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3.xml" ContentType="application/vnd.openxmlformats-officedocument.themeOverride+xml"/>
  <Override PartName="/ppt/notesSlides/notesSlide23.xml" ContentType="application/vnd.openxmlformats-officedocument.presentationml.notesSlide+xml"/>
  <Override PartName="/ppt/theme/themeOverride4.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823" r:id="rId1"/>
    <p:sldMasterId id="2147483824" r:id="rId2"/>
    <p:sldMasterId id="2147483825" r:id="rId3"/>
  </p:sldMasterIdLst>
  <p:notesMasterIdLst>
    <p:notesMasterId r:id="rId36"/>
  </p:notesMasterIdLst>
  <p:sldIdLst>
    <p:sldId id="256" r:id="rId4"/>
    <p:sldId id="264" r:id="rId5"/>
    <p:sldId id="261" r:id="rId6"/>
    <p:sldId id="1626" r:id="rId7"/>
    <p:sldId id="2076137584" r:id="rId8"/>
    <p:sldId id="268" r:id="rId9"/>
    <p:sldId id="2076137582" r:id="rId10"/>
    <p:sldId id="2076137585" r:id="rId11"/>
    <p:sldId id="303" r:id="rId12"/>
    <p:sldId id="276" r:id="rId13"/>
    <p:sldId id="2076137589" r:id="rId14"/>
    <p:sldId id="330" r:id="rId15"/>
    <p:sldId id="11355" r:id="rId16"/>
    <p:sldId id="2076137583" r:id="rId17"/>
    <p:sldId id="2076137586" r:id="rId18"/>
    <p:sldId id="322" r:id="rId19"/>
    <p:sldId id="1969" r:id="rId20"/>
    <p:sldId id="2076137587" r:id="rId21"/>
    <p:sldId id="323" r:id="rId22"/>
    <p:sldId id="304" r:id="rId23"/>
    <p:sldId id="2076137591" r:id="rId24"/>
    <p:sldId id="2076137592" r:id="rId25"/>
    <p:sldId id="2076137593" r:id="rId26"/>
    <p:sldId id="2076137594" r:id="rId27"/>
    <p:sldId id="2076137588" r:id="rId28"/>
    <p:sldId id="328" r:id="rId29"/>
    <p:sldId id="329" r:id="rId30"/>
    <p:sldId id="10568" r:id="rId31"/>
    <p:sldId id="2076137595" r:id="rId32"/>
    <p:sldId id="2076137596" r:id="rId33"/>
    <p:sldId id="2076137597" r:id="rId34"/>
    <p:sldId id="310" r:id="rId35"/>
  </p:sldIdLst>
  <p:sldSz cx="12436475" cy="6994525"/>
  <p:notesSz cx="6858000" cy="9144000"/>
  <p:embeddedFontLst>
    <p:embeddedFont>
      <p:font typeface="Calibri" panose="020F0502020204030204" pitchFamily="34" charset="0"/>
      <p:regular r:id="rId37"/>
      <p:bold r:id="rId38"/>
      <p:italic r:id="rId39"/>
      <p:boldItalic r:id="rId40"/>
    </p:embeddedFont>
    <p:embeddedFont>
      <p:font typeface="Consolas" panose="020B0609020204030204" pitchFamily="49" charset="0"/>
      <p:regular r:id="rId41"/>
      <p:bold r:id="rId42"/>
      <p:italic r:id="rId43"/>
      <p:boldItalic r:id="rId44"/>
    </p:embeddedFont>
    <p:embeddedFont>
      <p:font typeface="Overpass" panose="020B0604020202020204" charset="0"/>
      <p:regular r:id="rId45"/>
      <p:bold r:id="rId46"/>
      <p:italic r:id="rId47"/>
      <p:boldItalic r:id="rId48"/>
    </p:embeddedFont>
    <p:embeddedFont>
      <p:font typeface="Proxima Nova" panose="020B0604020202020204" charset="0"/>
      <p:regular r:id="rId49"/>
      <p:bold r:id="rId50"/>
      <p:italic r:id="rId51"/>
      <p:boldItalic r:id="rId52"/>
    </p:embeddedFont>
    <p:embeddedFont>
      <p:font typeface="Quattrocento Sans" panose="020B0502050000020003" pitchFamily="34"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Segoe UI Semibold" panose="020B0702040204020203"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C444D29-F2C1-40CF-B1AC-01583B643B11}">
          <p14:sldIdLst>
            <p14:sldId id="256"/>
            <p14:sldId id="264"/>
            <p14:sldId id="261"/>
            <p14:sldId id="1626"/>
            <p14:sldId id="2076137584"/>
            <p14:sldId id="268"/>
            <p14:sldId id="2076137582"/>
            <p14:sldId id="2076137585"/>
            <p14:sldId id="303"/>
            <p14:sldId id="276"/>
            <p14:sldId id="2076137589"/>
            <p14:sldId id="330"/>
            <p14:sldId id="11355"/>
            <p14:sldId id="2076137583"/>
            <p14:sldId id="2076137586"/>
            <p14:sldId id="322"/>
            <p14:sldId id="1969"/>
            <p14:sldId id="2076137587"/>
            <p14:sldId id="323"/>
            <p14:sldId id="304"/>
            <p14:sldId id="2076137591"/>
            <p14:sldId id="2076137592"/>
            <p14:sldId id="2076137593"/>
            <p14:sldId id="2076137594"/>
          </p14:sldIdLst>
        </p14:section>
        <p14:section name="DevOps" id="{62A5FDE2-546C-4429-BD7B-8E718D79B379}">
          <p14:sldIdLst>
            <p14:sldId id="2076137588"/>
            <p14:sldId id="328"/>
            <p14:sldId id="329"/>
            <p14:sldId id="10568"/>
            <p14:sldId id="2076137595"/>
            <p14:sldId id="2076137596"/>
            <p14:sldId id="2076137597"/>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C3B192-9AD8-4374-8AD9-54A0DEAD5AC1}">
  <a:tblStyle styleId="{4AC3B192-9AD8-4374-8AD9-54A0DEAD5AC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744ABE5-941D-411F-B4C1-4E1F8CD24F19}"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80CE7-323C-4DB3-A9B4-CB2BA1340D65}" styleName="Table_2">
    <a:wholeTbl>
      <a:tcTxStyle b="off" i="off">
        <a:font>
          <a:latin typeface="Segoe UI"/>
          <a:ea typeface="Segoe UI"/>
          <a:cs typeface="Segoe U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BFBFB"/>
          </a:solidFill>
        </a:fill>
      </a:tcStyle>
    </a:wholeTbl>
    <a:band1H>
      <a:tcTxStyle/>
      <a:tcStyle>
        <a:tcBdr/>
        <a:fill>
          <a:solidFill>
            <a:srgbClr val="F7F7F7"/>
          </a:solidFill>
        </a:fill>
      </a:tcStyle>
    </a:band1H>
    <a:band2H>
      <a:tcTxStyle/>
      <a:tcStyle>
        <a:tcBdr/>
      </a:tcStyle>
    </a:band2H>
    <a:band1V>
      <a:tcTxStyle/>
      <a:tcStyle>
        <a:tcBdr/>
        <a:fill>
          <a:solidFill>
            <a:srgbClr val="F7F7F7"/>
          </a:solidFill>
        </a:fill>
      </a:tcStyle>
    </a:band1V>
    <a:band2V>
      <a:tcTxStyle/>
      <a:tcStyle>
        <a:tcBdr/>
      </a:tcStyle>
    </a:band2V>
    <a:lastCol>
      <a:tcTxStyle b="on" i="off">
        <a:font>
          <a:latin typeface="Segoe UI"/>
          <a:ea typeface="Segoe UI"/>
          <a:cs typeface="Segoe UI"/>
        </a:font>
        <a:schemeClr val="lt1"/>
      </a:tcTxStyle>
      <a:tcStyle>
        <a:tcBdr/>
        <a:fill>
          <a:solidFill>
            <a:schemeClr val="accent1"/>
          </a:solidFill>
        </a:fill>
      </a:tcStyle>
    </a:lastCol>
    <a:firstCol>
      <a:tcTxStyle b="on" i="off">
        <a:font>
          <a:latin typeface="Segoe UI"/>
          <a:ea typeface="Segoe UI"/>
          <a:cs typeface="Segoe UI"/>
        </a:font>
        <a:schemeClr val="lt1"/>
      </a:tcTxStyle>
      <a:tcStyle>
        <a:tcBdr/>
        <a:fill>
          <a:solidFill>
            <a:schemeClr val="accent1"/>
          </a:solidFill>
        </a:fill>
      </a:tcStyle>
    </a:firstCol>
    <a:lastRow>
      <a:tcTxStyle b="on" i="off">
        <a:font>
          <a:latin typeface="Segoe UI"/>
          <a:ea typeface="Segoe UI"/>
          <a:cs typeface="Segoe U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a:ea typeface="Segoe UI"/>
          <a:cs typeface="Segoe U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A55AF34B-5589-4770-B3FE-AA3C7706F327}" styleName="Table_3">
    <a:wholeTbl>
      <a:tcTxStyle b="off" i="off">
        <a:font>
          <a:latin typeface="Segoe UI"/>
          <a:ea typeface="Segoe UI"/>
          <a:cs typeface="Segoe U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BFBFB"/>
          </a:solidFill>
        </a:fill>
      </a:tcStyle>
    </a:wholeTbl>
    <a:band1H>
      <a:tcTxStyle/>
      <a:tcStyle>
        <a:tcBdr/>
        <a:fill>
          <a:solidFill>
            <a:srgbClr val="F7F7F7"/>
          </a:solidFill>
        </a:fill>
      </a:tcStyle>
    </a:band1H>
    <a:band2H>
      <a:tcTxStyle/>
      <a:tcStyle>
        <a:tcBdr/>
      </a:tcStyle>
    </a:band2H>
    <a:band1V>
      <a:tcTxStyle/>
      <a:tcStyle>
        <a:tcBdr/>
        <a:fill>
          <a:solidFill>
            <a:srgbClr val="F7F7F7"/>
          </a:solidFill>
        </a:fill>
      </a:tcStyle>
    </a:band1V>
    <a:band2V>
      <a:tcTxStyle/>
      <a:tcStyle>
        <a:tcBdr/>
      </a:tcStyle>
    </a:band2V>
    <a:lastCol>
      <a:tcTxStyle b="on" i="off">
        <a:font>
          <a:latin typeface="Segoe UI"/>
          <a:ea typeface="Segoe UI"/>
          <a:cs typeface="Segoe UI"/>
        </a:font>
        <a:srgbClr val="FFFFFF"/>
      </a:tcTxStyle>
      <a:tcStyle>
        <a:tcBdr/>
        <a:fill>
          <a:solidFill>
            <a:srgbClr val="0089D1"/>
          </a:solidFill>
        </a:fill>
      </a:tcStyle>
    </a:lastCol>
    <a:firstCol>
      <a:tcTxStyle b="on" i="off">
        <a:font>
          <a:latin typeface="Segoe UI"/>
          <a:ea typeface="Segoe UI"/>
          <a:cs typeface="Segoe UI"/>
        </a:font>
        <a:srgbClr val="FFFFFF"/>
      </a:tcTxStyle>
      <a:tcStyle>
        <a:tcBdr/>
        <a:fill>
          <a:solidFill>
            <a:srgbClr val="0089D1"/>
          </a:solidFill>
        </a:fill>
      </a:tcStyle>
    </a:firstCol>
    <a:lastRow>
      <a:tcTxStyle b="on" i="off">
        <a:font>
          <a:latin typeface="Segoe UI"/>
          <a:ea typeface="Segoe UI"/>
          <a:cs typeface="Segoe UI"/>
        </a:font>
        <a:srgbClr val="FFFFFF"/>
      </a:tcTxStyle>
      <a:tcStyle>
        <a:tcBdr>
          <a:top>
            <a:ln w="38100" cap="flat" cmpd="sng">
              <a:solidFill>
                <a:srgbClr val="FFFFFF"/>
              </a:solidFill>
              <a:prstDash val="solid"/>
              <a:round/>
              <a:headEnd type="none" w="sm" len="sm"/>
              <a:tailEnd type="none" w="sm" len="sm"/>
            </a:ln>
          </a:top>
        </a:tcBdr>
        <a:fill>
          <a:solidFill>
            <a:srgbClr val="0089D1"/>
          </a:solidFill>
        </a:fill>
      </a:tcStyle>
    </a:lastRow>
    <a:seCell>
      <a:tcTxStyle/>
      <a:tcStyle>
        <a:tcBdr/>
      </a:tcStyle>
    </a:seCell>
    <a:swCell>
      <a:tcTxStyle/>
      <a:tcStyle>
        <a:tcBdr/>
      </a:tcStyle>
    </a:swCell>
    <a:firstRow>
      <a:tcTxStyle b="on" i="off">
        <a:font>
          <a:latin typeface="Segoe UI"/>
          <a:ea typeface="Segoe UI"/>
          <a:cs typeface="Segoe UI"/>
        </a:font>
        <a:srgbClr val="FFFFFF"/>
      </a:tcTxStyle>
      <a:tcStyle>
        <a:tcBdr>
          <a:bottom>
            <a:ln w="38100" cap="flat" cmpd="sng">
              <a:solidFill>
                <a:srgbClr val="FFFFFF"/>
              </a:solidFill>
              <a:prstDash val="solid"/>
              <a:round/>
              <a:headEnd type="none" w="sm" len="sm"/>
              <a:tailEnd type="none" w="sm" len="sm"/>
            </a:ln>
          </a:bottom>
        </a:tcBdr>
        <a:fill>
          <a:solidFill>
            <a:srgbClr val="0089D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83"/>
    <p:restoredTop sz="77842" autoAdjust="0"/>
  </p:normalViewPr>
  <p:slideViewPr>
    <p:cSldViewPr snapToGrid="0">
      <p:cViewPr varScale="1">
        <p:scale>
          <a:sx n="78" d="100"/>
          <a:sy n="78" d="100"/>
        </p:scale>
        <p:origin x="162" y="3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7952" y="35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25.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3.fntdata"/><Relationship Id="rId34" Type="http://schemas.openxmlformats.org/officeDocument/2006/relationships/slide" Target="slides/slide31.xml"/><Relationship Id="rId50" Type="http://schemas.openxmlformats.org/officeDocument/2006/relationships/font" Target="fonts/font14.fntdata"/><Relationship Id="rId55"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deep F John" userId="4e008ed9-06c4-4ad6-98ae-43c57256a770" providerId="ADAL" clId="{A8A8FEEA-B6D4-401F-A7FA-7050E1EC7917}"/>
    <pc:docChg chg="modSld">
      <pc:chgData name="Jaideep F John" userId="4e008ed9-06c4-4ad6-98ae-43c57256a770" providerId="ADAL" clId="{A8A8FEEA-B6D4-401F-A7FA-7050E1EC7917}" dt="2022-03-22T06:21:28.710" v="24" actId="20577"/>
      <pc:docMkLst>
        <pc:docMk/>
      </pc:docMkLst>
      <pc:sldChg chg="modSp mod">
        <pc:chgData name="Jaideep F John" userId="4e008ed9-06c4-4ad6-98ae-43c57256a770" providerId="ADAL" clId="{A8A8FEEA-B6D4-401F-A7FA-7050E1EC7917}" dt="2022-03-22T06:21:28.710" v="24" actId="20577"/>
        <pc:sldMkLst>
          <pc:docMk/>
          <pc:sldMk cId="1425467702" sldId="2076137595"/>
        </pc:sldMkLst>
        <pc:spChg chg="mod">
          <ac:chgData name="Jaideep F John" userId="4e008ed9-06c4-4ad6-98ae-43c57256a770" providerId="ADAL" clId="{A8A8FEEA-B6D4-401F-A7FA-7050E1EC7917}" dt="2022-03-22T06:21:28.710" v="24" actId="20577"/>
          <ac:spMkLst>
            <pc:docMk/>
            <pc:sldMk cId="1425467702" sldId="2076137595"/>
            <ac:spMk id="124" creationId="{225E445E-CD50-4D6F-8C6A-CA466AEB37B2}"/>
          </ac:spMkLst>
        </pc:spChg>
      </pc:sldChg>
    </pc:docChg>
  </pc:docChgLst>
  <pc:docChgLst>
    <pc:chgData name="Jaideep F John" userId="4e008ed9-06c4-4ad6-98ae-43c57256a770" providerId="ADAL" clId="{1081F260-3AB0-4252-84D9-FC85BA8F3EE7}"/>
    <pc:docChg chg="modSld">
      <pc:chgData name="Jaideep F John" userId="4e008ed9-06c4-4ad6-98ae-43c57256a770" providerId="ADAL" clId="{1081F260-3AB0-4252-84D9-FC85BA8F3EE7}" dt="2021-08-13T01:22:44.689" v="0" actId="729"/>
      <pc:docMkLst>
        <pc:docMk/>
      </pc:docMkLst>
      <pc:sldChg chg="mod modShow">
        <pc:chgData name="Jaideep F John" userId="4e008ed9-06c4-4ad6-98ae-43c57256a770" providerId="ADAL" clId="{1081F260-3AB0-4252-84D9-FC85BA8F3EE7}" dt="2021-08-13T01:22:44.689" v="0" actId="729"/>
        <pc:sldMkLst>
          <pc:docMk/>
          <pc:sldMk cId="3561296913" sldId="20761375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SzPts val="1400"/>
              <a:buNone/>
              <a:defRPr sz="900" b="0" i="0" u="none" strike="noStrike" cap="none">
                <a:solidFill>
                  <a:schemeClr val="dk1"/>
                </a:solidFill>
                <a:latin typeface="Quattrocento Sans"/>
                <a:ea typeface="Quattrocento Sans"/>
                <a:cs typeface="Quattrocento Sans"/>
                <a:sym typeface="Quattrocento Sans"/>
              </a:defRPr>
            </a:lvl1pPr>
            <a:lvl2pPr marL="914400" marR="0" lvl="1"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2pPr>
            <a:lvl3pPr marL="1371600" marR="0" lvl="2"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3pPr>
            <a:lvl4pPr marL="1828800" marR="0" lvl="3"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4pPr>
            <a:lvl5pPr marL="2286000" marR="0" lvl="4"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34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Quattrocento Sans"/>
                <a:ea typeface="Quattrocento Sans"/>
                <a:cs typeface="Quattrocento Sans"/>
                <a:sym typeface="Quattrocento Sans"/>
              </a:rPr>
              <a:t>‹#›</a:t>
            </a:fld>
            <a:endParaRPr sz="12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zure-monitor/insights/container-insights-azure-redhat4-setup"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openshift/configure-azure-ad-ui"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753e51cd5e_6_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(Clarence)</a:t>
            </a:r>
            <a:endParaRPr b="1"/>
          </a:p>
          <a:p>
            <a:pPr marL="0" lvl="0" indent="0" algn="l" rtl="0">
              <a:spcBef>
                <a:spcPts val="340"/>
              </a:spcBef>
              <a:spcAft>
                <a:spcPts val="0"/>
              </a:spcAft>
              <a:buClr>
                <a:schemeClr val="dk1"/>
              </a:buClr>
              <a:buFont typeface="Arial"/>
              <a:buNone/>
            </a:pPr>
            <a:endParaRPr/>
          </a:p>
          <a:p>
            <a:pPr marL="0" lvl="0" indent="0" algn="l" rtl="0">
              <a:spcBef>
                <a:spcPts val="340"/>
              </a:spcBef>
              <a:spcAft>
                <a:spcPts val="0"/>
              </a:spcAft>
              <a:buNone/>
            </a:pPr>
            <a:r>
              <a:rPr lang="en-US"/>
              <a:t>Hi everyone and welcome to this</a:t>
            </a:r>
            <a:r>
              <a:rPr lang="en-US" b="1"/>
              <a:t> Azure Red Hat OpenShift 4 Live Webinar</a:t>
            </a:r>
            <a:r>
              <a:rPr lang="en-US"/>
              <a:t>.</a:t>
            </a:r>
            <a:endParaRPr/>
          </a:p>
          <a:p>
            <a:pPr marL="0" lvl="0" indent="0" algn="l" rtl="0">
              <a:spcBef>
                <a:spcPts val="340"/>
              </a:spcBef>
              <a:spcAft>
                <a:spcPts val="0"/>
              </a:spcAft>
              <a:buNone/>
            </a:pPr>
            <a:r>
              <a:rPr lang="en-US"/>
              <a:t>Today, we have folks from both Microsoft and Red Hat presenting.</a:t>
            </a:r>
            <a:endParaRPr/>
          </a:p>
          <a:p>
            <a:pPr marL="0" lvl="0" indent="0" algn="l" rtl="0">
              <a:spcBef>
                <a:spcPts val="340"/>
              </a:spcBef>
              <a:spcAft>
                <a:spcPts val="0"/>
              </a:spcAft>
              <a:buNone/>
            </a:pPr>
            <a:r>
              <a:rPr lang="en-US"/>
              <a:t>(Intro each person briefly)</a:t>
            </a:r>
            <a:endParaRPr/>
          </a:p>
          <a:p>
            <a:pPr marL="457200" lvl="0" indent="-317500" algn="l" rtl="0">
              <a:spcBef>
                <a:spcPts val="340"/>
              </a:spcBef>
              <a:spcAft>
                <a:spcPts val="0"/>
              </a:spcAft>
              <a:buSzPts val="1400"/>
              <a:buChar char="-"/>
            </a:pPr>
            <a:r>
              <a:rPr lang="en-US"/>
              <a:t>Clarence - I am an Azure Technical Specialist focusing on Cloud Native solutions which includes container platforms, serverless, and DevOps and OSS.  I am based in Melbourne, Australia.</a:t>
            </a:r>
            <a:endParaRPr/>
          </a:p>
          <a:p>
            <a:pPr marL="457200" lvl="0" indent="-317500" algn="l" rtl="0">
              <a:spcBef>
                <a:spcPts val="0"/>
              </a:spcBef>
              <a:spcAft>
                <a:spcPts val="0"/>
              </a:spcAft>
              <a:buSzPts val="1400"/>
              <a:buChar char="-"/>
            </a:pPr>
            <a:r>
              <a:rPr lang="en-US"/>
              <a:t>Michael - I am a Senior Solutions Architect based in Wellington. My main focus is on Platforms and Openshift</a:t>
            </a:r>
            <a:endParaRPr/>
          </a:p>
          <a:p>
            <a:pPr marL="457200" lvl="0" indent="-317500" algn="l" rtl="0">
              <a:spcBef>
                <a:spcPts val="0"/>
              </a:spcBef>
              <a:spcAft>
                <a:spcPts val="0"/>
              </a:spcAft>
              <a:buSzPts val="1400"/>
              <a:buChar char="-"/>
            </a:pPr>
            <a:r>
              <a:rPr lang="en-US"/>
              <a:t>Joel</a:t>
            </a:r>
            <a:endParaRPr/>
          </a:p>
          <a:p>
            <a:pPr marL="0" lvl="0" indent="0" algn="l" rtl="0">
              <a:spcBef>
                <a:spcPts val="340"/>
              </a:spcBef>
              <a:spcAft>
                <a:spcPts val="0"/>
              </a:spcAft>
              <a:buNone/>
            </a:pPr>
            <a:endParaRPr/>
          </a:p>
          <a:p>
            <a:pPr marL="0" lvl="0" indent="0" algn="l" rtl="0">
              <a:spcBef>
                <a:spcPts val="340"/>
              </a:spcBef>
              <a:spcAft>
                <a:spcPts val="340"/>
              </a:spcAft>
              <a:buNone/>
            </a:pPr>
            <a:r>
              <a:rPr lang="en-US"/>
              <a:t>; Possibly do this prior to slides coming up ; If not then perhaps add a Slide Bio’s/Pictures | important in order to establish rapport.</a:t>
            </a:r>
            <a:endParaRPr/>
          </a:p>
        </p:txBody>
      </p:sp>
      <p:sp>
        <p:nvSpPr>
          <p:cNvPr id="998" name="Google Shape;998;g753e51cd5e_6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753e51cd5e_6_8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4" name="Google Shape;1884;g753e51cd5e_6_8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(BK)</a:t>
            </a:r>
            <a:endParaRPr b="1"/>
          </a:p>
          <a:p>
            <a:pPr marL="0" lvl="0" indent="0" algn="l" rtl="0">
              <a:spcBef>
                <a:spcPts val="340"/>
              </a:spcBef>
              <a:spcAft>
                <a:spcPts val="0"/>
              </a:spcAft>
              <a:buNone/>
            </a:pPr>
            <a:endParaRPr/>
          </a:p>
          <a:p>
            <a:pPr marL="0" lvl="0" indent="0" algn="l" rtl="0">
              <a:spcBef>
                <a:spcPts val="340"/>
              </a:spcBef>
              <a:spcAft>
                <a:spcPts val="0"/>
              </a:spcAft>
              <a:buNone/>
            </a:pPr>
            <a:r>
              <a:rPr lang="en-US"/>
              <a:t>Let’s examine some of the new features a little closer.</a:t>
            </a:r>
            <a:endParaRPr/>
          </a:p>
          <a:p>
            <a:pPr marL="0" lvl="0" indent="0" algn="l" rtl="0">
              <a:spcBef>
                <a:spcPts val="340"/>
              </a:spcBef>
              <a:spcAft>
                <a:spcPts val="0"/>
              </a:spcAft>
              <a:buNone/>
            </a:pPr>
            <a:endParaRPr/>
          </a:p>
          <a:p>
            <a:pPr marL="0" lvl="0" indent="0" algn="l" rtl="0">
              <a:spcBef>
                <a:spcPts val="340"/>
              </a:spcBef>
              <a:spcAft>
                <a:spcPts val="0"/>
              </a:spcAft>
              <a:buNone/>
            </a:pPr>
            <a:r>
              <a:rPr lang="en-US"/>
              <a:t>SSO - you can choose from a number of identity providers.</a:t>
            </a:r>
            <a:endParaRPr/>
          </a:p>
          <a:p>
            <a:pPr marL="0" lvl="0" indent="0" algn="l" rtl="0">
              <a:spcBef>
                <a:spcPts val="340"/>
              </a:spcBef>
              <a:spcAft>
                <a:spcPts val="0"/>
              </a:spcAft>
              <a:buNone/>
            </a:pPr>
            <a:r>
              <a:rPr lang="en-US"/>
              <a:t>Initially, you get a temporary user `</a:t>
            </a:r>
            <a:r>
              <a:rPr lang="en-US" err="1"/>
              <a:t>kubeadmin</a:t>
            </a:r>
            <a:r>
              <a:rPr lang="en-US"/>
              <a:t>` that gets cluster-admin.</a:t>
            </a:r>
            <a:endParaRPr/>
          </a:p>
          <a:p>
            <a:pPr marL="0" lvl="0" indent="0" algn="l" rtl="0">
              <a:spcBef>
                <a:spcPts val="340"/>
              </a:spcBef>
              <a:spcAft>
                <a:spcPts val="0"/>
              </a:spcAft>
              <a:buNone/>
            </a:pPr>
            <a:r>
              <a:rPr lang="en-US"/>
              <a:t>One of the first things to do is configure your identity provider.</a:t>
            </a:r>
            <a:endParaRPr/>
          </a:p>
          <a:p>
            <a:pPr marL="0" lvl="0" indent="0" algn="l" rtl="0">
              <a:spcBef>
                <a:spcPts val="340"/>
              </a:spcBef>
              <a:spcAft>
                <a:spcPts val="0"/>
              </a:spcAft>
              <a:buNone/>
            </a:pPr>
            <a:r>
              <a:rPr lang="en-US"/>
              <a:t>If you are using Azure, you’ll generally want to setup Azure AD using the OpenID Connect identity provider.</a:t>
            </a:r>
            <a:endParaRPr/>
          </a:p>
          <a:p>
            <a:pPr marL="0" lvl="0" indent="0" algn="l" rtl="0">
              <a:spcBef>
                <a:spcPts val="340"/>
              </a:spcBef>
              <a:spcAft>
                <a:spcPts val="340"/>
              </a:spcAft>
              <a:buNone/>
            </a:pPr>
            <a:r>
              <a:rPr lang="en-US"/>
              <a:t>You can of course </a:t>
            </a:r>
            <a:r>
              <a:rPr lang="en-US" b="1"/>
              <a:t>configure multiple identity providers</a:t>
            </a:r>
            <a:r>
              <a:rPr lang="en-US"/>
              <a:t>, if required.</a:t>
            </a:r>
            <a:endParaRPr/>
          </a:p>
        </p:txBody>
      </p:sp>
      <p:sp>
        <p:nvSpPr>
          <p:cNvPr id="1885" name="Google Shape;1885;g753e51cd5e_6_80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886" name="Google Shape;1886;g753e51cd5e_6_80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b="0" i="0" u="none" strike="noStrike" cap="none">
              <a:solidFill>
                <a:srgbClr val="000000"/>
              </a:solidFill>
              <a:latin typeface="Quattrocento Sans"/>
              <a:ea typeface="Quattrocento Sans"/>
              <a:cs typeface="Quattrocento Sans"/>
              <a:sym typeface="Quattrocento Sans"/>
            </a:endParaRPr>
          </a:p>
        </p:txBody>
      </p:sp>
      <p:sp>
        <p:nvSpPr>
          <p:cNvPr id="1887" name="Google Shape;1887;g753e51cd5e_6_80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4/29/2020 11:24 AM</a:t>
            </a:r>
            <a:endParaRPr sz="1200" b="0" i="0" u="none" strike="noStrike" cap="none">
              <a:solidFill>
                <a:srgbClr val="000000"/>
              </a:solidFill>
              <a:latin typeface="Quattrocento Sans"/>
              <a:ea typeface="Quattrocento Sans"/>
              <a:cs typeface="Quattrocento Sans"/>
              <a:sym typeface="Quattrocento Sans"/>
            </a:endParaRPr>
          </a:p>
        </p:txBody>
      </p:sp>
      <p:sp>
        <p:nvSpPr>
          <p:cNvPr id="1888" name="Google Shape;1888;g753e51cd5e_6_8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10</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753e51cd5e_6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g753e51cd5e_6_3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(Joel)</a:t>
            </a:r>
            <a:endParaRPr b="1"/>
          </a:p>
          <a:p>
            <a:pPr marL="0" lvl="0" indent="0" algn="l" rtl="0">
              <a:spcBef>
                <a:spcPts val="0"/>
              </a:spcBef>
              <a:spcAft>
                <a:spcPts val="0"/>
              </a:spcAft>
              <a:buNone/>
            </a:pPr>
            <a:endParaRPr b="1"/>
          </a:p>
          <a:p>
            <a:pPr marL="0" lvl="0" indent="0" algn="l" rtl="0">
              <a:spcBef>
                <a:spcPts val="0"/>
              </a:spcBef>
              <a:spcAft>
                <a:spcPts val="0"/>
              </a:spcAft>
              <a:buNone/>
            </a:pPr>
            <a:r>
              <a:rPr lang="en-US" b="1"/>
              <a:t>ARO Product Overview (25 min)</a:t>
            </a:r>
            <a:endParaRPr/>
          </a:p>
          <a:p>
            <a:pPr marL="0" lvl="0" indent="0" algn="l" rtl="0">
              <a:spcBef>
                <a:spcPts val="0"/>
              </a:spcBef>
              <a:spcAft>
                <a:spcPts val="0"/>
              </a:spcAft>
              <a:buNone/>
            </a:pPr>
            <a:endParaRPr/>
          </a:p>
          <a:p>
            <a:pPr marL="0" lvl="0" indent="0" algn="l" rtl="0">
              <a:spcBef>
                <a:spcPts val="0"/>
              </a:spcBef>
              <a:spcAft>
                <a:spcPts val="0"/>
              </a:spcAft>
              <a:buNone/>
            </a:pPr>
            <a:r>
              <a:rPr lang="en-US"/>
              <a:t>Now let’s take a look ARO product features.</a:t>
            </a:r>
            <a:endParaRPr/>
          </a:p>
          <a:p>
            <a:pPr marL="0" lvl="0" indent="0" algn="l" rtl="0">
              <a:spcBef>
                <a:spcPts val="0"/>
              </a:spcBef>
              <a:spcAft>
                <a:spcPts val="340"/>
              </a:spcAft>
              <a:buNone/>
            </a:pPr>
            <a:endParaRPr/>
          </a:p>
        </p:txBody>
      </p:sp>
      <p:sp>
        <p:nvSpPr>
          <p:cNvPr id="1250" name="Google Shape;1250;g753e51cd5e_6_3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3"/>
        <p:cNvGrpSpPr/>
        <p:nvPr/>
      </p:nvGrpSpPr>
      <p:grpSpPr>
        <a:xfrm>
          <a:off x="0" y="0"/>
          <a:ext cx="0" cy="0"/>
          <a:chOff x="0" y="0"/>
          <a:chExt cx="0" cy="0"/>
        </a:xfrm>
      </p:grpSpPr>
      <p:sp>
        <p:nvSpPr>
          <p:cNvPr id="3064" name="Google Shape;3064;g88f3964543_38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5" name="Google Shape;3065;g88f3964543_38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 </a:t>
            </a:r>
            <a:r>
              <a:rPr lang="en-US" sz="1000" b="1"/>
              <a:t>(BK)</a:t>
            </a:r>
          </a:p>
          <a:p>
            <a:pPr marL="0" lvl="0" indent="0" algn="l" rtl="0">
              <a:lnSpc>
                <a:spcPct val="115000"/>
              </a:lnSpc>
              <a:spcBef>
                <a:spcPts val="600"/>
              </a:spcBef>
              <a:spcAft>
                <a:spcPts val="0"/>
              </a:spcAft>
              <a:buClr>
                <a:schemeClr val="dk1"/>
              </a:buClr>
              <a:buSzPts val="1100"/>
              <a:buFont typeface="Arial"/>
              <a:buNone/>
            </a:pP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Red Hat provides a large number of certified images, including RHEL base images as well as various language runtimes, middleware, databases and more via the Red Hat Container Catalog. Red Hat certified containers run anywhere Red Hat Enterprise Linux runs, from bare metal to VMs to cloud. Certified containers are supported by Red Hat and our partners. Container image content is packaged from known source code. And Red Hat also provides security monitoring. </a:t>
            </a: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The Red Hat Container Catalog includes the Container Health Index. Red Hat exposes the “grade” of each container image. Containers are graded based in part on the age and impact of unapplied security errata to all components of a container, providing an aggregate rating of just how safe a container is that can be understood by security experts and non-experts alike.</a:t>
            </a: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When Red Hat releases security updates–such as fixes to </a:t>
            </a:r>
            <a:r>
              <a:rPr lang="en" sz="1000" err="1">
                <a:solidFill>
                  <a:schemeClr val="dk1"/>
                </a:solidFill>
                <a:latin typeface="Liberation Serif"/>
                <a:ea typeface="Liberation Serif"/>
                <a:cs typeface="Liberation Serif"/>
                <a:sym typeface="Liberation Serif"/>
              </a:rPr>
              <a:t>glibc</a:t>
            </a:r>
            <a:r>
              <a:rPr lang="en" sz="1000">
                <a:solidFill>
                  <a:schemeClr val="dk1"/>
                </a:solidFill>
                <a:latin typeface="Liberation Serif"/>
                <a:ea typeface="Liberation Serif"/>
                <a:cs typeface="Liberation Serif"/>
                <a:sym typeface="Liberation Serif"/>
              </a:rPr>
              <a:t>, Drown, or Dirty Cow–we also rebuild our container images and push them to our public registry. Red Hat Security Advisories alert you to any newly discovered issues in certified container images and direct you to the updated image so that you can, in turn, update any applications that use the image.</a:t>
            </a: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None/>
            </a:pPr>
            <a:endParaRPr sz="900">
              <a:solidFill>
                <a:schemeClr val="dk1"/>
              </a:solidFill>
            </a:endParaRPr>
          </a:p>
        </p:txBody>
      </p:sp>
    </p:spTree>
    <p:extLst>
      <p:ext uri="{BB962C8B-B14F-4D97-AF65-F5344CB8AC3E}">
        <p14:creationId xmlns:p14="http://schemas.microsoft.com/office/powerpoint/2010/main" val="1687598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(Yusuf)</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Quattrocento Sans"/>
                <a:ea typeface="Quattrocento Sans"/>
                <a:cs typeface="Quattrocento Sans"/>
                <a:sym typeface="Quattrocento Sans"/>
              </a:rPr>
              <a:t>13</a:t>
            </a:fld>
            <a:endParaRPr lang="en-US" sz="1200" b="0"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352358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(Yusuf)</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Quattrocento Sans"/>
                <a:ea typeface="Quattrocento Sans"/>
                <a:cs typeface="Quattrocento Sans"/>
                <a:sym typeface="Quattrocento Sans"/>
              </a:rPr>
              <a:t>14</a:t>
            </a:fld>
            <a:endParaRPr lang="en-US" sz="1200" b="0"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352358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753e51cd5e_6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g753e51cd5e_6_3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(Joel)</a:t>
            </a:r>
            <a:endParaRPr b="1"/>
          </a:p>
          <a:p>
            <a:pPr marL="0" lvl="0" indent="0" algn="l" rtl="0">
              <a:spcBef>
                <a:spcPts val="0"/>
              </a:spcBef>
              <a:spcAft>
                <a:spcPts val="0"/>
              </a:spcAft>
              <a:buNone/>
            </a:pPr>
            <a:endParaRPr b="1"/>
          </a:p>
          <a:p>
            <a:pPr marL="0" lvl="0" indent="0" algn="l" rtl="0">
              <a:spcBef>
                <a:spcPts val="0"/>
              </a:spcBef>
              <a:spcAft>
                <a:spcPts val="0"/>
              </a:spcAft>
              <a:buNone/>
            </a:pPr>
            <a:r>
              <a:rPr lang="en-US" b="1"/>
              <a:t>ARO Product Overview (25 min)</a:t>
            </a:r>
            <a:endParaRPr/>
          </a:p>
          <a:p>
            <a:pPr marL="0" lvl="0" indent="0" algn="l" rtl="0">
              <a:spcBef>
                <a:spcPts val="0"/>
              </a:spcBef>
              <a:spcAft>
                <a:spcPts val="0"/>
              </a:spcAft>
              <a:buNone/>
            </a:pPr>
            <a:endParaRPr/>
          </a:p>
          <a:p>
            <a:pPr marL="0" lvl="0" indent="0" algn="l" rtl="0">
              <a:spcBef>
                <a:spcPts val="0"/>
              </a:spcBef>
              <a:spcAft>
                <a:spcPts val="0"/>
              </a:spcAft>
              <a:buNone/>
            </a:pPr>
            <a:r>
              <a:rPr lang="en-US"/>
              <a:t>Now let’s take a look ARO product features.</a:t>
            </a:r>
            <a:endParaRPr/>
          </a:p>
          <a:p>
            <a:pPr marL="0" lvl="0" indent="0" algn="l" rtl="0">
              <a:spcBef>
                <a:spcPts val="0"/>
              </a:spcBef>
              <a:spcAft>
                <a:spcPts val="340"/>
              </a:spcAft>
              <a:buNone/>
            </a:pPr>
            <a:endParaRPr/>
          </a:p>
        </p:txBody>
      </p:sp>
      <p:sp>
        <p:nvSpPr>
          <p:cNvPr id="1250" name="Google Shape;1250;g753e51cd5e_6_3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802c1a1340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(BK)</a:t>
            </a:r>
            <a:endParaRPr lang="en-US"/>
          </a:p>
        </p:txBody>
      </p:sp>
      <p:sp>
        <p:nvSpPr>
          <p:cNvPr id="2580" name="Google Shape;2580;g802c1a134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660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(Yusuf)</a:t>
            </a:r>
            <a:br>
              <a:rPr lang="en-US"/>
            </a:b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187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753e51cd5e_6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g753e51cd5e_6_3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(Joel)</a:t>
            </a:r>
            <a:endParaRPr b="1"/>
          </a:p>
          <a:p>
            <a:pPr marL="0" lvl="0" indent="0" algn="l" rtl="0">
              <a:spcBef>
                <a:spcPts val="0"/>
              </a:spcBef>
              <a:spcAft>
                <a:spcPts val="0"/>
              </a:spcAft>
              <a:buNone/>
            </a:pPr>
            <a:endParaRPr b="1"/>
          </a:p>
          <a:p>
            <a:pPr marL="0" lvl="0" indent="0" algn="l" rtl="0">
              <a:spcBef>
                <a:spcPts val="0"/>
              </a:spcBef>
              <a:spcAft>
                <a:spcPts val="0"/>
              </a:spcAft>
              <a:buNone/>
            </a:pPr>
            <a:r>
              <a:rPr lang="en-US" b="1"/>
              <a:t>ARO Product Overview (25 min)</a:t>
            </a:r>
            <a:endParaRPr/>
          </a:p>
          <a:p>
            <a:pPr marL="0" lvl="0" indent="0" algn="l" rtl="0">
              <a:spcBef>
                <a:spcPts val="0"/>
              </a:spcBef>
              <a:spcAft>
                <a:spcPts val="0"/>
              </a:spcAft>
              <a:buNone/>
            </a:pPr>
            <a:endParaRPr/>
          </a:p>
          <a:p>
            <a:pPr marL="0" lvl="0" indent="0" algn="l" rtl="0">
              <a:spcBef>
                <a:spcPts val="0"/>
              </a:spcBef>
              <a:spcAft>
                <a:spcPts val="0"/>
              </a:spcAft>
              <a:buNone/>
            </a:pPr>
            <a:r>
              <a:rPr lang="en-US"/>
              <a:t>Now let’s take a look ARO product features.</a:t>
            </a:r>
            <a:endParaRPr/>
          </a:p>
          <a:p>
            <a:pPr marL="0" lvl="0" indent="0" algn="l" rtl="0">
              <a:spcBef>
                <a:spcPts val="0"/>
              </a:spcBef>
              <a:spcAft>
                <a:spcPts val="340"/>
              </a:spcAft>
              <a:buNone/>
            </a:pPr>
            <a:endParaRPr/>
          </a:p>
        </p:txBody>
      </p:sp>
      <p:sp>
        <p:nvSpPr>
          <p:cNvPr id="1250" name="Google Shape;1250;g753e51cd5e_6_3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802c1a1340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(BK)</a:t>
            </a:r>
            <a:endParaRPr lang="en-US"/>
          </a:p>
        </p:txBody>
      </p:sp>
      <p:sp>
        <p:nvSpPr>
          <p:cNvPr id="2580" name="Google Shape;2580;g802c1a134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841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753e51cd5e_6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g753e51cd5e_6_3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(Joel)</a:t>
            </a:r>
            <a:endParaRPr b="1"/>
          </a:p>
          <a:p>
            <a:pPr marL="0" lvl="0" indent="0" algn="l" rtl="0">
              <a:spcBef>
                <a:spcPts val="0"/>
              </a:spcBef>
              <a:spcAft>
                <a:spcPts val="0"/>
              </a:spcAft>
              <a:buNone/>
            </a:pPr>
            <a:endParaRPr b="1"/>
          </a:p>
          <a:p>
            <a:pPr marL="0" lvl="0" indent="0" algn="l" rtl="0">
              <a:spcBef>
                <a:spcPts val="0"/>
              </a:spcBef>
              <a:spcAft>
                <a:spcPts val="0"/>
              </a:spcAft>
              <a:buNone/>
            </a:pPr>
            <a:r>
              <a:rPr lang="en-US" b="1"/>
              <a:t>ARO Product Overview (25 min)</a:t>
            </a:r>
            <a:endParaRPr/>
          </a:p>
          <a:p>
            <a:pPr marL="0" lvl="0" indent="0" algn="l" rtl="0">
              <a:spcBef>
                <a:spcPts val="0"/>
              </a:spcBef>
              <a:spcAft>
                <a:spcPts val="0"/>
              </a:spcAft>
              <a:buNone/>
            </a:pPr>
            <a:endParaRPr/>
          </a:p>
          <a:p>
            <a:pPr marL="0" lvl="0" indent="0" algn="l" rtl="0">
              <a:spcBef>
                <a:spcPts val="0"/>
              </a:spcBef>
              <a:spcAft>
                <a:spcPts val="0"/>
              </a:spcAft>
              <a:buNone/>
            </a:pPr>
            <a:r>
              <a:rPr lang="en-US"/>
              <a:t>Now let’s take a look ARO product features.</a:t>
            </a:r>
            <a:endParaRPr/>
          </a:p>
          <a:p>
            <a:pPr marL="0" lvl="0" indent="0" algn="l" rtl="0">
              <a:spcBef>
                <a:spcPts val="0"/>
              </a:spcBef>
              <a:spcAft>
                <a:spcPts val="340"/>
              </a:spcAft>
              <a:buNone/>
            </a:pPr>
            <a:endParaRPr/>
          </a:p>
        </p:txBody>
      </p:sp>
      <p:sp>
        <p:nvSpPr>
          <p:cNvPr id="1250" name="Google Shape;1250;g753e51cd5e_6_3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753e51cd5e_6_1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2" name="Google Shape;2512;g753e51cd5e_6_13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(Yusuf)</a:t>
            </a:r>
            <a:endParaRPr b="1" dirty="0"/>
          </a:p>
          <a:p>
            <a:pPr marL="0" lvl="0" indent="0" algn="l" rtl="0">
              <a:spcBef>
                <a:spcPts val="340"/>
              </a:spcBef>
              <a:spcAft>
                <a:spcPts val="0"/>
              </a:spcAft>
              <a:buNone/>
            </a:pPr>
            <a:endParaRPr dirty="0"/>
          </a:p>
          <a:p>
            <a:pPr marL="0" lvl="0" indent="0" algn="l" rtl="0">
              <a:spcBef>
                <a:spcPts val="340"/>
              </a:spcBef>
              <a:spcAft>
                <a:spcPts val="0"/>
              </a:spcAft>
              <a:buNone/>
            </a:pPr>
            <a:r>
              <a:rPr lang="en-US" dirty="0"/>
              <a:t>Whilst ARO comes with Prometheus and Grafana for monitoring, alerting and dashboards by default, you can also connect your cluster to Azure Monitor for checking overall cluster health and metrics.</a:t>
            </a:r>
            <a:endParaRPr dirty="0"/>
          </a:p>
          <a:p>
            <a:pPr marL="0" lvl="0" indent="0" algn="l" rtl="0">
              <a:spcBef>
                <a:spcPts val="340"/>
              </a:spcBef>
              <a:spcAft>
                <a:spcPts val="0"/>
              </a:spcAft>
              <a:buNone/>
            </a:pPr>
            <a:r>
              <a:rPr lang="en-US" dirty="0"/>
              <a:t>Currently, this is in preview so the onboarding process involved running a script from the CLI.  This experience will  improve and be more integrated with the portal.</a:t>
            </a:r>
            <a:endParaRPr dirty="0"/>
          </a:p>
          <a:p>
            <a:pPr marL="0" lvl="0" indent="0" algn="l" rtl="0">
              <a:spcBef>
                <a:spcPts val="340"/>
              </a:spcBef>
              <a:spcAft>
                <a:spcPts val="0"/>
              </a:spcAft>
              <a:buNone/>
            </a:pPr>
            <a:endParaRPr dirty="0"/>
          </a:p>
          <a:p>
            <a:pPr marL="0" lvl="0" indent="0" algn="l" rtl="0">
              <a:spcBef>
                <a:spcPts val="340"/>
              </a:spcBef>
              <a:spcAft>
                <a:spcPts val="0"/>
              </a:spcAft>
              <a:buNone/>
            </a:pPr>
            <a:r>
              <a:rPr lang="en-US" dirty="0"/>
              <a:t>Our docs are here: </a:t>
            </a:r>
            <a:r>
              <a:rPr lang="en-US" u="sng" dirty="0">
                <a:solidFill>
                  <a:schemeClr val="hlink"/>
                </a:solidFill>
                <a:hlinkClick r:id="rId3"/>
              </a:rPr>
              <a:t>https://docs.microsoft.com/en-us/azure/azure-monitor/insights/container-insights-azure-redhat4-setup</a:t>
            </a:r>
            <a:endParaRPr dirty="0"/>
          </a:p>
          <a:p>
            <a:pPr marL="0" lvl="0" indent="0" algn="l" rtl="0">
              <a:spcBef>
                <a:spcPts val="340"/>
              </a:spcBef>
              <a:spcAft>
                <a:spcPts val="0"/>
              </a:spcAft>
              <a:buNone/>
            </a:pPr>
            <a:endParaRPr dirty="0"/>
          </a:p>
          <a:p>
            <a:pPr marL="0" lvl="0" indent="0" algn="l" rtl="0">
              <a:spcBef>
                <a:spcPts val="340"/>
              </a:spcBef>
              <a:spcAft>
                <a:spcPts val="0"/>
              </a:spcAft>
              <a:buNone/>
            </a:pPr>
            <a:r>
              <a:rPr lang="en-US" b="1" dirty="0"/>
              <a:t>(</a:t>
            </a:r>
            <a:r>
              <a:rPr lang="en-US" b="1" dirty="0">
                <a:solidFill>
                  <a:srgbClr val="000000"/>
                </a:solidFill>
              </a:rPr>
              <a:t>Time permitting - Show docs page, </a:t>
            </a:r>
            <a:r>
              <a:rPr lang="en-US" b="1" dirty="0"/>
              <a:t>show what container insights looks like in the Azure Portal)</a:t>
            </a:r>
            <a:endParaRPr b="1" dirty="0"/>
          </a:p>
          <a:p>
            <a:pPr marL="0" lvl="0" indent="0" algn="l" rtl="0">
              <a:spcBef>
                <a:spcPts val="340"/>
              </a:spcBef>
              <a:spcAft>
                <a:spcPts val="340"/>
              </a:spcAft>
              <a:buNone/>
            </a:pPr>
            <a:endParaRPr dirty="0"/>
          </a:p>
        </p:txBody>
      </p:sp>
      <p:sp>
        <p:nvSpPr>
          <p:cNvPr id="2513" name="Google Shape;2513;g753e51cd5e_6_137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2514" name="Google Shape;2514;g753e51cd5e_6_137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a:t>
            </a:r>
            <a:endParaRPr/>
          </a:p>
        </p:txBody>
      </p:sp>
      <p:sp>
        <p:nvSpPr>
          <p:cNvPr id="2515" name="Google Shape;2515;g753e51cd5e_6_13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753e51cd5e_6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g753e51cd5e_6_3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(Joel)</a:t>
            </a:r>
            <a:endParaRPr b="1"/>
          </a:p>
          <a:p>
            <a:pPr marL="0" lvl="0" indent="0" algn="l" rtl="0">
              <a:spcBef>
                <a:spcPts val="0"/>
              </a:spcBef>
              <a:spcAft>
                <a:spcPts val="0"/>
              </a:spcAft>
              <a:buNone/>
            </a:pPr>
            <a:endParaRPr b="1"/>
          </a:p>
          <a:p>
            <a:pPr marL="0" lvl="0" indent="0" algn="l" rtl="0">
              <a:spcBef>
                <a:spcPts val="0"/>
              </a:spcBef>
              <a:spcAft>
                <a:spcPts val="0"/>
              </a:spcAft>
              <a:buNone/>
            </a:pPr>
            <a:r>
              <a:rPr lang="en-US" b="1"/>
              <a:t>ARO Product Overview (25 min)</a:t>
            </a:r>
            <a:endParaRPr/>
          </a:p>
          <a:p>
            <a:pPr marL="0" lvl="0" indent="0" algn="l" rtl="0">
              <a:spcBef>
                <a:spcPts val="0"/>
              </a:spcBef>
              <a:spcAft>
                <a:spcPts val="0"/>
              </a:spcAft>
              <a:buNone/>
            </a:pPr>
            <a:endParaRPr/>
          </a:p>
          <a:p>
            <a:pPr marL="0" lvl="0" indent="0" algn="l" rtl="0">
              <a:spcBef>
                <a:spcPts val="0"/>
              </a:spcBef>
              <a:spcAft>
                <a:spcPts val="0"/>
              </a:spcAft>
              <a:buNone/>
            </a:pPr>
            <a:r>
              <a:rPr lang="en-US"/>
              <a:t>Now let’s take a look ARO product features.</a:t>
            </a:r>
            <a:endParaRPr/>
          </a:p>
          <a:p>
            <a:pPr marL="0" lvl="0" indent="0" algn="l" rtl="0">
              <a:spcBef>
                <a:spcPts val="0"/>
              </a:spcBef>
              <a:spcAft>
                <a:spcPts val="340"/>
              </a:spcAft>
              <a:buNone/>
            </a:pPr>
            <a:endParaRPr/>
          </a:p>
        </p:txBody>
      </p:sp>
      <p:sp>
        <p:nvSpPr>
          <p:cNvPr id="1250" name="Google Shape;1250;g753e51cd5e_6_3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545271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3"/>
        <p:cNvGrpSpPr/>
        <p:nvPr/>
      </p:nvGrpSpPr>
      <p:grpSpPr>
        <a:xfrm>
          <a:off x="0" y="0"/>
          <a:ext cx="0" cy="0"/>
          <a:chOff x="0" y="0"/>
          <a:chExt cx="0" cy="0"/>
        </a:xfrm>
      </p:grpSpPr>
      <p:sp>
        <p:nvSpPr>
          <p:cNvPr id="3064" name="Google Shape;3064;g88f3964543_38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5" name="Google Shape;3065;g88f3964543_38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 </a:t>
            </a:r>
            <a:r>
              <a:rPr lang="en-US" sz="1000" b="1"/>
              <a:t>(BK)</a:t>
            </a:r>
          </a:p>
          <a:p>
            <a:pPr marL="0" lvl="0" indent="0" algn="l" rtl="0">
              <a:lnSpc>
                <a:spcPct val="115000"/>
              </a:lnSpc>
              <a:spcBef>
                <a:spcPts val="600"/>
              </a:spcBef>
              <a:spcAft>
                <a:spcPts val="0"/>
              </a:spcAft>
              <a:buClr>
                <a:schemeClr val="dk1"/>
              </a:buClr>
              <a:buSzPts val="1100"/>
              <a:buFont typeface="Arial"/>
              <a:buNone/>
            </a:pP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Red Hat provides a large number of certified images, including RHEL base images as well as various language runtimes, middleware, databases and more via the Red Hat Container Catalog. Red Hat certified containers run anywhere Red Hat Enterprise Linux runs, from bare metal to VMs to cloud. Certified containers are supported by Red Hat and our partners. Container image content is packaged from known source code. And Red Hat also provides security monitoring. </a:t>
            </a: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The Red Hat Container Catalog includes the Container Health Index. Red Hat exposes the “grade” of each container image. Containers are graded based in part on the age and impact of unapplied security errata to all components of a container, providing an aggregate rating of just how safe a container is that can be understood by security experts and non-experts alike.</a:t>
            </a: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When Red Hat releases security updates–such as fixes to </a:t>
            </a:r>
            <a:r>
              <a:rPr lang="en" sz="1000" err="1">
                <a:solidFill>
                  <a:schemeClr val="dk1"/>
                </a:solidFill>
                <a:latin typeface="Liberation Serif"/>
                <a:ea typeface="Liberation Serif"/>
                <a:cs typeface="Liberation Serif"/>
                <a:sym typeface="Liberation Serif"/>
              </a:rPr>
              <a:t>glibc</a:t>
            </a:r>
            <a:r>
              <a:rPr lang="en" sz="1000">
                <a:solidFill>
                  <a:schemeClr val="dk1"/>
                </a:solidFill>
                <a:latin typeface="Liberation Serif"/>
                <a:ea typeface="Liberation Serif"/>
                <a:cs typeface="Liberation Serif"/>
                <a:sym typeface="Liberation Serif"/>
              </a:rPr>
              <a:t>, Drown, or Dirty Cow–we also rebuild our container images and push them to our public registry. Red Hat Security Advisories alert you to any newly discovered issues in certified container images and direct you to the updated image so that you can, in turn, update any applications that use the image.</a:t>
            </a: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Clr>
                <a:schemeClr val="dk1"/>
              </a:buClr>
              <a:buSzPts val="1100"/>
              <a:buFont typeface="Arial"/>
              <a:buNone/>
            </a:pPr>
            <a:endParaRPr sz="1000">
              <a:solidFill>
                <a:schemeClr val="dk1"/>
              </a:solidFill>
              <a:latin typeface="Liberation Serif"/>
              <a:ea typeface="Liberation Serif"/>
              <a:cs typeface="Liberation Serif"/>
              <a:sym typeface="Liberation Serif"/>
            </a:endParaRPr>
          </a:p>
          <a:p>
            <a:pPr marL="0" lvl="0" indent="0" algn="l" rtl="0">
              <a:spcBef>
                <a:spcPts val="0"/>
              </a:spcBef>
              <a:spcAft>
                <a:spcPts val="0"/>
              </a:spcAft>
              <a:buNone/>
            </a:pPr>
            <a:endParaRPr sz="900">
              <a:solidFill>
                <a:schemeClr val="dk1"/>
              </a:solidFill>
            </a:endParaRPr>
          </a:p>
        </p:txBody>
      </p:sp>
    </p:spTree>
    <p:extLst>
      <p:ext uri="{BB962C8B-B14F-4D97-AF65-F5344CB8AC3E}">
        <p14:creationId xmlns:p14="http://schemas.microsoft.com/office/powerpoint/2010/main" val="4042316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(Yusuf)</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Quattrocento Sans"/>
                <a:ea typeface="Quattrocento Sans"/>
                <a:cs typeface="Quattrocento Sans"/>
                <a:sym typeface="Quattrocento Sans"/>
              </a:rPr>
              <a:t>23</a:t>
            </a:fld>
            <a:endParaRPr lang="en-US" sz="1200" b="0"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87681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(Yusuf)</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Quattrocento Sans"/>
                <a:ea typeface="Quattrocento Sans"/>
                <a:cs typeface="Quattrocento Sans"/>
                <a:sym typeface="Quattrocento Sans"/>
              </a:rPr>
              <a:t>24</a:t>
            </a:fld>
            <a:endParaRPr lang="en-US" sz="1200" b="0"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572844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753e51cd5e_6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g753e51cd5e_6_3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(Joel)</a:t>
            </a:r>
            <a:endParaRPr b="1"/>
          </a:p>
          <a:p>
            <a:pPr marL="0" lvl="0" indent="0" algn="l" rtl="0">
              <a:spcBef>
                <a:spcPts val="0"/>
              </a:spcBef>
              <a:spcAft>
                <a:spcPts val="0"/>
              </a:spcAft>
              <a:buNone/>
            </a:pPr>
            <a:endParaRPr b="1"/>
          </a:p>
          <a:p>
            <a:pPr marL="0" lvl="0" indent="0" algn="l" rtl="0">
              <a:spcBef>
                <a:spcPts val="0"/>
              </a:spcBef>
              <a:spcAft>
                <a:spcPts val="0"/>
              </a:spcAft>
              <a:buNone/>
            </a:pPr>
            <a:r>
              <a:rPr lang="en-US" b="1"/>
              <a:t>ARO Product Overview (25 min)</a:t>
            </a:r>
            <a:endParaRPr/>
          </a:p>
          <a:p>
            <a:pPr marL="0" lvl="0" indent="0" algn="l" rtl="0">
              <a:spcBef>
                <a:spcPts val="0"/>
              </a:spcBef>
              <a:spcAft>
                <a:spcPts val="0"/>
              </a:spcAft>
              <a:buNone/>
            </a:pPr>
            <a:endParaRPr/>
          </a:p>
          <a:p>
            <a:pPr marL="0" lvl="0" indent="0" algn="l" rtl="0">
              <a:spcBef>
                <a:spcPts val="0"/>
              </a:spcBef>
              <a:spcAft>
                <a:spcPts val="0"/>
              </a:spcAft>
              <a:buNone/>
            </a:pPr>
            <a:r>
              <a:rPr lang="en-US"/>
              <a:t>Now let’s take a look ARO product features.</a:t>
            </a:r>
            <a:endParaRPr/>
          </a:p>
          <a:p>
            <a:pPr marL="0" lvl="0" indent="0" algn="l" rtl="0">
              <a:spcBef>
                <a:spcPts val="0"/>
              </a:spcBef>
              <a:spcAft>
                <a:spcPts val="340"/>
              </a:spcAft>
              <a:buNone/>
            </a:pPr>
            <a:endParaRPr/>
          </a:p>
        </p:txBody>
      </p:sp>
      <p:sp>
        <p:nvSpPr>
          <p:cNvPr id="1250" name="Google Shape;1250;g753e51cd5e_6_3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802c1a1340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(BK)</a:t>
            </a:r>
            <a:endParaRPr/>
          </a:p>
        </p:txBody>
      </p:sp>
      <p:sp>
        <p:nvSpPr>
          <p:cNvPr id="2580" name="Google Shape;2580;g802c1a134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406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802c1a1340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(BK)</a:t>
            </a:r>
            <a:endParaRPr/>
          </a:p>
        </p:txBody>
      </p:sp>
      <p:sp>
        <p:nvSpPr>
          <p:cNvPr id="2580" name="Google Shape;2580;g802c1a134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761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a:t>(Yusuf)</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080834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a:t>(Yusuf)</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852440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9a59957609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g9a59957609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000" b="1" dirty="0">
                <a:solidFill>
                  <a:srgbClr val="000000"/>
                </a:solidFill>
              </a:rPr>
              <a:t>(CLARENCE)</a:t>
            </a:r>
            <a:endParaRPr sz="1000" b="1" dirty="0">
              <a:solidFill>
                <a:srgbClr val="000000"/>
              </a:solidFill>
            </a:endParaRPr>
          </a:p>
          <a:p>
            <a:pPr marL="0" lvl="0" indent="0" algn="l" rtl="0">
              <a:lnSpc>
                <a:spcPct val="115000"/>
              </a:lnSpc>
              <a:spcBef>
                <a:spcPts val="0"/>
              </a:spcBef>
              <a:spcAft>
                <a:spcPts val="0"/>
              </a:spcAft>
              <a:buNone/>
            </a:pPr>
            <a:endParaRPr sz="1000" dirty="0">
              <a:solidFill>
                <a:srgbClr val="000000"/>
              </a:solidFill>
            </a:endParaRPr>
          </a:p>
          <a:p>
            <a:pPr marL="0" lvl="0" indent="0" algn="l" rtl="0">
              <a:lnSpc>
                <a:spcPct val="115000"/>
              </a:lnSpc>
              <a:spcBef>
                <a:spcPts val="0"/>
              </a:spcBef>
              <a:spcAft>
                <a:spcPts val="0"/>
              </a:spcAft>
              <a:buNone/>
            </a:pPr>
            <a:r>
              <a:rPr lang="en-US" sz="1000" dirty="0">
                <a:solidFill>
                  <a:srgbClr val="000000"/>
                </a:solidFill>
              </a:rPr>
              <a:t>In a traditional Red Hat OpenShift Container Platform deployments, </a:t>
            </a:r>
            <a:r>
              <a:rPr lang="en-US" sz="1000" b="1" dirty="0">
                <a:solidFill>
                  <a:srgbClr val="000000"/>
                </a:solidFill>
              </a:rPr>
              <a:t>you need to deploy and manage a lot of supporting infrastructure</a:t>
            </a:r>
            <a:r>
              <a:rPr lang="en-US" sz="1000" dirty="0">
                <a:solidFill>
                  <a:srgbClr val="000000"/>
                </a:solidFill>
              </a:rPr>
              <a:t>.​</a:t>
            </a:r>
            <a:endParaRPr sz="1000" dirty="0">
              <a:solidFill>
                <a:srgbClr val="000000"/>
              </a:solidFill>
            </a:endParaRPr>
          </a:p>
          <a:p>
            <a:pPr marL="0" lvl="0" indent="0" algn="l" rtl="0">
              <a:lnSpc>
                <a:spcPct val="115000"/>
              </a:lnSpc>
              <a:spcBef>
                <a:spcPts val="0"/>
              </a:spcBef>
              <a:spcAft>
                <a:spcPts val="0"/>
              </a:spcAft>
              <a:buNone/>
            </a:pPr>
            <a:r>
              <a:rPr lang="en-US" sz="1000" b="1" dirty="0">
                <a:solidFill>
                  <a:srgbClr val="000000"/>
                </a:solidFill>
              </a:rPr>
              <a:t>You end up managing a lot of things yourself</a:t>
            </a:r>
            <a:r>
              <a:rPr lang="en-US" sz="1000" dirty="0">
                <a:solidFill>
                  <a:srgbClr val="000000"/>
                </a:solidFill>
              </a:rPr>
              <a:t>, from cluster creation, network configuration, monitoring and logging, to securing, patching and updating your cluster.​</a:t>
            </a:r>
            <a:endParaRPr sz="1000" dirty="0">
              <a:solidFill>
                <a:srgbClr val="000000"/>
              </a:solidFill>
            </a:endParaRPr>
          </a:p>
          <a:p>
            <a:pPr marL="0" lvl="0" indent="0" algn="l" rtl="0">
              <a:lnSpc>
                <a:spcPct val="115000"/>
              </a:lnSpc>
              <a:spcBef>
                <a:spcPts val="0"/>
              </a:spcBef>
              <a:spcAft>
                <a:spcPts val="0"/>
              </a:spcAft>
              <a:buNone/>
            </a:pPr>
            <a:r>
              <a:rPr lang="en-US" sz="1000" b="1" dirty="0">
                <a:solidFill>
                  <a:srgbClr val="000000"/>
                </a:solidFill>
              </a:rPr>
              <a:t>This takes time and effort</a:t>
            </a:r>
            <a:r>
              <a:rPr lang="en-US" sz="1000" dirty="0">
                <a:solidFill>
                  <a:srgbClr val="000000"/>
                </a:solidFill>
              </a:rPr>
              <a:t>.​  You may be able to </a:t>
            </a:r>
            <a:r>
              <a:rPr lang="en-US" sz="1000" b="1" dirty="0">
                <a:solidFill>
                  <a:srgbClr val="000000"/>
                </a:solidFill>
              </a:rPr>
              <a:t>offload some of these responsibilities</a:t>
            </a:r>
            <a:r>
              <a:rPr lang="en-US" sz="1000" dirty="0">
                <a:solidFill>
                  <a:srgbClr val="000000"/>
                </a:solidFill>
              </a:rPr>
              <a:t> to a managed service provider but that </a:t>
            </a:r>
            <a:r>
              <a:rPr lang="en-US" sz="1000" b="1" dirty="0">
                <a:solidFill>
                  <a:srgbClr val="000000"/>
                </a:solidFill>
              </a:rPr>
              <a:t>eats into your IT budget </a:t>
            </a:r>
            <a:r>
              <a:rPr lang="en-US" sz="1000" dirty="0">
                <a:solidFill>
                  <a:srgbClr val="000000"/>
                </a:solidFill>
              </a:rPr>
              <a:t>and</a:t>
            </a:r>
            <a:r>
              <a:rPr lang="en-US" sz="1000" b="1" dirty="0">
                <a:solidFill>
                  <a:srgbClr val="000000"/>
                </a:solidFill>
              </a:rPr>
              <a:t> takes away some of the self-service benefits you get from a cloud managed platform</a:t>
            </a:r>
            <a:r>
              <a:rPr lang="en-US" sz="1000" dirty="0">
                <a:solidFill>
                  <a:srgbClr val="000000"/>
                </a:solidFill>
              </a:rPr>
              <a:t>.  This is still a valid deployment scenario but you are essentially managing all the pieces.</a:t>
            </a:r>
            <a:endParaRPr sz="1000" dirty="0">
              <a:solidFill>
                <a:srgbClr val="000000"/>
              </a:solidFill>
            </a:endParaRPr>
          </a:p>
          <a:p>
            <a:pPr marL="0" lvl="0" indent="0" algn="l" rtl="0">
              <a:lnSpc>
                <a:spcPct val="90000"/>
              </a:lnSpc>
              <a:spcBef>
                <a:spcPts val="0"/>
              </a:spcBef>
              <a:spcAft>
                <a:spcPts val="0"/>
              </a:spcAft>
              <a:buClr>
                <a:schemeClr val="dk1"/>
              </a:buClr>
              <a:buSzPts val="900"/>
              <a:buFont typeface="Quattrocento Sans"/>
              <a:buNone/>
            </a:pPr>
            <a:endParaRPr sz="1000" dirty="0"/>
          </a:p>
        </p:txBody>
      </p:sp>
      <p:sp>
        <p:nvSpPr>
          <p:cNvPr id="992" name="Google Shape;992;g9a59957609_0_3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000000"/>
              </a:solidFill>
              <a:effectLst/>
              <a:uLnTx/>
              <a:uFillTx/>
              <a:latin typeface="Quattrocento Sans"/>
              <a:sym typeface="Quattrocento Sans"/>
            </a:endParaRPr>
          </a:p>
        </p:txBody>
      </p:sp>
      <p:sp>
        <p:nvSpPr>
          <p:cNvPr id="993" name="Google Shape;993;g9a59957609_0_39: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5715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4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 Microsoft Corporation</a:t>
            </a: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994" name="Google Shape;994;g9a59957609_0_39: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Quattrocento Sans"/>
                <a:ea typeface="Quattrocento Sans"/>
                <a:cs typeface="Quattrocento Sans"/>
                <a:sym typeface="Quattrocento Sans"/>
              </a:rPr>
              <a:t>31</a:t>
            </a:fld>
            <a:endParaRPr lang="en-US" sz="1200" b="0"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170081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753e51cd5e_6_13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Thanks again for watching and we hope to see you in future webinars.</a:t>
            </a:r>
            <a:endParaRPr/>
          </a:p>
          <a:p>
            <a:pPr marL="0" lvl="0" indent="0" algn="l" rtl="0">
              <a:spcBef>
                <a:spcPts val="340"/>
              </a:spcBef>
              <a:spcAft>
                <a:spcPts val="340"/>
              </a:spcAft>
              <a:buNone/>
            </a:pPr>
            <a:r>
              <a:rPr lang="en-US"/>
              <a:t>We’ll stick around stick to answer an</a:t>
            </a:r>
            <a:endParaRPr/>
          </a:p>
        </p:txBody>
      </p:sp>
      <p:sp>
        <p:nvSpPr>
          <p:cNvPr id="2626" name="Google Shape;2626;g753e51cd5e_6_13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2271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753e51cd5e_6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g753e51cd5e_6_3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(Joel)</a:t>
            </a:r>
            <a:endParaRPr b="1"/>
          </a:p>
          <a:p>
            <a:pPr marL="0" lvl="0" indent="0" algn="l" rtl="0">
              <a:spcBef>
                <a:spcPts val="0"/>
              </a:spcBef>
              <a:spcAft>
                <a:spcPts val="0"/>
              </a:spcAft>
              <a:buNone/>
            </a:pPr>
            <a:endParaRPr b="1"/>
          </a:p>
          <a:p>
            <a:pPr marL="0" lvl="0" indent="0" algn="l" rtl="0">
              <a:spcBef>
                <a:spcPts val="0"/>
              </a:spcBef>
              <a:spcAft>
                <a:spcPts val="0"/>
              </a:spcAft>
              <a:buNone/>
            </a:pPr>
            <a:r>
              <a:rPr lang="en-US" b="1"/>
              <a:t>ARO Product Overview (25 min)</a:t>
            </a:r>
            <a:endParaRPr/>
          </a:p>
          <a:p>
            <a:pPr marL="0" lvl="0" indent="0" algn="l" rtl="0">
              <a:spcBef>
                <a:spcPts val="0"/>
              </a:spcBef>
              <a:spcAft>
                <a:spcPts val="0"/>
              </a:spcAft>
              <a:buNone/>
            </a:pPr>
            <a:endParaRPr/>
          </a:p>
          <a:p>
            <a:pPr marL="0" lvl="0" indent="0" algn="l" rtl="0">
              <a:spcBef>
                <a:spcPts val="0"/>
              </a:spcBef>
              <a:spcAft>
                <a:spcPts val="0"/>
              </a:spcAft>
              <a:buNone/>
            </a:pPr>
            <a:r>
              <a:rPr lang="en-US"/>
              <a:t>Now let’s take a look ARO product features.</a:t>
            </a:r>
            <a:endParaRPr/>
          </a:p>
          <a:p>
            <a:pPr marL="0" lvl="0" indent="0" algn="l" rtl="0">
              <a:spcBef>
                <a:spcPts val="0"/>
              </a:spcBef>
              <a:spcAft>
                <a:spcPts val="340"/>
              </a:spcAft>
              <a:buNone/>
            </a:pPr>
            <a:endParaRPr/>
          </a:p>
        </p:txBody>
      </p:sp>
      <p:sp>
        <p:nvSpPr>
          <p:cNvPr id="1250" name="Google Shape;1250;g753e51cd5e_6_3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9a59957609_0_10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0" b="1">
                <a:solidFill>
                  <a:srgbClr val="212234"/>
                </a:solidFill>
              </a:rPr>
              <a:t>(CLARENCE)</a:t>
            </a:r>
            <a:endParaRPr sz="1000" b="1">
              <a:solidFill>
                <a:srgbClr val="212234"/>
              </a:solidFill>
            </a:endParaRPr>
          </a:p>
          <a:p>
            <a:pPr marL="0" lvl="0" indent="0" algn="l" rtl="0">
              <a:spcBef>
                <a:spcPts val="340"/>
              </a:spcBef>
              <a:spcAft>
                <a:spcPts val="0"/>
              </a:spcAft>
              <a:buNone/>
            </a:pPr>
            <a:endParaRPr sz="1000">
              <a:solidFill>
                <a:srgbClr val="212234"/>
              </a:solidFill>
            </a:endParaRPr>
          </a:p>
          <a:p>
            <a:pPr marL="0" lvl="0" indent="0" algn="l" rtl="0">
              <a:spcBef>
                <a:spcPts val="340"/>
              </a:spcBef>
              <a:spcAft>
                <a:spcPts val="0"/>
              </a:spcAft>
              <a:buNone/>
            </a:pPr>
            <a:r>
              <a:rPr lang="en-US" sz="1000">
                <a:solidFill>
                  <a:srgbClr val="212234"/>
                </a:solidFill>
              </a:rPr>
              <a:t>Before you create an ARO cluster, you’ll need to spend some time planning its configuration.  Some of these decisions can be delayed but a few need to be decided upon at cluster creation time.</a:t>
            </a:r>
            <a:endParaRPr sz="1000">
              <a:solidFill>
                <a:srgbClr val="212234"/>
              </a:solidFill>
            </a:endParaRPr>
          </a:p>
          <a:p>
            <a:pPr marL="0" lvl="0" indent="0" algn="l" rtl="0">
              <a:spcBef>
                <a:spcPts val="340"/>
              </a:spcBef>
              <a:spcAft>
                <a:spcPts val="0"/>
              </a:spcAft>
              <a:buNone/>
            </a:pPr>
            <a:r>
              <a:rPr lang="en-US" sz="1000">
                <a:solidFill>
                  <a:srgbClr val="212234"/>
                </a:solidFill>
              </a:rPr>
              <a:t>We’ve listed some of the key decisions you’ll need to think about and we’ll briefly run through some of these next.  Steve will cover monitoring and logging options in the Day 2 operations section.</a:t>
            </a:r>
            <a:endParaRPr sz="1000">
              <a:solidFill>
                <a:srgbClr val="212234"/>
              </a:solidFill>
            </a:endParaRPr>
          </a:p>
          <a:p>
            <a:pPr marL="0" lvl="0" indent="0" algn="l" rtl="0">
              <a:spcBef>
                <a:spcPts val="340"/>
              </a:spcBef>
              <a:spcAft>
                <a:spcPts val="340"/>
              </a:spcAft>
              <a:buNone/>
            </a:pPr>
            <a:endParaRPr sz="1000">
              <a:solidFill>
                <a:srgbClr val="212234"/>
              </a:solidFill>
            </a:endParaRPr>
          </a:p>
        </p:txBody>
      </p:sp>
      <p:sp>
        <p:nvSpPr>
          <p:cNvPr id="1382" name="Google Shape;1382;g9a59957609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9a59957609_0_10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0" b="1">
                <a:solidFill>
                  <a:srgbClr val="212234"/>
                </a:solidFill>
              </a:rPr>
              <a:t>(CLARENCE)</a:t>
            </a:r>
            <a:endParaRPr sz="1000" b="1">
              <a:solidFill>
                <a:srgbClr val="212234"/>
              </a:solidFill>
            </a:endParaRPr>
          </a:p>
          <a:p>
            <a:pPr marL="0" lvl="0" indent="0" algn="l" rtl="0">
              <a:spcBef>
                <a:spcPts val="340"/>
              </a:spcBef>
              <a:spcAft>
                <a:spcPts val="0"/>
              </a:spcAft>
              <a:buNone/>
            </a:pPr>
            <a:endParaRPr sz="1000">
              <a:solidFill>
                <a:srgbClr val="212234"/>
              </a:solidFill>
            </a:endParaRPr>
          </a:p>
          <a:p>
            <a:pPr marL="0" lvl="0" indent="0" algn="l" rtl="0">
              <a:spcBef>
                <a:spcPts val="340"/>
              </a:spcBef>
              <a:spcAft>
                <a:spcPts val="0"/>
              </a:spcAft>
              <a:buNone/>
            </a:pPr>
            <a:r>
              <a:rPr lang="en-US" sz="1000">
                <a:solidFill>
                  <a:srgbClr val="212234"/>
                </a:solidFill>
              </a:rPr>
              <a:t>Before you create an ARO cluster, you’ll need to spend some time planning its configuration.  Some of these decisions can be delayed but a few need to be decided upon at cluster creation time.</a:t>
            </a:r>
            <a:endParaRPr sz="1000">
              <a:solidFill>
                <a:srgbClr val="212234"/>
              </a:solidFill>
            </a:endParaRPr>
          </a:p>
          <a:p>
            <a:pPr marL="0" lvl="0" indent="0" algn="l" rtl="0">
              <a:spcBef>
                <a:spcPts val="340"/>
              </a:spcBef>
              <a:spcAft>
                <a:spcPts val="0"/>
              </a:spcAft>
              <a:buNone/>
            </a:pPr>
            <a:r>
              <a:rPr lang="en-US" sz="1000">
                <a:solidFill>
                  <a:srgbClr val="212234"/>
                </a:solidFill>
              </a:rPr>
              <a:t>We’ve listed some of the key decisions you’ll need to think about and we’ll briefly run through some of these next.  Steve will cover monitoring and logging options in the Day 2 operations section.</a:t>
            </a:r>
            <a:endParaRPr sz="1000">
              <a:solidFill>
                <a:srgbClr val="212234"/>
              </a:solidFill>
            </a:endParaRPr>
          </a:p>
          <a:p>
            <a:pPr marL="0" lvl="0" indent="0" algn="l" rtl="0">
              <a:spcBef>
                <a:spcPts val="340"/>
              </a:spcBef>
              <a:spcAft>
                <a:spcPts val="340"/>
              </a:spcAft>
              <a:buNone/>
            </a:pPr>
            <a:endParaRPr sz="1000">
              <a:solidFill>
                <a:srgbClr val="212234"/>
              </a:solidFill>
            </a:endParaRPr>
          </a:p>
        </p:txBody>
      </p:sp>
      <p:sp>
        <p:nvSpPr>
          <p:cNvPr id="1382" name="Google Shape;1382;g9a59957609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753e51cd5e_6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g753e51cd5e_6_3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(Joel)</a:t>
            </a:r>
            <a:endParaRPr b="1"/>
          </a:p>
          <a:p>
            <a:pPr marL="0" lvl="0" indent="0" algn="l" rtl="0">
              <a:spcBef>
                <a:spcPts val="0"/>
              </a:spcBef>
              <a:spcAft>
                <a:spcPts val="0"/>
              </a:spcAft>
              <a:buNone/>
            </a:pPr>
            <a:endParaRPr b="1"/>
          </a:p>
          <a:p>
            <a:pPr marL="0" lvl="0" indent="0" algn="l" rtl="0">
              <a:spcBef>
                <a:spcPts val="0"/>
              </a:spcBef>
              <a:spcAft>
                <a:spcPts val="0"/>
              </a:spcAft>
              <a:buNone/>
            </a:pPr>
            <a:r>
              <a:rPr lang="en-US" b="1"/>
              <a:t>ARO Product Overview (25 min)</a:t>
            </a:r>
            <a:endParaRPr/>
          </a:p>
          <a:p>
            <a:pPr marL="0" lvl="0" indent="0" algn="l" rtl="0">
              <a:spcBef>
                <a:spcPts val="0"/>
              </a:spcBef>
              <a:spcAft>
                <a:spcPts val="0"/>
              </a:spcAft>
              <a:buNone/>
            </a:pPr>
            <a:endParaRPr/>
          </a:p>
          <a:p>
            <a:pPr marL="0" lvl="0" indent="0" algn="l" rtl="0">
              <a:spcBef>
                <a:spcPts val="0"/>
              </a:spcBef>
              <a:spcAft>
                <a:spcPts val="0"/>
              </a:spcAft>
              <a:buNone/>
            </a:pPr>
            <a:r>
              <a:rPr lang="en-US"/>
              <a:t>Now let’s take a look ARO product features.</a:t>
            </a:r>
            <a:endParaRPr/>
          </a:p>
          <a:p>
            <a:pPr marL="0" lvl="0" indent="0" algn="l" rtl="0">
              <a:spcBef>
                <a:spcPts val="0"/>
              </a:spcBef>
              <a:spcAft>
                <a:spcPts val="340"/>
              </a:spcAft>
              <a:buNone/>
            </a:pPr>
            <a:endParaRPr/>
          </a:p>
        </p:txBody>
      </p:sp>
      <p:sp>
        <p:nvSpPr>
          <p:cNvPr id="1250" name="Google Shape;1250;g753e51cd5e_6_3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753e51cd5e_6_1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1" name="Google Shape;2491;g753e51cd5e_6_12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(Yusuf)</a:t>
            </a:r>
            <a:endParaRPr b="1"/>
          </a:p>
          <a:p>
            <a:pPr marL="0" lvl="0" indent="0" algn="l" rtl="0">
              <a:spcBef>
                <a:spcPts val="340"/>
              </a:spcBef>
              <a:spcAft>
                <a:spcPts val="0"/>
              </a:spcAft>
              <a:buNone/>
            </a:pPr>
            <a:endParaRPr/>
          </a:p>
          <a:p>
            <a:pPr marL="0" lvl="0" indent="0" algn="l" rtl="0">
              <a:spcBef>
                <a:spcPts val="340"/>
              </a:spcBef>
              <a:spcAft>
                <a:spcPts val="0"/>
              </a:spcAft>
              <a:buNone/>
            </a:pPr>
            <a:r>
              <a:rPr lang="en-US"/>
              <a:t>One of the first things you’d normally setup is the identity provider.  With Azure, that’s Azure Active Directory.</a:t>
            </a:r>
            <a:endParaRPr/>
          </a:p>
          <a:p>
            <a:pPr marL="0" lvl="0" indent="0" algn="l" rtl="0">
              <a:spcBef>
                <a:spcPts val="340"/>
              </a:spcBef>
              <a:spcAft>
                <a:spcPts val="0"/>
              </a:spcAft>
              <a:buNone/>
            </a:pPr>
            <a:endParaRPr/>
          </a:p>
          <a:p>
            <a:pPr marL="0" lvl="0" indent="0" algn="l" rtl="0">
              <a:spcBef>
                <a:spcPts val="340"/>
              </a:spcBef>
              <a:spcAft>
                <a:spcPts val="0"/>
              </a:spcAft>
              <a:buNone/>
            </a:pPr>
            <a:r>
              <a:rPr lang="en-US"/>
              <a:t>We provide docs on how to do this: </a:t>
            </a:r>
            <a:r>
              <a:rPr lang="en-US" u="sng">
                <a:solidFill>
                  <a:schemeClr val="hlink"/>
                </a:solidFill>
                <a:hlinkClick r:id="rId3"/>
              </a:rPr>
              <a:t>https://docs.microsoft.com/en-us/azure/openshift/configure-azure-ad-ui</a:t>
            </a:r>
            <a:endParaRPr/>
          </a:p>
          <a:p>
            <a:pPr marL="0" lvl="0" indent="0" algn="l" rtl="0">
              <a:spcBef>
                <a:spcPts val="340"/>
              </a:spcBef>
              <a:spcAft>
                <a:spcPts val="0"/>
              </a:spcAft>
              <a:buNone/>
            </a:pPr>
            <a:r>
              <a:rPr lang="en-US"/>
              <a:t>This allows you to manage your users and their access in Azure AD and also take advantage of SSO for the Azure portal and other services.</a:t>
            </a:r>
            <a:endParaRPr/>
          </a:p>
          <a:p>
            <a:pPr marL="0" lvl="0" indent="0" algn="l" rtl="0">
              <a:spcBef>
                <a:spcPts val="340"/>
              </a:spcBef>
              <a:spcAft>
                <a:spcPts val="0"/>
              </a:spcAft>
              <a:buNone/>
            </a:pPr>
            <a:endParaRPr/>
          </a:p>
          <a:p>
            <a:pPr marL="0" lvl="0" indent="0" algn="l" rtl="0">
              <a:spcBef>
                <a:spcPts val="340"/>
              </a:spcBef>
              <a:spcAft>
                <a:spcPts val="0"/>
              </a:spcAft>
              <a:buNone/>
            </a:pPr>
            <a:r>
              <a:rPr lang="en-US" b="1"/>
              <a:t>(Time permitting - show docs page, show logging into cluster using AAD)</a:t>
            </a:r>
            <a:endParaRPr b="1"/>
          </a:p>
          <a:p>
            <a:pPr marL="0" lvl="0" indent="0" algn="l" rtl="0">
              <a:spcBef>
                <a:spcPts val="340"/>
              </a:spcBef>
              <a:spcAft>
                <a:spcPts val="340"/>
              </a:spcAft>
              <a:buNone/>
            </a:pPr>
            <a:endParaRPr/>
          </a:p>
        </p:txBody>
      </p:sp>
      <p:sp>
        <p:nvSpPr>
          <p:cNvPr id="2492" name="Google Shape;2492;g753e51cd5e_6_120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2493" name="Google Shape;2493;g753e51cd5e_6_120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b="0" i="0" u="none" strike="noStrike" cap="none">
              <a:solidFill>
                <a:srgbClr val="000000"/>
              </a:solidFill>
              <a:latin typeface="Quattrocento Sans"/>
              <a:ea typeface="Quattrocento Sans"/>
              <a:cs typeface="Quattrocento Sans"/>
              <a:sym typeface="Quattrocento Sans"/>
            </a:endParaRPr>
          </a:p>
        </p:txBody>
      </p:sp>
      <p:sp>
        <p:nvSpPr>
          <p:cNvPr id="2494" name="Google Shape;2494;g753e51cd5e_6_120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4/29/2020 11:17 AM</a:t>
            </a:r>
            <a:endParaRPr sz="1200" b="0" i="0" u="none" strike="noStrike" cap="none">
              <a:solidFill>
                <a:srgbClr val="000000"/>
              </a:solidFill>
              <a:latin typeface="Quattrocento Sans"/>
              <a:ea typeface="Quattrocento Sans"/>
              <a:cs typeface="Quattrocento Sans"/>
              <a:sym typeface="Quattrocento Sans"/>
            </a:endParaRPr>
          </a:p>
        </p:txBody>
      </p:sp>
      <p:sp>
        <p:nvSpPr>
          <p:cNvPr id="2495" name="Google Shape;2495;g753e51cd5e_6_12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9</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
        <p:cNvGrpSpPr/>
        <p:nvPr/>
      </p:nvGrpSpPr>
      <p:grpSpPr>
        <a:xfrm>
          <a:off x="0" y="0"/>
          <a:ext cx="0" cy="0"/>
          <a:chOff x="0" y="0"/>
          <a:chExt cx="0" cy="0"/>
        </a:xfrm>
      </p:grpSpPr>
      <p:pic>
        <p:nvPicPr>
          <p:cNvPr id="15" name="Google Shape;15;p2" descr="A person sitting at a table with a computer and smiling at the camera&#10;&#10;Description automatically generated"/>
          <p:cNvPicPr preferRelativeResize="0"/>
          <p:nvPr/>
        </p:nvPicPr>
        <p:blipFill rotWithShape="1">
          <a:blip r:embed="rId2">
            <a:alphaModFix/>
          </a:blip>
          <a:srcRect t="19429" r="16968" b="10522"/>
          <a:stretch/>
        </p:blipFill>
        <p:spPr>
          <a:xfrm>
            <a:off x="0" y="0"/>
            <a:ext cx="12436476" cy="6994525"/>
          </a:xfrm>
          <a:prstGeom prst="rect">
            <a:avLst/>
          </a:prstGeom>
          <a:noFill/>
          <a:ln>
            <a:noFill/>
          </a:ln>
        </p:spPr>
      </p:pic>
      <p:sp>
        <p:nvSpPr>
          <p:cNvPr id="16" name="Google Shape;16;p2"/>
          <p:cNvSpPr/>
          <p:nvPr/>
        </p:nvSpPr>
        <p:spPr>
          <a:xfrm>
            <a:off x="437277" y="2204497"/>
            <a:ext cx="7627938" cy="36576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7" name="Google Shape;17;p2"/>
          <p:cNvSpPr txBox="1">
            <a:spLocks noGrp="1"/>
          </p:cNvSpPr>
          <p:nvPr>
            <p:ph type="body" idx="1"/>
          </p:nvPr>
        </p:nvSpPr>
        <p:spPr>
          <a:xfrm>
            <a:off x="880562" y="4584725"/>
            <a:ext cx="6637838" cy="738664"/>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620"/>
              <a:buNone/>
              <a:defRPr sz="1800">
                <a:solidFill>
                  <a:schemeClr val="dk1"/>
                </a:solidFill>
              </a:defRPr>
            </a:lvl1pPr>
            <a:lvl2pPr marL="914400" lvl="1" indent="-228600" algn="l">
              <a:lnSpc>
                <a:spcPct val="100000"/>
              </a:lnSpc>
              <a:spcBef>
                <a:spcPts val="0"/>
              </a:spcBef>
              <a:spcAft>
                <a:spcPts val="0"/>
              </a:spcAft>
              <a:buClr>
                <a:schemeClr val="dk1"/>
              </a:buClr>
              <a:buSzPts val="1620"/>
              <a:buNone/>
              <a:defRPr sz="1800">
                <a:solidFill>
                  <a:schemeClr val="dk1"/>
                </a:solidFill>
              </a:defRPr>
            </a:lvl2pPr>
            <a:lvl3pPr marL="1371600" lvl="2" indent="-228600" algn="l">
              <a:lnSpc>
                <a:spcPct val="100000"/>
              </a:lnSpc>
              <a:spcBef>
                <a:spcPts val="0"/>
              </a:spcBef>
              <a:spcAft>
                <a:spcPts val="0"/>
              </a:spcAft>
              <a:buClr>
                <a:schemeClr val="dk2"/>
              </a:buClr>
              <a:buSzPts val="1260"/>
              <a:buNone/>
              <a:defRPr sz="1400"/>
            </a:lvl3pPr>
            <a:lvl4pPr marL="1828800" lvl="3" indent="-228600" algn="l">
              <a:lnSpc>
                <a:spcPct val="100000"/>
              </a:lnSpc>
              <a:spcBef>
                <a:spcPts val="0"/>
              </a:spcBef>
              <a:spcAft>
                <a:spcPts val="0"/>
              </a:spcAft>
              <a:buClr>
                <a:schemeClr val="dk1"/>
              </a:buClr>
              <a:buSzPts val="1260"/>
              <a:buNone/>
              <a:defRPr sz="1400"/>
            </a:lvl4pPr>
            <a:lvl5pPr marL="2286000" lvl="4" indent="-228600" algn="l">
              <a:lnSpc>
                <a:spcPct val="100000"/>
              </a:lnSpc>
              <a:spcBef>
                <a:spcPts val="0"/>
              </a:spcBef>
              <a:spcAft>
                <a:spcPts val="0"/>
              </a:spcAft>
              <a:buClr>
                <a:schemeClr val="dk1"/>
              </a:buClr>
              <a:buSzPts val="945"/>
              <a:buNone/>
              <a:defRPr sz="1050"/>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title"/>
          </p:nvPr>
        </p:nvSpPr>
        <p:spPr>
          <a:xfrm>
            <a:off x="821960" y="2730874"/>
            <a:ext cx="6696440" cy="1828800"/>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chemeClr val="dk2"/>
              </a:buClr>
              <a:buSzPts val="4800"/>
              <a:buFont typeface="Quattrocento Sans"/>
              <a:buNone/>
              <a:defRPr sz="4800" strike="noStrik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2"/>
          <p:cNvPicPr preferRelativeResize="0"/>
          <p:nvPr/>
        </p:nvPicPr>
        <p:blipFill rotWithShape="1">
          <a:blip r:embed="rId3">
            <a:alphaModFix/>
          </a:blip>
          <a:srcRect/>
          <a:stretch/>
        </p:blipFill>
        <p:spPr>
          <a:xfrm>
            <a:off x="155715" y="206647"/>
            <a:ext cx="1754659" cy="786451"/>
          </a:xfrm>
          <a:prstGeom prst="rect">
            <a:avLst/>
          </a:prstGeom>
          <a:noFill/>
          <a:ln>
            <a:noFill/>
          </a:ln>
        </p:spPr>
      </p:pic>
      <p:pic>
        <p:nvPicPr>
          <p:cNvPr id="20" name="Google Shape;20;p2"/>
          <p:cNvPicPr preferRelativeResize="0"/>
          <p:nvPr/>
        </p:nvPicPr>
        <p:blipFill rotWithShape="1">
          <a:blip r:embed="rId4">
            <a:alphaModFix/>
          </a:blip>
          <a:srcRect/>
          <a:stretch/>
        </p:blipFill>
        <p:spPr>
          <a:xfrm>
            <a:off x="1841376" y="459727"/>
            <a:ext cx="1241704" cy="293715"/>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dk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body" idx="1"/>
          </p:nvPr>
        </p:nvSpPr>
        <p:spPr>
          <a:xfrm>
            <a:off x="474162" y="4944165"/>
            <a:ext cx="9801726" cy="683264"/>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lt1"/>
              </a:buClr>
              <a:buSzPts val="1620"/>
              <a:buNone/>
              <a:defRPr sz="1800">
                <a:solidFill>
                  <a:schemeClr val="lt1"/>
                </a:solidFill>
              </a:defRPr>
            </a:lvl1pPr>
            <a:lvl2pPr marL="914400" lvl="1" indent="-228600" algn="l">
              <a:lnSpc>
                <a:spcPct val="100000"/>
              </a:lnSpc>
              <a:spcBef>
                <a:spcPts val="0"/>
              </a:spcBef>
              <a:spcAft>
                <a:spcPts val="0"/>
              </a:spcAft>
              <a:buClr>
                <a:schemeClr val="lt1"/>
              </a:buClr>
              <a:buSzPts val="1620"/>
              <a:buNone/>
              <a:defRPr sz="1800">
                <a:solidFill>
                  <a:schemeClr val="lt1"/>
                </a:solidFill>
              </a:defRPr>
            </a:lvl2pPr>
            <a:lvl3pPr marL="1371600" lvl="2" indent="-228600" algn="l">
              <a:lnSpc>
                <a:spcPct val="100000"/>
              </a:lnSpc>
              <a:spcBef>
                <a:spcPts val="0"/>
              </a:spcBef>
              <a:spcAft>
                <a:spcPts val="0"/>
              </a:spcAft>
              <a:buClr>
                <a:schemeClr val="dk2"/>
              </a:buClr>
              <a:buSzPts val="1260"/>
              <a:buNone/>
              <a:defRPr sz="1400"/>
            </a:lvl3pPr>
            <a:lvl4pPr marL="1828800" lvl="3" indent="-228600" algn="l">
              <a:lnSpc>
                <a:spcPct val="100000"/>
              </a:lnSpc>
              <a:spcBef>
                <a:spcPts val="0"/>
              </a:spcBef>
              <a:spcAft>
                <a:spcPts val="0"/>
              </a:spcAft>
              <a:buClr>
                <a:schemeClr val="dk1"/>
              </a:buClr>
              <a:buSzPts val="1260"/>
              <a:buNone/>
              <a:defRPr sz="1400"/>
            </a:lvl4pPr>
            <a:lvl5pPr marL="2286000" lvl="4" indent="-228600" algn="l">
              <a:lnSpc>
                <a:spcPct val="100000"/>
              </a:lnSpc>
              <a:spcBef>
                <a:spcPts val="0"/>
              </a:spcBef>
              <a:spcAft>
                <a:spcPts val="0"/>
              </a:spcAft>
              <a:buClr>
                <a:schemeClr val="dk1"/>
              </a:buClr>
              <a:buSzPts val="945"/>
              <a:buNone/>
              <a:defRPr sz="1050"/>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 name="Google Shape;60;p13"/>
          <p:cNvSpPr txBox="1">
            <a:spLocks noGrp="1"/>
          </p:cNvSpPr>
          <p:nvPr>
            <p:ph type="title"/>
          </p:nvPr>
        </p:nvSpPr>
        <p:spPr>
          <a:xfrm>
            <a:off x="415560" y="3090314"/>
            <a:ext cx="9823498" cy="1828800"/>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chemeClr val="lt1"/>
              </a:buClr>
              <a:buSzPts val="4800"/>
              <a:buFont typeface="Quattrocento Sans"/>
              <a:buNone/>
              <a:defRPr sz="4800"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1" name="Google Shape;61;p13"/>
          <p:cNvPicPr preferRelativeResize="0"/>
          <p:nvPr/>
        </p:nvPicPr>
        <p:blipFill rotWithShape="1">
          <a:blip r:embed="rId2">
            <a:alphaModFix/>
          </a:blip>
          <a:srcRect/>
          <a:stretch/>
        </p:blipFill>
        <p:spPr>
          <a:xfrm>
            <a:off x="439829" y="483228"/>
            <a:ext cx="1362456" cy="1940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3 ">
  <p:cSld name="Title Slide 3 ">
    <p:bg>
      <p:bgPr>
        <a:solidFill>
          <a:schemeClr val="accent2"/>
        </a:solidFill>
        <a:effectLst/>
      </p:bgPr>
    </p:bg>
    <p:spTree>
      <p:nvGrpSpPr>
        <p:cNvPr id="1" name="Shape 62"/>
        <p:cNvGrpSpPr/>
        <p:nvPr/>
      </p:nvGrpSpPr>
      <p:grpSpPr>
        <a:xfrm>
          <a:off x="0" y="0"/>
          <a:ext cx="0" cy="0"/>
          <a:chOff x="0" y="0"/>
          <a:chExt cx="0" cy="0"/>
        </a:xfrm>
      </p:grpSpPr>
      <p:grpSp>
        <p:nvGrpSpPr>
          <p:cNvPr id="63" name="Google Shape;63;p14"/>
          <p:cNvGrpSpPr/>
          <p:nvPr/>
        </p:nvGrpSpPr>
        <p:grpSpPr>
          <a:xfrm>
            <a:off x="0" y="-1"/>
            <a:ext cx="12436475" cy="6994526"/>
            <a:chOff x="0" y="-1"/>
            <a:chExt cx="12436475" cy="6994526"/>
          </a:xfrm>
        </p:grpSpPr>
        <p:pic>
          <p:nvPicPr>
            <p:cNvPr id="64" name="Google Shape;64;p14"/>
            <p:cNvPicPr preferRelativeResize="0"/>
            <p:nvPr/>
          </p:nvPicPr>
          <p:blipFill/>
          <p:spPr>
            <a:xfrm>
              <a:off x="2249423" y="0"/>
              <a:ext cx="10187052" cy="6994525"/>
            </a:xfrm>
            <a:prstGeom prst="rect">
              <a:avLst/>
            </a:prstGeom>
            <a:solidFill>
              <a:srgbClr val="FFFFFF"/>
            </a:solidFill>
            <a:ln>
              <a:noFill/>
            </a:ln>
          </p:spPr>
        </p:pic>
        <p:sp>
          <p:nvSpPr>
            <p:cNvPr id="65" name="Google Shape;65;p14"/>
            <p:cNvSpPr/>
            <p:nvPr/>
          </p:nvSpPr>
          <p:spPr>
            <a:xfrm>
              <a:off x="0" y="-1"/>
              <a:ext cx="2408238" cy="6994525"/>
            </a:xfrm>
            <a:prstGeom prst="rect">
              <a:avLst/>
            </a:prstGeom>
            <a:solidFill>
              <a:srgbClr val="E2E3E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66" name="Google Shape;66;p14"/>
          <p:cNvSpPr/>
          <p:nvPr/>
        </p:nvSpPr>
        <p:spPr>
          <a:xfrm>
            <a:off x="434975" y="2170631"/>
            <a:ext cx="7627938" cy="36576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7" name="Google Shape;67;p14"/>
          <p:cNvSpPr txBox="1">
            <a:spLocks noGrp="1"/>
          </p:cNvSpPr>
          <p:nvPr>
            <p:ph type="body" idx="1"/>
          </p:nvPr>
        </p:nvSpPr>
        <p:spPr>
          <a:xfrm>
            <a:off x="880562" y="4584725"/>
            <a:ext cx="6637838" cy="683264"/>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lt1"/>
              </a:buClr>
              <a:buSzPts val="1620"/>
              <a:buNone/>
              <a:defRPr sz="1800">
                <a:solidFill>
                  <a:schemeClr val="lt1"/>
                </a:solidFill>
              </a:defRPr>
            </a:lvl1pPr>
            <a:lvl2pPr marL="914400" lvl="1" indent="-228600" algn="l">
              <a:lnSpc>
                <a:spcPct val="100000"/>
              </a:lnSpc>
              <a:spcBef>
                <a:spcPts val="0"/>
              </a:spcBef>
              <a:spcAft>
                <a:spcPts val="0"/>
              </a:spcAft>
              <a:buClr>
                <a:schemeClr val="lt1"/>
              </a:buClr>
              <a:buSzPts val="1620"/>
              <a:buNone/>
              <a:defRPr sz="1800">
                <a:solidFill>
                  <a:schemeClr val="lt1"/>
                </a:solidFill>
              </a:defRPr>
            </a:lvl2pPr>
            <a:lvl3pPr marL="1371600" lvl="2" indent="-228600" algn="l">
              <a:lnSpc>
                <a:spcPct val="100000"/>
              </a:lnSpc>
              <a:spcBef>
                <a:spcPts val="0"/>
              </a:spcBef>
              <a:spcAft>
                <a:spcPts val="0"/>
              </a:spcAft>
              <a:buClr>
                <a:schemeClr val="dk2"/>
              </a:buClr>
              <a:buSzPts val="1260"/>
              <a:buNone/>
              <a:defRPr sz="1400"/>
            </a:lvl3pPr>
            <a:lvl4pPr marL="1828800" lvl="3" indent="-228600" algn="l">
              <a:lnSpc>
                <a:spcPct val="100000"/>
              </a:lnSpc>
              <a:spcBef>
                <a:spcPts val="0"/>
              </a:spcBef>
              <a:spcAft>
                <a:spcPts val="0"/>
              </a:spcAft>
              <a:buClr>
                <a:schemeClr val="dk1"/>
              </a:buClr>
              <a:buSzPts val="1260"/>
              <a:buNone/>
              <a:defRPr sz="1400"/>
            </a:lvl4pPr>
            <a:lvl5pPr marL="2286000" lvl="4" indent="-228600" algn="l">
              <a:lnSpc>
                <a:spcPct val="100000"/>
              </a:lnSpc>
              <a:spcBef>
                <a:spcPts val="0"/>
              </a:spcBef>
              <a:spcAft>
                <a:spcPts val="0"/>
              </a:spcAft>
              <a:buClr>
                <a:schemeClr val="dk1"/>
              </a:buClr>
              <a:buSzPts val="945"/>
              <a:buNone/>
              <a:defRPr sz="1050"/>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 name="Google Shape;68;p14"/>
          <p:cNvSpPr txBox="1">
            <a:spLocks noGrp="1"/>
          </p:cNvSpPr>
          <p:nvPr>
            <p:ph type="title"/>
          </p:nvPr>
        </p:nvSpPr>
        <p:spPr>
          <a:xfrm>
            <a:off x="821960" y="2730874"/>
            <a:ext cx="6696440" cy="1828800"/>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chemeClr val="lt1"/>
              </a:buClr>
              <a:buSzPts val="4800"/>
              <a:buFont typeface="Quattrocento Sans"/>
              <a:buNone/>
              <a:defRPr sz="4800" strike="noStrik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9" name="Google Shape;69;p14"/>
          <p:cNvPicPr preferRelativeResize="0"/>
          <p:nvPr/>
        </p:nvPicPr>
        <p:blipFill rotWithShape="1">
          <a:blip r:embed="rId2">
            <a:alphaModFix/>
          </a:blip>
          <a:srcRect/>
          <a:stretch/>
        </p:blipFill>
        <p:spPr>
          <a:xfrm>
            <a:off x="437277" y="481923"/>
            <a:ext cx="1362456" cy="1940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65138" y="1192213"/>
            <a:ext cx="3690937" cy="91757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Font typeface="Quattrocento Sans"/>
              <a:buNone/>
              <a:defRPr sz="1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5"/>
          <p:cNvSpPr txBox="1">
            <a:spLocks noGrp="1"/>
          </p:cNvSpPr>
          <p:nvPr>
            <p:ph type="body" idx="1"/>
          </p:nvPr>
        </p:nvSpPr>
        <p:spPr>
          <a:xfrm>
            <a:off x="6354764" y="1192213"/>
            <a:ext cx="3914774" cy="38623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2"/>
              </a:buClr>
              <a:buSzPts val="1620"/>
              <a:buNone/>
              <a:defRPr sz="1800">
                <a:solidFill>
                  <a:schemeClr val="dk2"/>
                </a:solidFill>
              </a:defRPr>
            </a:lvl1pPr>
            <a:lvl2pPr marL="914400" lvl="1" indent="-228600" algn="l">
              <a:lnSpc>
                <a:spcPct val="100000"/>
              </a:lnSpc>
              <a:spcBef>
                <a:spcPts val="500"/>
              </a:spcBef>
              <a:spcAft>
                <a:spcPts val="0"/>
              </a:spcAft>
              <a:buClr>
                <a:schemeClr val="dk1"/>
              </a:buClr>
              <a:buSzPts val="1620"/>
              <a:buNone/>
              <a:defRPr sz="1800"/>
            </a:lvl2pPr>
            <a:lvl3pPr marL="1371600" lvl="2" indent="-228600" algn="l">
              <a:lnSpc>
                <a:spcPct val="100000"/>
              </a:lnSpc>
              <a:spcBef>
                <a:spcPts val="0"/>
              </a:spcBef>
              <a:spcAft>
                <a:spcPts val="0"/>
              </a:spcAft>
              <a:buClr>
                <a:schemeClr val="dk2"/>
              </a:buClr>
              <a:buSzPts val="1620"/>
              <a:buNone/>
              <a:defRPr sz="1800"/>
            </a:lvl3pPr>
            <a:lvl4pPr marL="1828800" lvl="3" indent="-228600" algn="l">
              <a:lnSpc>
                <a:spcPct val="100000"/>
              </a:lnSpc>
              <a:spcBef>
                <a:spcPts val="0"/>
              </a:spcBef>
              <a:spcAft>
                <a:spcPts val="0"/>
              </a:spcAft>
              <a:buClr>
                <a:schemeClr val="dk1"/>
              </a:buClr>
              <a:buSzPts val="1620"/>
              <a:buNone/>
              <a:defRPr sz="1800"/>
            </a:lvl4pPr>
            <a:lvl5pPr marL="2286000" lvl="4" indent="-228600" algn="l">
              <a:lnSpc>
                <a:spcPct val="100000"/>
              </a:lnSpc>
              <a:spcBef>
                <a:spcPts val="0"/>
              </a:spcBef>
              <a:spcAft>
                <a:spcPts val="0"/>
              </a:spcAft>
              <a:buClr>
                <a:schemeClr val="dk1"/>
              </a:buClr>
              <a:buSzPts val="1620"/>
              <a:buNone/>
              <a:defRPr sz="1800"/>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 name="Google Shape;73;p15"/>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option 1">
  <p:cSld name="Text option 1">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6"/>
          <p:cNvSpPr txBox="1">
            <a:spLocks noGrp="1"/>
          </p:cNvSpPr>
          <p:nvPr>
            <p:ph type="body" idx="1"/>
          </p:nvPr>
        </p:nvSpPr>
        <p:spPr>
          <a:xfrm>
            <a:off x="465138" y="1960860"/>
            <a:ext cx="9572625" cy="615553"/>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80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6"/>
          <p:cNvSpPr txBox="1">
            <a:spLocks noGrp="1"/>
          </p:cNvSpPr>
          <p:nvPr>
            <p:ph type="body" idx="2"/>
          </p:nvPr>
        </p:nvSpPr>
        <p:spPr>
          <a:xfrm>
            <a:off x="465138" y="3214124"/>
            <a:ext cx="3690937" cy="267598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a:lnSpc>
                <a:spcPct val="100000"/>
              </a:lnSpc>
              <a:spcBef>
                <a:spcPts val="60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6"/>
          <p:cNvSpPr txBox="1">
            <a:spLocks noGrp="1"/>
          </p:cNvSpPr>
          <p:nvPr>
            <p:ph type="body" idx="3"/>
          </p:nvPr>
        </p:nvSpPr>
        <p:spPr>
          <a:xfrm>
            <a:off x="4405042" y="3214124"/>
            <a:ext cx="3690937" cy="267598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a:lnSpc>
                <a:spcPct val="100000"/>
              </a:lnSpc>
              <a:spcBef>
                <a:spcPts val="60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6"/>
          <p:cNvSpPr txBox="1">
            <a:spLocks noGrp="1"/>
          </p:cNvSpPr>
          <p:nvPr>
            <p:ph type="body" idx="4"/>
          </p:nvPr>
        </p:nvSpPr>
        <p:spPr>
          <a:xfrm>
            <a:off x="8313383" y="3214124"/>
            <a:ext cx="3690937" cy="267598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a:lnSpc>
                <a:spcPct val="100000"/>
              </a:lnSpc>
              <a:spcBef>
                <a:spcPts val="60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6"/>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option 2">
  <p:cSld name="Text option 2">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7"/>
          <p:cNvSpPr txBox="1">
            <a:spLocks noGrp="1"/>
          </p:cNvSpPr>
          <p:nvPr>
            <p:ph type="body" idx="1"/>
          </p:nvPr>
        </p:nvSpPr>
        <p:spPr>
          <a:xfrm>
            <a:off x="465138" y="2410676"/>
            <a:ext cx="3690937" cy="248362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7"/>
          <p:cNvSpPr txBox="1">
            <a:spLocks noGrp="1"/>
          </p:cNvSpPr>
          <p:nvPr>
            <p:ph type="body" idx="2"/>
          </p:nvPr>
        </p:nvSpPr>
        <p:spPr>
          <a:xfrm>
            <a:off x="4389438" y="2410676"/>
            <a:ext cx="3690937" cy="248362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7"/>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option 3">
  <p:cSld name="Text option 3">
    <p:spTree>
      <p:nvGrpSpPr>
        <p:cNvPr id="1" name="Shape 86"/>
        <p:cNvGrpSpPr/>
        <p:nvPr/>
      </p:nvGrpSpPr>
      <p:grpSpPr>
        <a:xfrm>
          <a:off x="0" y="0"/>
          <a:ext cx="0" cy="0"/>
          <a:chOff x="0" y="0"/>
          <a:chExt cx="0" cy="0"/>
        </a:xfrm>
      </p:grpSpPr>
      <p:sp>
        <p:nvSpPr>
          <p:cNvPr id="87" name="Google Shape;87;p18"/>
          <p:cNvSpPr txBox="1">
            <a:spLocks noGrp="1"/>
          </p:cNvSpPr>
          <p:nvPr>
            <p:ph type="body" idx="1"/>
          </p:nvPr>
        </p:nvSpPr>
        <p:spPr>
          <a:xfrm>
            <a:off x="474281" y="1631570"/>
            <a:ext cx="3681793" cy="3161094"/>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L="457200" lvl="0" indent="-228600" algn="ctr">
              <a:lnSpc>
                <a:spcPct val="100000"/>
              </a:lnSpc>
              <a:spcBef>
                <a:spcPts val="0"/>
              </a:spcBef>
              <a:spcAft>
                <a:spcPts val="0"/>
              </a:spcAft>
              <a:buClr>
                <a:schemeClr val="lt1"/>
              </a:buClr>
              <a:buSzPts val="1800"/>
              <a:buNone/>
              <a:defRPr sz="2000">
                <a:solidFill>
                  <a:schemeClr val="lt1"/>
                </a:solidFill>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18"/>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8"/>
          <p:cNvSpPr txBox="1">
            <a:spLocks noGrp="1"/>
          </p:cNvSpPr>
          <p:nvPr>
            <p:ph type="body" idx="2"/>
          </p:nvPr>
        </p:nvSpPr>
        <p:spPr>
          <a:xfrm>
            <a:off x="465138" y="5026024"/>
            <a:ext cx="3690937" cy="1209675"/>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8"/>
          <p:cNvSpPr txBox="1">
            <a:spLocks noGrp="1"/>
          </p:cNvSpPr>
          <p:nvPr>
            <p:ph type="body" idx="3"/>
          </p:nvPr>
        </p:nvSpPr>
        <p:spPr>
          <a:xfrm>
            <a:off x="8307388" y="5026024"/>
            <a:ext cx="3690937" cy="1209675"/>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18"/>
          <p:cNvSpPr txBox="1">
            <a:spLocks noGrp="1"/>
          </p:cNvSpPr>
          <p:nvPr>
            <p:ph type="body" idx="4"/>
          </p:nvPr>
        </p:nvSpPr>
        <p:spPr>
          <a:xfrm>
            <a:off x="4386263" y="1631570"/>
            <a:ext cx="3681793" cy="3161094"/>
          </a:xfrm>
          <a:prstGeom prst="rect">
            <a:avLst/>
          </a:prstGeom>
          <a:blipFill rotWithShape="1">
            <a:blip r:embed="rId3">
              <a:alphaModFix/>
            </a:blip>
            <a:stretch>
              <a:fillRect/>
            </a:stretch>
          </a:blipFill>
          <a:ln>
            <a:noFill/>
          </a:ln>
        </p:spPr>
        <p:txBody>
          <a:bodyPr spcFirstLastPara="1" wrap="square" lIns="0" tIns="91425" rIns="146300" bIns="91425" anchor="ctr" anchorCtr="0">
            <a:noAutofit/>
          </a:bodyPr>
          <a:lstStyle>
            <a:lvl1pPr marL="457200" lvl="0" indent="-228600" algn="ctr">
              <a:lnSpc>
                <a:spcPct val="100000"/>
              </a:lnSpc>
              <a:spcBef>
                <a:spcPts val="0"/>
              </a:spcBef>
              <a:spcAft>
                <a:spcPts val="0"/>
              </a:spcAft>
              <a:buClr>
                <a:schemeClr val="lt1"/>
              </a:buClr>
              <a:buSzPts val="1800"/>
              <a:buNone/>
              <a:defRPr sz="2000">
                <a:solidFill>
                  <a:schemeClr val="lt1"/>
                </a:solidFill>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18"/>
          <p:cNvSpPr txBox="1">
            <a:spLocks noGrp="1"/>
          </p:cNvSpPr>
          <p:nvPr>
            <p:ph type="body" idx="5"/>
          </p:nvPr>
        </p:nvSpPr>
        <p:spPr>
          <a:xfrm>
            <a:off x="8307388" y="1631568"/>
            <a:ext cx="3681793" cy="3161095"/>
          </a:xfrm>
          <a:prstGeom prst="rect">
            <a:avLst/>
          </a:prstGeom>
          <a:blipFill rotWithShape="1">
            <a:blip r:embed="rId4">
              <a:alphaModFix/>
            </a:blip>
            <a:stretch>
              <a:fillRect/>
            </a:stretch>
          </a:blipFill>
          <a:ln>
            <a:noFill/>
          </a:ln>
        </p:spPr>
        <p:txBody>
          <a:bodyPr spcFirstLastPara="1" wrap="square" lIns="0" tIns="91425" rIns="146300" bIns="91425" anchor="ctr" anchorCtr="0">
            <a:noAutofit/>
          </a:bodyPr>
          <a:lstStyle>
            <a:lvl1pPr marL="457200" lvl="0" indent="-228600" algn="ctr">
              <a:lnSpc>
                <a:spcPct val="100000"/>
              </a:lnSpc>
              <a:spcBef>
                <a:spcPts val="0"/>
              </a:spcBef>
              <a:spcAft>
                <a:spcPts val="0"/>
              </a:spcAft>
              <a:buClr>
                <a:schemeClr val="lt1"/>
              </a:buClr>
              <a:buSzPts val="1800"/>
              <a:buNone/>
              <a:defRPr sz="2000">
                <a:solidFill>
                  <a:schemeClr val="lt1"/>
                </a:solidFill>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18"/>
          <p:cNvSpPr txBox="1">
            <a:spLocks noGrp="1"/>
          </p:cNvSpPr>
          <p:nvPr>
            <p:ph type="body" idx="6"/>
          </p:nvPr>
        </p:nvSpPr>
        <p:spPr>
          <a:xfrm>
            <a:off x="4389438" y="5026024"/>
            <a:ext cx="3690937" cy="1209675"/>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8"/>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option 4">
  <p:cSld name="Text option 4">
    <p:spTree>
      <p:nvGrpSpPr>
        <p:cNvPr id="1" name="Shape 95"/>
        <p:cNvGrpSpPr/>
        <p:nvPr/>
      </p:nvGrpSpPr>
      <p:grpSpPr>
        <a:xfrm>
          <a:off x="0" y="0"/>
          <a:ext cx="0" cy="0"/>
          <a:chOff x="0" y="0"/>
          <a:chExt cx="0" cy="0"/>
        </a:xfrm>
      </p:grpSpPr>
      <p:sp>
        <p:nvSpPr>
          <p:cNvPr id="96" name="Google Shape;96;p19"/>
          <p:cNvSpPr txBox="1">
            <a:spLocks noGrp="1"/>
          </p:cNvSpPr>
          <p:nvPr>
            <p:ph type="body" idx="1"/>
          </p:nvPr>
        </p:nvSpPr>
        <p:spPr>
          <a:xfrm>
            <a:off x="46513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7" name="Google Shape;97;p19"/>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9"/>
          <p:cNvSpPr txBox="1">
            <a:spLocks noGrp="1"/>
          </p:cNvSpPr>
          <p:nvPr>
            <p:ph type="body" idx="2"/>
          </p:nvPr>
        </p:nvSpPr>
        <p:spPr>
          <a:xfrm>
            <a:off x="465139" y="3230880"/>
            <a:ext cx="1727200" cy="283410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p19"/>
          <p:cNvSpPr txBox="1">
            <a:spLocks noGrp="1"/>
          </p:cNvSpPr>
          <p:nvPr>
            <p:ph type="body" idx="3"/>
          </p:nvPr>
        </p:nvSpPr>
        <p:spPr>
          <a:xfrm>
            <a:off x="242601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19"/>
          <p:cNvSpPr txBox="1">
            <a:spLocks noGrp="1"/>
          </p:cNvSpPr>
          <p:nvPr>
            <p:ph type="body" idx="4"/>
          </p:nvPr>
        </p:nvSpPr>
        <p:spPr>
          <a:xfrm>
            <a:off x="438689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19"/>
          <p:cNvSpPr txBox="1">
            <a:spLocks noGrp="1"/>
          </p:cNvSpPr>
          <p:nvPr>
            <p:ph type="body" idx="5"/>
          </p:nvPr>
        </p:nvSpPr>
        <p:spPr>
          <a:xfrm>
            <a:off x="634777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2" name="Google Shape;102;p19"/>
          <p:cNvSpPr txBox="1">
            <a:spLocks noGrp="1"/>
          </p:cNvSpPr>
          <p:nvPr>
            <p:ph type="body" idx="6"/>
          </p:nvPr>
        </p:nvSpPr>
        <p:spPr>
          <a:xfrm>
            <a:off x="830865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 name="Google Shape;103;p19"/>
          <p:cNvSpPr txBox="1">
            <a:spLocks noGrp="1"/>
          </p:cNvSpPr>
          <p:nvPr>
            <p:ph type="body" idx="7"/>
          </p:nvPr>
        </p:nvSpPr>
        <p:spPr>
          <a:xfrm>
            <a:off x="10269538"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 name="Google Shape;104;p19"/>
          <p:cNvSpPr txBox="1">
            <a:spLocks noGrp="1"/>
          </p:cNvSpPr>
          <p:nvPr>
            <p:ph type="body" idx="8"/>
          </p:nvPr>
        </p:nvSpPr>
        <p:spPr>
          <a:xfrm>
            <a:off x="242601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19"/>
          <p:cNvSpPr txBox="1">
            <a:spLocks noGrp="1"/>
          </p:cNvSpPr>
          <p:nvPr>
            <p:ph type="body" idx="9"/>
          </p:nvPr>
        </p:nvSpPr>
        <p:spPr>
          <a:xfrm>
            <a:off x="438689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 name="Google Shape;106;p19"/>
          <p:cNvSpPr txBox="1">
            <a:spLocks noGrp="1"/>
          </p:cNvSpPr>
          <p:nvPr>
            <p:ph type="body" idx="13"/>
          </p:nvPr>
        </p:nvSpPr>
        <p:spPr>
          <a:xfrm>
            <a:off x="634777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7" name="Google Shape;107;p19"/>
          <p:cNvSpPr txBox="1">
            <a:spLocks noGrp="1"/>
          </p:cNvSpPr>
          <p:nvPr>
            <p:ph type="body" idx="14"/>
          </p:nvPr>
        </p:nvSpPr>
        <p:spPr>
          <a:xfrm>
            <a:off x="830865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19"/>
          <p:cNvSpPr txBox="1">
            <a:spLocks noGrp="1"/>
          </p:cNvSpPr>
          <p:nvPr>
            <p:ph type="body" idx="15"/>
          </p:nvPr>
        </p:nvSpPr>
        <p:spPr>
          <a:xfrm>
            <a:off x="10269538"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19"/>
          <p:cNvSpPr txBox="1">
            <a:spLocks noGrp="1"/>
          </p:cNvSpPr>
          <p:nvPr>
            <p:ph type="body" idx="16"/>
          </p:nvPr>
        </p:nvSpPr>
        <p:spPr>
          <a:xfrm>
            <a:off x="465139"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0" name="Google Shape;110;p19"/>
          <p:cNvSpPr txBox="1">
            <a:spLocks noGrp="1"/>
          </p:cNvSpPr>
          <p:nvPr>
            <p:ph type="body" idx="17"/>
          </p:nvPr>
        </p:nvSpPr>
        <p:spPr>
          <a:xfrm>
            <a:off x="2427288"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1" name="Google Shape;111;p19"/>
          <p:cNvSpPr txBox="1">
            <a:spLocks noGrp="1"/>
          </p:cNvSpPr>
          <p:nvPr>
            <p:ph type="body" idx="18"/>
          </p:nvPr>
        </p:nvSpPr>
        <p:spPr>
          <a:xfrm>
            <a:off x="4389438"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2" name="Google Shape;112;p19"/>
          <p:cNvSpPr txBox="1">
            <a:spLocks noGrp="1"/>
          </p:cNvSpPr>
          <p:nvPr>
            <p:ph type="body" idx="19"/>
          </p:nvPr>
        </p:nvSpPr>
        <p:spPr>
          <a:xfrm>
            <a:off x="6354763"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3" name="Google Shape;113;p19"/>
          <p:cNvSpPr txBox="1">
            <a:spLocks noGrp="1"/>
          </p:cNvSpPr>
          <p:nvPr>
            <p:ph type="body" idx="20"/>
          </p:nvPr>
        </p:nvSpPr>
        <p:spPr>
          <a:xfrm>
            <a:off x="8302625"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19"/>
          <p:cNvSpPr txBox="1">
            <a:spLocks noGrp="1"/>
          </p:cNvSpPr>
          <p:nvPr>
            <p:ph type="body" idx="21"/>
          </p:nvPr>
        </p:nvSpPr>
        <p:spPr>
          <a:xfrm>
            <a:off x="10269538"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5" name="Google Shape;115;p19"/>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dk2"/>
        </a:solidFill>
        <a:effectLst/>
      </p:bgPr>
    </p:bg>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465138" y="960438"/>
            <a:ext cx="7604124" cy="36290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4800"/>
              <a:buFont typeface="Quattrocento Sans"/>
              <a:buNone/>
              <a:defRPr sz="48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3">
  <p:cSld name="Section title 3">
    <p:bg>
      <p:bgPr>
        <a:solidFill>
          <a:schemeClr val="dk1"/>
        </a:solidFill>
        <a:effectLst/>
      </p:bgPr>
    </p:bg>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465138" y="960438"/>
            <a:ext cx="7604124" cy="36290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Quattrocento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126"/>
        <p:cNvGrpSpPr/>
        <p:nvPr/>
      </p:nvGrpSpPr>
      <p:grpSpPr>
        <a:xfrm>
          <a:off x="0" y="0"/>
          <a:ext cx="0" cy="0"/>
          <a:chOff x="0" y="0"/>
          <a:chExt cx="0" cy="0"/>
        </a:xfrm>
      </p:grpSpPr>
      <p:sp>
        <p:nvSpPr>
          <p:cNvPr id="127" name="Google Shape;127;p23"/>
          <p:cNvSpPr>
            <a:spLocks noGrp="1"/>
          </p:cNvSpPr>
          <p:nvPr>
            <p:ph type="pic" idx="2"/>
          </p:nvPr>
        </p:nvSpPr>
        <p:spPr>
          <a:xfrm>
            <a:off x="465138" y="2201863"/>
            <a:ext cx="3690937" cy="2590800"/>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8" name="Google Shape;128;p23"/>
          <p:cNvSpPr>
            <a:spLocks noGrp="1"/>
          </p:cNvSpPr>
          <p:nvPr>
            <p:ph type="pic" idx="3"/>
          </p:nvPr>
        </p:nvSpPr>
        <p:spPr>
          <a:xfrm>
            <a:off x="4389437" y="2201863"/>
            <a:ext cx="3679825" cy="2590800"/>
          </a:xfrm>
          <a:prstGeom prst="rect">
            <a:avLst/>
          </a:prstGeom>
          <a:blipFill rotWithShape="1">
            <a:blip r:embed="rId3">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9" name="Google Shape;129;p23"/>
          <p:cNvSpPr>
            <a:spLocks noGrp="1"/>
          </p:cNvSpPr>
          <p:nvPr>
            <p:ph type="pic" idx="4"/>
          </p:nvPr>
        </p:nvSpPr>
        <p:spPr>
          <a:xfrm>
            <a:off x="8302625" y="2201863"/>
            <a:ext cx="3695700" cy="2590800"/>
          </a:xfrm>
          <a:prstGeom prst="rect">
            <a:avLst/>
          </a:prstGeom>
          <a:blipFill rotWithShape="1">
            <a:blip r:embed="rId4">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0" name="Google Shape;130;p23"/>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3"/>
          <p:cNvSpPr txBox="1">
            <a:spLocks noGrp="1"/>
          </p:cNvSpPr>
          <p:nvPr>
            <p:ph type="body" idx="1"/>
          </p:nvPr>
        </p:nvSpPr>
        <p:spPr>
          <a:xfrm>
            <a:off x="465138" y="5026024"/>
            <a:ext cx="3690937" cy="1209675"/>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 name="Google Shape;132;p23"/>
          <p:cNvSpPr txBox="1">
            <a:spLocks noGrp="1"/>
          </p:cNvSpPr>
          <p:nvPr>
            <p:ph type="body" idx="5"/>
          </p:nvPr>
        </p:nvSpPr>
        <p:spPr>
          <a:xfrm>
            <a:off x="4386263" y="5026024"/>
            <a:ext cx="3690937" cy="1209675"/>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a:solidFill>
                  <a:schemeClr val="dk2"/>
                </a:solidFill>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 name="Google Shape;133;p23"/>
          <p:cNvSpPr txBox="1">
            <a:spLocks noGrp="1"/>
          </p:cNvSpPr>
          <p:nvPr>
            <p:ph type="body" idx="6"/>
          </p:nvPr>
        </p:nvSpPr>
        <p:spPr>
          <a:xfrm>
            <a:off x="8307388" y="5026024"/>
            <a:ext cx="3690937" cy="1209675"/>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a:solidFill>
                  <a:schemeClr val="dk2"/>
                </a:solidFill>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4" name="Google Shape;134;p23"/>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hart layout">
  <p:cSld name="Chart layout">
    <p:spTree>
      <p:nvGrpSpPr>
        <p:cNvPr id="1" name="Shape 135"/>
        <p:cNvGrpSpPr/>
        <p:nvPr/>
      </p:nvGrpSpPr>
      <p:grpSpPr>
        <a:xfrm>
          <a:off x="0" y="0"/>
          <a:ext cx="0" cy="0"/>
          <a:chOff x="0" y="0"/>
          <a:chExt cx="0" cy="0"/>
        </a:xfrm>
      </p:grpSpPr>
      <p:sp>
        <p:nvSpPr>
          <p:cNvPr id="136" name="Google Shape;136;p24"/>
          <p:cNvSpPr>
            <a:spLocks noGrp="1"/>
          </p:cNvSpPr>
          <p:nvPr>
            <p:ph type="chart" idx="2"/>
          </p:nvPr>
        </p:nvSpPr>
        <p:spPr>
          <a:xfrm>
            <a:off x="465139" y="1989614"/>
            <a:ext cx="3690933" cy="36052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7" name="Google Shape;137;p24"/>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4"/>
          <p:cNvSpPr txBox="1">
            <a:spLocks noGrp="1"/>
          </p:cNvSpPr>
          <p:nvPr>
            <p:ph type="body" idx="1"/>
          </p:nvPr>
        </p:nvSpPr>
        <p:spPr>
          <a:xfrm>
            <a:off x="465135" y="5973763"/>
            <a:ext cx="3690937" cy="30777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900"/>
              </a:spcBef>
              <a:spcAft>
                <a:spcPts val="0"/>
              </a:spcAft>
              <a:buClr>
                <a:schemeClr val="dk1"/>
              </a:buClr>
              <a:buSzPts val="900"/>
              <a:buFont typeface="Arial"/>
              <a:buNone/>
              <a:defRPr sz="1000" b="0" i="0">
                <a:solidFill>
                  <a:schemeClr val="dk1"/>
                </a:solidFill>
                <a:latin typeface="Quattrocento Sans"/>
                <a:ea typeface="Quattrocento Sans"/>
                <a:cs typeface="Quattrocento Sans"/>
                <a:sym typeface="Quattrocento Sans"/>
              </a:defRPr>
            </a:lvl1pPr>
            <a:lvl2pPr marL="914400" marR="0" lvl="1" indent="-228600" algn="l">
              <a:lnSpc>
                <a:spcPct val="120000"/>
              </a:lnSpc>
              <a:spcBef>
                <a:spcPts val="450"/>
              </a:spcBef>
              <a:spcAft>
                <a:spcPts val="0"/>
              </a:spcAft>
              <a:buClr>
                <a:schemeClr val="dk1"/>
              </a:buClr>
              <a:buSzPts val="900"/>
              <a:buFont typeface="Arial"/>
              <a:buNone/>
              <a:defRPr sz="10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24"/>
          <p:cNvSpPr txBox="1">
            <a:spLocks noGrp="1"/>
          </p:cNvSpPr>
          <p:nvPr>
            <p:ph type="body" idx="3"/>
          </p:nvPr>
        </p:nvSpPr>
        <p:spPr>
          <a:xfrm>
            <a:off x="4389438" y="5973763"/>
            <a:ext cx="3679825" cy="3077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900"/>
              <a:buNone/>
              <a:defRPr sz="10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24"/>
          <p:cNvSpPr>
            <a:spLocks noGrp="1"/>
          </p:cNvSpPr>
          <p:nvPr>
            <p:ph type="chart" idx="4"/>
          </p:nvPr>
        </p:nvSpPr>
        <p:spPr>
          <a:xfrm>
            <a:off x="4389438" y="1989614"/>
            <a:ext cx="3679825" cy="36052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1" name="Google Shape;141;p24"/>
          <p:cNvSpPr>
            <a:spLocks noGrp="1"/>
          </p:cNvSpPr>
          <p:nvPr>
            <p:ph type="chart" idx="5"/>
          </p:nvPr>
        </p:nvSpPr>
        <p:spPr>
          <a:xfrm>
            <a:off x="8302624" y="1989614"/>
            <a:ext cx="3695701" cy="36052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2" name="Google Shape;142;p24"/>
          <p:cNvSpPr txBox="1">
            <a:spLocks noGrp="1"/>
          </p:cNvSpPr>
          <p:nvPr>
            <p:ph type="body" idx="6"/>
          </p:nvPr>
        </p:nvSpPr>
        <p:spPr>
          <a:xfrm>
            <a:off x="465134" y="5783263"/>
            <a:ext cx="3702053" cy="199692"/>
          </a:xfrm>
          <a:prstGeom prst="rect">
            <a:avLst/>
          </a:prstGeom>
          <a:noFill/>
          <a:ln>
            <a:noFill/>
          </a:ln>
        </p:spPr>
        <p:txBody>
          <a:bodyPr spcFirstLastPara="1" wrap="square" lIns="0" tIns="0" rIns="146300" bIns="91425" anchor="t" anchorCtr="0">
            <a:noAutofit/>
          </a:bodyPr>
          <a:lstStyle>
            <a:lvl1pPr marL="457200" lvl="0" indent="-228600" algn="l">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 name="Google Shape;143;p24"/>
          <p:cNvSpPr txBox="1">
            <a:spLocks noGrp="1"/>
          </p:cNvSpPr>
          <p:nvPr>
            <p:ph type="body" idx="7"/>
          </p:nvPr>
        </p:nvSpPr>
        <p:spPr>
          <a:xfrm>
            <a:off x="4400549" y="5783263"/>
            <a:ext cx="3702053" cy="199692"/>
          </a:xfrm>
          <a:prstGeom prst="rect">
            <a:avLst/>
          </a:prstGeom>
          <a:noFill/>
          <a:ln>
            <a:noFill/>
          </a:ln>
        </p:spPr>
        <p:txBody>
          <a:bodyPr spcFirstLastPara="1" wrap="square" lIns="0" tIns="0" rIns="146300" bIns="91425" anchor="t" anchorCtr="0">
            <a:noAutofit/>
          </a:bodyPr>
          <a:lstStyle>
            <a:lvl1pPr marL="457200" lvl="0" indent="-228600" algn="l">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 name="Google Shape;144;p24"/>
          <p:cNvSpPr txBox="1">
            <a:spLocks noGrp="1"/>
          </p:cNvSpPr>
          <p:nvPr>
            <p:ph type="body" idx="8"/>
          </p:nvPr>
        </p:nvSpPr>
        <p:spPr>
          <a:xfrm>
            <a:off x="8302624" y="5783263"/>
            <a:ext cx="3702053" cy="199692"/>
          </a:xfrm>
          <a:prstGeom prst="rect">
            <a:avLst/>
          </a:prstGeom>
          <a:noFill/>
          <a:ln>
            <a:noFill/>
          </a:ln>
        </p:spPr>
        <p:txBody>
          <a:bodyPr spcFirstLastPara="1" wrap="square" lIns="0" tIns="0" rIns="146300" bIns="91425" anchor="t" anchorCtr="0">
            <a:noAutofit/>
          </a:bodyPr>
          <a:lstStyle>
            <a:lvl1pPr marL="457200" lvl="0" indent="-228600" algn="l">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5" name="Google Shape;145;p24"/>
          <p:cNvSpPr txBox="1">
            <a:spLocks noGrp="1"/>
          </p:cNvSpPr>
          <p:nvPr>
            <p:ph type="body" idx="9"/>
          </p:nvPr>
        </p:nvSpPr>
        <p:spPr>
          <a:xfrm>
            <a:off x="8302624" y="5973763"/>
            <a:ext cx="3679825" cy="3077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900"/>
              <a:buNone/>
              <a:defRPr sz="10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6" name="Google Shape;146;p24"/>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25"/>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losing medium teal">
  <p:cSld name="Closing medium teal">
    <p:bg>
      <p:bgPr>
        <a:solidFill>
          <a:schemeClr val="lt1"/>
        </a:solidFill>
        <a:effectLst/>
      </p:bgPr>
    </p:bg>
    <p:spTree>
      <p:nvGrpSpPr>
        <p:cNvPr id="1" name="Shape 150"/>
        <p:cNvGrpSpPr/>
        <p:nvPr/>
      </p:nvGrpSpPr>
      <p:grpSpPr>
        <a:xfrm>
          <a:off x="0" y="0"/>
          <a:ext cx="0" cy="0"/>
          <a:chOff x="0" y="0"/>
          <a:chExt cx="0" cy="0"/>
        </a:xfrm>
      </p:grpSpPr>
      <p:sp>
        <p:nvSpPr>
          <p:cNvPr id="151" name="Google Shape;151;p26"/>
          <p:cNvSpPr txBox="1"/>
          <p:nvPr/>
        </p:nvSpPr>
        <p:spPr>
          <a:xfrm>
            <a:off x="463277" y="6579623"/>
            <a:ext cx="4572000"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 Copyright Microsoft Corporation and Red Hat. All rights reserved. </a:t>
            </a:r>
            <a:endParaRPr/>
          </a:p>
        </p:txBody>
      </p:sp>
      <p:sp>
        <p:nvSpPr>
          <p:cNvPr id="152" name="Google Shape;152;p26"/>
          <p:cNvSpPr txBox="1">
            <a:spLocks noGrp="1"/>
          </p:cNvSpPr>
          <p:nvPr>
            <p:ph type="title"/>
          </p:nvPr>
        </p:nvSpPr>
        <p:spPr>
          <a:xfrm>
            <a:off x="465138" y="1882011"/>
            <a:ext cx="7604125" cy="150272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600"/>
              <a:buFont typeface="Quattrocento Sans"/>
              <a:buNone/>
              <a:defRPr sz="2600">
                <a:solidFill>
                  <a:schemeClr val="dk1"/>
                </a:solidFill>
              </a:defRPr>
            </a:lvl1pPr>
            <a:lvl2pPr lvl="1">
              <a:spcBef>
                <a:spcPts val="13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3" name="Google Shape;153;p26"/>
          <p:cNvPicPr preferRelativeResize="0"/>
          <p:nvPr/>
        </p:nvPicPr>
        <p:blipFill rotWithShape="1">
          <a:blip r:embed="rId2">
            <a:alphaModFix/>
          </a:blip>
          <a:srcRect/>
          <a:stretch/>
        </p:blipFill>
        <p:spPr>
          <a:xfrm>
            <a:off x="155715" y="206647"/>
            <a:ext cx="1754659" cy="786451"/>
          </a:xfrm>
          <a:prstGeom prst="rect">
            <a:avLst/>
          </a:prstGeom>
          <a:noFill/>
          <a:ln>
            <a:noFill/>
          </a:ln>
        </p:spPr>
      </p:pic>
      <p:pic>
        <p:nvPicPr>
          <p:cNvPr id="154" name="Google Shape;154;p26"/>
          <p:cNvPicPr preferRelativeResize="0"/>
          <p:nvPr/>
        </p:nvPicPr>
        <p:blipFill rotWithShape="1">
          <a:blip r:embed="rId3">
            <a:alphaModFix/>
          </a:blip>
          <a:srcRect/>
          <a:stretch/>
        </p:blipFill>
        <p:spPr>
          <a:xfrm>
            <a:off x="1850901" y="450202"/>
            <a:ext cx="1241704" cy="29371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595914" y="3039098"/>
            <a:ext cx="9327300" cy="564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rgbClr val="A2DCEA"/>
              </a:buClr>
              <a:buSzPts val="3700"/>
              <a:buFont typeface="Quattrocento Sans"/>
              <a:buNone/>
              <a:defRPr sz="3700">
                <a:solidFill>
                  <a:srgbClr val="A2DCEA"/>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7" name="Google Shape;157;p27"/>
          <p:cNvSpPr txBox="1">
            <a:spLocks noGrp="1"/>
          </p:cNvSpPr>
          <p:nvPr>
            <p:ph type="body" idx="1"/>
          </p:nvPr>
        </p:nvSpPr>
        <p:spPr>
          <a:xfrm>
            <a:off x="595914" y="4041281"/>
            <a:ext cx="9327300" cy="345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lt1"/>
              </a:buClr>
              <a:buSzPts val="2000"/>
              <a:buNone/>
              <a:defRPr sz="2300">
                <a:solidFill>
                  <a:schemeClr val="lt1"/>
                </a:solidFill>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lt1"/>
              </a:buClr>
              <a:buSzPts val="1600"/>
              <a:buNone/>
              <a:defRPr/>
            </a:lvl2pPr>
            <a:lvl3pPr marL="1371600" lvl="2" indent="-228600" algn="l" rtl="0">
              <a:lnSpc>
                <a:spcPct val="100000"/>
              </a:lnSpc>
              <a:spcBef>
                <a:spcPts val="400"/>
              </a:spcBef>
              <a:spcAft>
                <a:spcPts val="0"/>
              </a:spcAft>
              <a:buClr>
                <a:schemeClr val="lt1"/>
              </a:buClr>
              <a:buSzPts val="1600"/>
              <a:buNone/>
              <a:defRPr/>
            </a:lvl3pPr>
            <a:lvl4pPr marL="1828800" lvl="3" indent="-228600" algn="l" rtl="0">
              <a:lnSpc>
                <a:spcPct val="100000"/>
              </a:lnSpc>
              <a:spcBef>
                <a:spcPts val="400"/>
              </a:spcBef>
              <a:spcAft>
                <a:spcPts val="0"/>
              </a:spcAft>
              <a:buClr>
                <a:schemeClr val="lt1"/>
              </a:buClr>
              <a:buSzPts val="1600"/>
              <a:buNone/>
              <a:defRPr/>
            </a:lvl4pPr>
            <a:lvl5pPr marL="2286000" lvl="4" indent="-228600" algn="l" rtl="0">
              <a:lnSpc>
                <a:spcPct val="100000"/>
              </a:lnSpc>
              <a:spcBef>
                <a:spcPts val="400"/>
              </a:spcBef>
              <a:spcAft>
                <a:spcPts val="0"/>
              </a:spcAft>
              <a:buClr>
                <a:schemeClr val="lt1"/>
              </a:buClr>
              <a:buSzPts val="1600"/>
              <a:buNone/>
              <a:defRPr/>
            </a:lvl5pPr>
            <a:lvl6pPr marL="2743200" lvl="5" indent="-228600" algn="l" rtl="0">
              <a:spcBef>
                <a:spcPts val="400"/>
              </a:spcBef>
              <a:spcAft>
                <a:spcPts val="0"/>
              </a:spcAft>
              <a:buClr>
                <a:schemeClr val="lt1"/>
              </a:buClr>
              <a:buSzPts val="1900"/>
              <a:buNone/>
              <a:defRPr/>
            </a:lvl6pPr>
            <a:lvl7pPr marL="3200400" lvl="6" indent="-228600" algn="l" rtl="0">
              <a:spcBef>
                <a:spcPts val="400"/>
              </a:spcBef>
              <a:spcAft>
                <a:spcPts val="0"/>
              </a:spcAft>
              <a:buClr>
                <a:schemeClr val="lt1"/>
              </a:buClr>
              <a:buSzPts val="1900"/>
              <a:buNone/>
              <a:defRPr/>
            </a:lvl7pPr>
            <a:lvl8pPr marL="3657600" lvl="7" indent="-349250" algn="l" rtl="0">
              <a:spcBef>
                <a:spcPts val="400"/>
              </a:spcBef>
              <a:spcAft>
                <a:spcPts val="0"/>
              </a:spcAft>
              <a:buClr>
                <a:schemeClr val="lt1"/>
              </a:buClr>
              <a:buSzPts val="1900"/>
              <a:buChar char="•"/>
              <a:defRPr/>
            </a:lvl8pPr>
            <a:lvl9pPr marL="4114800" lvl="8" indent="-349250" algn="l" rtl="0">
              <a:spcBef>
                <a:spcPts val="400"/>
              </a:spcBef>
              <a:spcAft>
                <a:spcPts val="0"/>
              </a:spcAft>
              <a:buClr>
                <a:schemeClr val="lt1"/>
              </a:buClr>
              <a:buSzPts val="1900"/>
              <a:buChar char="•"/>
              <a:defRPr/>
            </a:lvl9pPr>
          </a:lstStyle>
          <a:p>
            <a:endParaRPr/>
          </a:p>
        </p:txBody>
      </p:sp>
      <p:pic>
        <p:nvPicPr>
          <p:cNvPr id="158" name="Google Shape;158;p27" descr="Microsoft logo white text version"/>
          <p:cNvPicPr preferRelativeResize="0"/>
          <p:nvPr/>
        </p:nvPicPr>
        <p:blipFill rotWithShape="1">
          <a:blip r:embed="rId2">
            <a:alphaModFix/>
          </a:blip>
          <a:srcRect/>
          <a:stretch/>
        </p:blipFill>
        <p:spPr>
          <a:xfrm>
            <a:off x="595914" y="597450"/>
            <a:ext cx="1393447" cy="298432"/>
          </a:xfrm>
          <a:prstGeom prst="rect">
            <a:avLst/>
          </a:prstGeom>
          <a:noFill/>
          <a:ln>
            <a:noFill/>
          </a:ln>
        </p:spPr>
      </p:pic>
      <p:cxnSp>
        <p:nvCxnSpPr>
          <p:cNvPr id="159" name="Google Shape;159;p27"/>
          <p:cNvCxnSpPr/>
          <p:nvPr/>
        </p:nvCxnSpPr>
        <p:spPr>
          <a:xfrm>
            <a:off x="2223910" y="597450"/>
            <a:ext cx="0" cy="298500"/>
          </a:xfrm>
          <a:prstGeom prst="straightConnector1">
            <a:avLst/>
          </a:prstGeom>
          <a:noFill/>
          <a:ln w="12700" cap="flat" cmpd="sng">
            <a:solidFill>
              <a:schemeClr val="lt1"/>
            </a:solidFill>
            <a:prstDash val="solid"/>
            <a:round/>
            <a:headEnd type="none" w="sm" len="sm"/>
            <a:tailEnd type="none" w="sm" len="sm"/>
          </a:ln>
        </p:spPr>
      </p:cxnSp>
      <p:grpSp>
        <p:nvGrpSpPr>
          <p:cNvPr id="160" name="Google Shape;160;p27"/>
          <p:cNvGrpSpPr/>
          <p:nvPr/>
        </p:nvGrpSpPr>
        <p:grpSpPr>
          <a:xfrm>
            <a:off x="2402386" y="578769"/>
            <a:ext cx="1430010" cy="334230"/>
            <a:chOff x="2396894" y="602214"/>
            <a:chExt cx="1245328" cy="291116"/>
          </a:xfrm>
        </p:grpSpPr>
        <p:pic>
          <p:nvPicPr>
            <p:cNvPr id="161" name="Google Shape;161;p27"/>
            <p:cNvPicPr preferRelativeResize="0"/>
            <p:nvPr/>
          </p:nvPicPr>
          <p:blipFill rotWithShape="1">
            <a:blip r:embed="rId3">
              <a:alphaModFix/>
            </a:blip>
            <a:srcRect t="327" r="66460" b="317"/>
            <a:stretch/>
          </p:blipFill>
          <p:spPr>
            <a:xfrm>
              <a:off x="2396894" y="602214"/>
              <a:ext cx="417674" cy="291116"/>
            </a:xfrm>
            <a:prstGeom prst="rect">
              <a:avLst/>
            </a:prstGeom>
            <a:noFill/>
            <a:ln>
              <a:noFill/>
            </a:ln>
          </p:spPr>
        </p:pic>
        <p:pic>
          <p:nvPicPr>
            <p:cNvPr id="162" name="Google Shape;162;p27"/>
            <p:cNvPicPr preferRelativeResize="0"/>
            <p:nvPr/>
          </p:nvPicPr>
          <p:blipFill rotWithShape="1">
            <a:blip r:embed="rId4">
              <a:alphaModFix/>
            </a:blip>
            <a:srcRect l="33541" t="327" b="317"/>
            <a:stretch/>
          </p:blipFill>
          <p:spPr>
            <a:xfrm>
              <a:off x="2814568" y="602214"/>
              <a:ext cx="827654" cy="29111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xt only 1">
  <p:cSld name="text only 1">
    <p:spTree>
      <p:nvGrpSpPr>
        <p:cNvPr id="1" name="Shape 152"/>
        <p:cNvGrpSpPr/>
        <p:nvPr/>
      </p:nvGrpSpPr>
      <p:grpSpPr>
        <a:xfrm>
          <a:off x="0" y="0"/>
          <a:ext cx="0" cy="0"/>
          <a:chOff x="0" y="0"/>
          <a:chExt cx="0" cy="0"/>
        </a:xfrm>
      </p:grpSpPr>
      <p:sp>
        <p:nvSpPr>
          <p:cNvPr id="153" name="Google Shape;153;p17"/>
          <p:cNvSpPr txBox="1">
            <a:spLocks noGrp="1"/>
          </p:cNvSpPr>
          <p:nvPr>
            <p:ph type="body" idx="1"/>
          </p:nvPr>
        </p:nvSpPr>
        <p:spPr>
          <a:xfrm>
            <a:off x="1124370" y="2211058"/>
            <a:ext cx="10187872" cy="3596601"/>
          </a:xfrm>
          <a:prstGeom prst="rect">
            <a:avLst/>
          </a:prstGeom>
        </p:spPr>
        <p:txBody>
          <a:bodyPr spcFirstLastPara="1" wrap="square" lIns="0" tIns="0" rIns="0" bIns="0" anchor="t" anchorCtr="0">
            <a:noAutofit/>
          </a:bodyPr>
          <a:lstStyle>
            <a:lvl1pPr marL="621746" lvl="0" indent="-397227" rtl="0">
              <a:spcBef>
                <a:spcPts val="0"/>
              </a:spcBef>
              <a:spcAft>
                <a:spcPts val="0"/>
              </a:spcAft>
              <a:buSzPts val="1000"/>
              <a:buFont typeface="Proxima Nova"/>
              <a:buChar char="●"/>
              <a:defRPr>
                <a:latin typeface="Proxima Nova"/>
                <a:ea typeface="Proxima Nova"/>
                <a:cs typeface="Proxima Nova"/>
                <a:sym typeface="Proxima Nova"/>
              </a:defRPr>
            </a:lvl1pPr>
            <a:lvl2pPr marL="1243493" lvl="1" indent="-397227" rtl="0">
              <a:spcBef>
                <a:spcPts val="2176"/>
              </a:spcBef>
              <a:spcAft>
                <a:spcPts val="0"/>
              </a:spcAft>
              <a:buSzPts val="1000"/>
              <a:buFont typeface="Proxima Nova"/>
              <a:buChar char="○"/>
              <a:defRPr>
                <a:latin typeface="Proxima Nova"/>
                <a:ea typeface="Proxima Nova"/>
                <a:cs typeface="Proxima Nova"/>
                <a:sym typeface="Proxima Nova"/>
              </a:defRPr>
            </a:lvl2pPr>
            <a:lvl3pPr marL="1865239" lvl="2" indent="-397227" rtl="0">
              <a:spcBef>
                <a:spcPts val="2176"/>
              </a:spcBef>
              <a:spcAft>
                <a:spcPts val="0"/>
              </a:spcAft>
              <a:buSzPts val="1000"/>
              <a:buFont typeface="Proxima Nova"/>
              <a:buChar char="■"/>
              <a:defRPr>
                <a:latin typeface="Proxima Nova"/>
                <a:ea typeface="Proxima Nova"/>
                <a:cs typeface="Proxima Nova"/>
                <a:sym typeface="Proxima Nova"/>
              </a:defRPr>
            </a:lvl3pPr>
            <a:lvl4pPr marL="2486985" lvl="3" indent="-397227" rtl="0">
              <a:spcBef>
                <a:spcPts val="2176"/>
              </a:spcBef>
              <a:spcAft>
                <a:spcPts val="0"/>
              </a:spcAft>
              <a:buSzPts val="1000"/>
              <a:buFont typeface="Proxima Nova"/>
              <a:buChar char="●"/>
              <a:defRPr>
                <a:latin typeface="Proxima Nova"/>
                <a:ea typeface="Proxima Nova"/>
                <a:cs typeface="Proxima Nova"/>
                <a:sym typeface="Proxima Nova"/>
              </a:defRPr>
            </a:lvl4pPr>
            <a:lvl5pPr marL="3108731" lvl="4" indent="-397227" rtl="0">
              <a:spcBef>
                <a:spcPts val="2176"/>
              </a:spcBef>
              <a:spcAft>
                <a:spcPts val="0"/>
              </a:spcAft>
              <a:buSzPts val="1000"/>
              <a:buFont typeface="Proxima Nova"/>
              <a:buChar char="○"/>
              <a:defRPr>
                <a:latin typeface="Proxima Nova"/>
                <a:ea typeface="Proxima Nova"/>
                <a:cs typeface="Proxima Nova"/>
                <a:sym typeface="Proxima Nova"/>
              </a:defRPr>
            </a:lvl5pPr>
            <a:lvl6pPr marL="3730478" lvl="5" indent="-397227" rtl="0">
              <a:spcBef>
                <a:spcPts val="2176"/>
              </a:spcBef>
              <a:spcAft>
                <a:spcPts val="0"/>
              </a:spcAft>
              <a:buSzPts val="1000"/>
              <a:buFont typeface="Proxima Nova"/>
              <a:buChar char="■"/>
              <a:defRPr>
                <a:latin typeface="Proxima Nova"/>
                <a:ea typeface="Proxima Nova"/>
                <a:cs typeface="Proxima Nova"/>
                <a:sym typeface="Proxima Nova"/>
              </a:defRPr>
            </a:lvl6pPr>
            <a:lvl7pPr marL="4352224" lvl="6" indent="-397227" rtl="0">
              <a:spcBef>
                <a:spcPts val="2176"/>
              </a:spcBef>
              <a:spcAft>
                <a:spcPts val="0"/>
              </a:spcAft>
              <a:buSzPts val="1000"/>
              <a:buFont typeface="Proxima Nova"/>
              <a:buChar char="●"/>
              <a:defRPr>
                <a:latin typeface="Proxima Nova"/>
                <a:ea typeface="Proxima Nova"/>
                <a:cs typeface="Proxima Nova"/>
                <a:sym typeface="Proxima Nova"/>
              </a:defRPr>
            </a:lvl7pPr>
            <a:lvl8pPr marL="4973970" lvl="7" indent="-397227" rtl="0">
              <a:spcBef>
                <a:spcPts val="2176"/>
              </a:spcBef>
              <a:spcAft>
                <a:spcPts val="0"/>
              </a:spcAft>
              <a:buSzPts val="1000"/>
              <a:buFont typeface="Proxima Nova"/>
              <a:buChar char="○"/>
              <a:defRPr>
                <a:latin typeface="Proxima Nova"/>
                <a:ea typeface="Proxima Nova"/>
                <a:cs typeface="Proxima Nova"/>
                <a:sym typeface="Proxima Nova"/>
              </a:defRPr>
            </a:lvl8pPr>
            <a:lvl9pPr marL="5595717" lvl="8" indent="-397227" rtl="0">
              <a:spcBef>
                <a:spcPts val="2176"/>
              </a:spcBef>
              <a:spcAft>
                <a:spcPts val="2176"/>
              </a:spcAft>
              <a:buSzPts val="1000"/>
              <a:buFont typeface="Proxima Nova"/>
              <a:buChar char="■"/>
              <a:defRPr>
                <a:latin typeface="Proxima Nova"/>
                <a:ea typeface="Proxima Nova"/>
                <a:cs typeface="Proxima Nova"/>
                <a:sym typeface="Proxima Nova"/>
              </a:defRPr>
            </a:lvl9pPr>
          </a:lstStyle>
          <a:p>
            <a:endParaRPr/>
          </a:p>
        </p:txBody>
      </p:sp>
      <p:sp>
        <p:nvSpPr>
          <p:cNvPr id="154" name="Google Shape;154;p17"/>
          <p:cNvSpPr txBox="1">
            <a:spLocks noGrp="1"/>
          </p:cNvSpPr>
          <p:nvPr>
            <p:ph type="title"/>
          </p:nvPr>
        </p:nvSpPr>
        <p:spPr>
          <a:xfrm>
            <a:off x="1124302" y="0"/>
            <a:ext cx="10187872" cy="1445821"/>
          </a:xfrm>
          <a:prstGeom prst="rect">
            <a:avLst/>
          </a:prstGeom>
        </p:spPr>
        <p:txBody>
          <a:bodyPr spcFirstLastPara="1" wrap="square" lIns="0" tIns="0" rIns="0" bIns="0" anchor="b" anchorCtr="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a:endParaRPr/>
          </a:p>
        </p:txBody>
      </p:sp>
      <p:sp>
        <p:nvSpPr>
          <p:cNvPr id="155" name="Google Shape;155;p17"/>
          <p:cNvSpPr txBox="1">
            <a:spLocks noGrp="1"/>
          </p:cNvSpPr>
          <p:nvPr>
            <p:ph type="subTitle" idx="2"/>
          </p:nvPr>
        </p:nvSpPr>
        <p:spPr>
          <a:xfrm>
            <a:off x="1124302" y="1264379"/>
            <a:ext cx="10187872" cy="893031"/>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76"/>
              </a:spcBef>
              <a:spcAft>
                <a:spcPts val="0"/>
              </a:spcAft>
              <a:buNone/>
              <a:defRPr>
                <a:latin typeface="Proxima Nova"/>
                <a:ea typeface="Proxima Nova"/>
                <a:cs typeface="Proxima Nova"/>
                <a:sym typeface="Proxima Nova"/>
              </a:defRPr>
            </a:lvl2pPr>
            <a:lvl3pPr lvl="2" rtl="0">
              <a:lnSpc>
                <a:spcPct val="100000"/>
              </a:lnSpc>
              <a:spcBef>
                <a:spcPts val="2176"/>
              </a:spcBef>
              <a:spcAft>
                <a:spcPts val="0"/>
              </a:spcAft>
              <a:buNone/>
              <a:defRPr>
                <a:latin typeface="Proxima Nova"/>
                <a:ea typeface="Proxima Nova"/>
                <a:cs typeface="Proxima Nova"/>
                <a:sym typeface="Proxima Nova"/>
              </a:defRPr>
            </a:lvl3pPr>
            <a:lvl4pPr lvl="3" rtl="0">
              <a:lnSpc>
                <a:spcPct val="100000"/>
              </a:lnSpc>
              <a:spcBef>
                <a:spcPts val="2176"/>
              </a:spcBef>
              <a:spcAft>
                <a:spcPts val="0"/>
              </a:spcAft>
              <a:buNone/>
              <a:defRPr>
                <a:latin typeface="Proxima Nova"/>
                <a:ea typeface="Proxima Nova"/>
                <a:cs typeface="Proxima Nova"/>
                <a:sym typeface="Proxima Nova"/>
              </a:defRPr>
            </a:lvl4pPr>
            <a:lvl5pPr lvl="4" rtl="0">
              <a:lnSpc>
                <a:spcPct val="100000"/>
              </a:lnSpc>
              <a:spcBef>
                <a:spcPts val="2176"/>
              </a:spcBef>
              <a:spcAft>
                <a:spcPts val="0"/>
              </a:spcAft>
              <a:buNone/>
              <a:defRPr>
                <a:latin typeface="Proxima Nova"/>
                <a:ea typeface="Proxima Nova"/>
                <a:cs typeface="Proxima Nova"/>
                <a:sym typeface="Proxima Nova"/>
              </a:defRPr>
            </a:lvl5pPr>
            <a:lvl6pPr lvl="5" rtl="0">
              <a:lnSpc>
                <a:spcPct val="100000"/>
              </a:lnSpc>
              <a:spcBef>
                <a:spcPts val="2176"/>
              </a:spcBef>
              <a:spcAft>
                <a:spcPts val="0"/>
              </a:spcAft>
              <a:buNone/>
              <a:defRPr>
                <a:latin typeface="Proxima Nova"/>
                <a:ea typeface="Proxima Nova"/>
                <a:cs typeface="Proxima Nova"/>
                <a:sym typeface="Proxima Nova"/>
              </a:defRPr>
            </a:lvl6pPr>
            <a:lvl7pPr lvl="6" rtl="0">
              <a:lnSpc>
                <a:spcPct val="100000"/>
              </a:lnSpc>
              <a:spcBef>
                <a:spcPts val="2176"/>
              </a:spcBef>
              <a:spcAft>
                <a:spcPts val="0"/>
              </a:spcAft>
              <a:buNone/>
              <a:defRPr>
                <a:latin typeface="Proxima Nova"/>
                <a:ea typeface="Proxima Nova"/>
                <a:cs typeface="Proxima Nova"/>
                <a:sym typeface="Proxima Nova"/>
              </a:defRPr>
            </a:lvl7pPr>
            <a:lvl8pPr lvl="7" rtl="0">
              <a:lnSpc>
                <a:spcPct val="100000"/>
              </a:lnSpc>
              <a:spcBef>
                <a:spcPts val="2176"/>
              </a:spcBef>
              <a:spcAft>
                <a:spcPts val="0"/>
              </a:spcAft>
              <a:buNone/>
              <a:defRPr>
                <a:latin typeface="Proxima Nova"/>
                <a:ea typeface="Proxima Nova"/>
                <a:cs typeface="Proxima Nova"/>
                <a:sym typeface="Proxima Nova"/>
              </a:defRPr>
            </a:lvl8pPr>
            <a:lvl9pPr lvl="8" rtl="0">
              <a:lnSpc>
                <a:spcPct val="100000"/>
              </a:lnSpc>
              <a:spcBef>
                <a:spcPts val="2176"/>
              </a:spcBef>
              <a:spcAft>
                <a:spcPts val="2176"/>
              </a:spcAft>
              <a:buNone/>
              <a:defRPr>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886844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714150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276054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939250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7565200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225396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Layout">
  <p:cSld name="Text Layout">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465138" y="1961079"/>
            <a:ext cx="11533187" cy="615553"/>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800"/>
              <a:buNone/>
              <a:defRPr sz="2000" b="0" i="0">
                <a:solidFill>
                  <a:schemeClr val="dk1"/>
                </a:solidFill>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80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6"/>
          <p:cNvSpPr txBox="1">
            <a:spLocks noGrp="1"/>
          </p:cNvSpPr>
          <p:nvPr>
            <p:ph type="body" idx="2"/>
          </p:nvPr>
        </p:nvSpPr>
        <p:spPr>
          <a:xfrm>
            <a:off x="465138" y="3214124"/>
            <a:ext cx="11533187" cy="44460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lvl="1" indent="-228600" algn="l">
              <a:lnSpc>
                <a:spcPct val="128571"/>
              </a:lnSpc>
              <a:spcBef>
                <a:spcPts val="0"/>
              </a:spcBef>
              <a:spcAft>
                <a:spcPts val="0"/>
              </a:spcAft>
              <a:buClr>
                <a:schemeClr val="dk1"/>
              </a:buClr>
              <a:buSzPts val="1260"/>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6"/>
          <p:cNvSpPr txBox="1">
            <a:spLocks noGrp="1"/>
          </p:cNvSpPr>
          <p:nvPr>
            <p:ph type="body" idx="3"/>
          </p:nvPr>
        </p:nvSpPr>
        <p:spPr>
          <a:xfrm>
            <a:off x="465138" y="4439603"/>
            <a:ext cx="11533187" cy="338554"/>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900"/>
              <a:buNone/>
              <a:defRPr sz="1000">
                <a:solidFill>
                  <a:schemeClr val="dk1"/>
                </a:solidFill>
              </a:defRPr>
            </a:lvl1pPr>
            <a:lvl2pPr marL="914400" lvl="1" indent="-228600" algn="l">
              <a:lnSpc>
                <a:spcPct val="100000"/>
              </a:lnSpc>
              <a:spcBef>
                <a:spcPts val="0"/>
              </a:spcBef>
              <a:spcAft>
                <a:spcPts val="0"/>
              </a:spcAft>
              <a:buClr>
                <a:schemeClr val="dk1"/>
              </a:buClr>
              <a:buSzPts val="900"/>
              <a:buNone/>
              <a:defRPr sz="10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6"/>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989799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595914" y="3039098"/>
            <a:ext cx="9327357" cy="565027"/>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A2DCEA"/>
              </a:buClr>
              <a:buSzPts val="3700"/>
              <a:buFont typeface="Quattrocento Sans"/>
              <a:buNone/>
              <a:defRPr sz="3700">
                <a:solidFill>
                  <a:srgbClr val="A2DCE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29"/>
          <p:cNvSpPr txBox="1">
            <a:spLocks noGrp="1"/>
          </p:cNvSpPr>
          <p:nvPr>
            <p:ph type="body" idx="1"/>
          </p:nvPr>
        </p:nvSpPr>
        <p:spPr>
          <a:xfrm>
            <a:off x="595914" y="4041281"/>
            <a:ext cx="9327357" cy="3452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2000"/>
              <a:buNone/>
              <a:defRPr sz="2200">
                <a:solidFill>
                  <a:schemeClr val="lt1"/>
                </a:solidFill>
                <a:latin typeface="Quattrocento Sans"/>
                <a:ea typeface="Quattrocento Sans"/>
                <a:cs typeface="Quattrocento Sans"/>
                <a:sym typeface="Quattrocento Sans"/>
              </a:defRPr>
            </a:lvl1pPr>
            <a:lvl2pPr marL="914400" lvl="1" indent="-336550" algn="l">
              <a:lnSpc>
                <a:spcPct val="100000"/>
              </a:lnSpc>
              <a:spcBef>
                <a:spcPts val="400"/>
              </a:spcBef>
              <a:spcAft>
                <a:spcPts val="0"/>
              </a:spcAft>
              <a:buClr>
                <a:schemeClr val="lt1"/>
              </a:buClr>
              <a:buSzPts val="1700"/>
              <a:buChar char="·"/>
              <a:defRPr/>
            </a:lvl2pPr>
            <a:lvl3pPr marL="1371600" lvl="2" indent="-336550" algn="l">
              <a:lnSpc>
                <a:spcPct val="100000"/>
              </a:lnSpc>
              <a:spcBef>
                <a:spcPts val="400"/>
              </a:spcBef>
              <a:spcAft>
                <a:spcPts val="0"/>
              </a:spcAft>
              <a:buClr>
                <a:schemeClr val="lt1"/>
              </a:buClr>
              <a:buSzPts val="1700"/>
              <a:buChar char="·"/>
              <a:defRPr/>
            </a:lvl3pPr>
            <a:lvl4pPr marL="1828800" lvl="3" indent="-336550" algn="l">
              <a:lnSpc>
                <a:spcPct val="100000"/>
              </a:lnSpc>
              <a:spcBef>
                <a:spcPts val="400"/>
              </a:spcBef>
              <a:spcAft>
                <a:spcPts val="0"/>
              </a:spcAft>
              <a:buClr>
                <a:schemeClr val="lt1"/>
              </a:buClr>
              <a:buSzPts val="1700"/>
              <a:buChar char="·"/>
              <a:defRPr/>
            </a:lvl4pPr>
            <a:lvl5pPr marL="2286000" lvl="4" indent="-336550" algn="l">
              <a:lnSpc>
                <a:spcPct val="100000"/>
              </a:lnSpc>
              <a:spcBef>
                <a:spcPts val="400"/>
              </a:spcBef>
              <a:spcAft>
                <a:spcPts val="0"/>
              </a:spcAft>
              <a:buClr>
                <a:schemeClr val="lt1"/>
              </a:buClr>
              <a:buSzPts val="1700"/>
              <a:buChar char="·"/>
              <a:defRPr/>
            </a:lvl5pPr>
            <a:lvl6pPr marL="2743200" lvl="5" indent="-342900" algn="l">
              <a:spcBef>
                <a:spcPts val="400"/>
              </a:spcBef>
              <a:spcAft>
                <a:spcPts val="0"/>
              </a:spcAft>
              <a:buClr>
                <a:schemeClr val="lt1"/>
              </a:buClr>
              <a:buSzPts val="1800"/>
              <a:buChar char="•"/>
              <a:defRPr/>
            </a:lvl6pPr>
            <a:lvl7pPr marL="3200400" lvl="6" indent="-342900" algn="l">
              <a:spcBef>
                <a:spcPts val="400"/>
              </a:spcBef>
              <a:spcAft>
                <a:spcPts val="0"/>
              </a:spcAft>
              <a:buClr>
                <a:schemeClr val="lt1"/>
              </a:buClr>
              <a:buSzPts val="1800"/>
              <a:buChar char="•"/>
              <a:defRPr/>
            </a:lvl7pPr>
            <a:lvl8pPr marL="3657600" lvl="7" indent="-342900" algn="l">
              <a:spcBef>
                <a:spcPts val="400"/>
              </a:spcBef>
              <a:spcAft>
                <a:spcPts val="0"/>
              </a:spcAft>
              <a:buClr>
                <a:schemeClr val="lt1"/>
              </a:buClr>
              <a:buSzPts val="1800"/>
              <a:buChar char="•"/>
              <a:defRPr/>
            </a:lvl8pPr>
            <a:lvl9pPr marL="4114800" lvl="8" indent="-342900" algn="l">
              <a:spcBef>
                <a:spcPts val="400"/>
              </a:spcBef>
              <a:spcAft>
                <a:spcPts val="0"/>
              </a:spcAft>
              <a:buClr>
                <a:schemeClr val="lt1"/>
              </a:buClr>
              <a:buSzPts val="1800"/>
              <a:buChar char="•"/>
              <a:defRPr/>
            </a:lvl9pPr>
          </a:lstStyle>
          <a:p>
            <a:endParaRPr/>
          </a:p>
        </p:txBody>
      </p:sp>
      <p:pic>
        <p:nvPicPr>
          <p:cNvPr id="170" name="Google Shape;170;p29" descr="Microsoft logo white text version"/>
          <p:cNvPicPr preferRelativeResize="0"/>
          <p:nvPr/>
        </p:nvPicPr>
        <p:blipFill rotWithShape="1">
          <a:blip r:embed="rId2">
            <a:alphaModFix/>
          </a:blip>
          <a:srcRect/>
          <a:stretch/>
        </p:blipFill>
        <p:spPr>
          <a:xfrm>
            <a:off x="595914" y="597450"/>
            <a:ext cx="1393443" cy="298433"/>
          </a:xfrm>
          <a:prstGeom prst="rect">
            <a:avLst/>
          </a:prstGeom>
          <a:noFill/>
          <a:ln>
            <a:noFill/>
          </a:ln>
        </p:spPr>
      </p:pic>
      <p:cxnSp>
        <p:nvCxnSpPr>
          <p:cNvPr id="171" name="Google Shape;171;p29"/>
          <p:cNvCxnSpPr/>
          <p:nvPr/>
        </p:nvCxnSpPr>
        <p:spPr>
          <a:xfrm>
            <a:off x="2223910" y="597450"/>
            <a:ext cx="0" cy="298433"/>
          </a:xfrm>
          <a:prstGeom prst="straightConnector1">
            <a:avLst/>
          </a:prstGeom>
          <a:noFill/>
          <a:ln w="12700" cap="flat" cmpd="sng">
            <a:solidFill>
              <a:schemeClr val="lt1"/>
            </a:solidFill>
            <a:prstDash val="solid"/>
            <a:round/>
            <a:headEnd type="none" w="sm" len="sm"/>
            <a:tailEnd type="none" w="sm" len="sm"/>
          </a:ln>
        </p:spPr>
      </p:cxnSp>
      <p:grpSp>
        <p:nvGrpSpPr>
          <p:cNvPr id="172" name="Google Shape;172;p29"/>
          <p:cNvGrpSpPr/>
          <p:nvPr/>
        </p:nvGrpSpPr>
        <p:grpSpPr>
          <a:xfrm>
            <a:off x="2402411" y="578797"/>
            <a:ext cx="1430023" cy="334244"/>
            <a:chOff x="2396894" y="602214"/>
            <a:chExt cx="1245328" cy="291116"/>
          </a:xfrm>
        </p:grpSpPr>
        <p:pic>
          <p:nvPicPr>
            <p:cNvPr id="173" name="Google Shape;173;p29"/>
            <p:cNvPicPr preferRelativeResize="0"/>
            <p:nvPr/>
          </p:nvPicPr>
          <p:blipFill rotWithShape="1">
            <a:blip r:embed="rId3">
              <a:alphaModFix/>
            </a:blip>
            <a:srcRect t="327" r="66461" b="316"/>
            <a:stretch/>
          </p:blipFill>
          <p:spPr>
            <a:xfrm>
              <a:off x="2396894" y="602214"/>
              <a:ext cx="417674" cy="291116"/>
            </a:xfrm>
            <a:prstGeom prst="rect">
              <a:avLst/>
            </a:prstGeom>
            <a:noFill/>
            <a:ln>
              <a:noFill/>
            </a:ln>
          </p:spPr>
        </p:pic>
        <p:pic>
          <p:nvPicPr>
            <p:cNvPr id="174" name="Google Shape;174;p29"/>
            <p:cNvPicPr preferRelativeResize="0"/>
            <p:nvPr/>
          </p:nvPicPr>
          <p:blipFill rotWithShape="1">
            <a:blip r:embed="rId4">
              <a:alphaModFix/>
            </a:blip>
            <a:srcRect l="33540" t="327" b="316"/>
            <a:stretch/>
          </p:blipFill>
          <p:spPr>
            <a:xfrm>
              <a:off x="2814568" y="602214"/>
              <a:ext cx="827654" cy="29111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dk2"/>
        </a:solidFill>
        <a:effectLst/>
      </p:bgPr>
    </p:bg>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596951" y="3096243"/>
            <a:ext cx="9327357" cy="50852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A2DCEA"/>
              </a:buClr>
              <a:buSzPts val="3700"/>
              <a:buFont typeface="Quattrocento Sans"/>
              <a:buNone/>
              <a:defRPr sz="3700" b="0" cap="none">
                <a:solidFill>
                  <a:srgbClr val="A2DCE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 name="Google Shape;177;p30" descr="A picture containing drawing&#10;&#10;Description automatically generated"/>
          <p:cNvPicPr preferRelativeResize="0"/>
          <p:nvPr/>
        </p:nvPicPr>
        <p:blipFill rotWithShape="1">
          <a:blip r:embed="rId2">
            <a:alphaModFix/>
          </a:blip>
          <a:srcRect/>
          <a:stretch/>
        </p:blipFill>
        <p:spPr>
          <a:xfrm>
            <a:off x="10631478" y="6600293"/>
            <a:ext cx="924157" cy="415006"/>
          </a:xfrm>
          <a:prstGeom prst="rect">
            <a:avLst/>
          </a:prstGeom>
          <a:noFill/>
          <a:ln>
            <a:noFill/>
          </a:ln>
        </p:spPr>
      </p:pic>
      <p:cxnSp>
        <p:nvCxnSpPr>
          <p:cNvPr id="178" name="Google Shape;178;p30"/>
          <p:cNvCxnSpPr/>
          <p:nvPr/>
        </p:nvCxnSpPr>
        <p:spPr>
          <a:xfrm>
            <a:off x="11526092" y="6722552"/>
            <a:ext cx="0" cy="168457"/>
          </a:xfrm>
          <a:prstGeom prst="straightConnector1">
            <a:avLst/>
          </a:prstGeom>
          <a:noFill/>
          <a:ln w="12700" cap="flat" cmpd="sng">
            <a:solidFill>
              <a:schemeClr val="lt1"/>
            </a:solidFill>
            <a:prstDash val="solid"/>
            <a:round/>
            <a:headEnd type="none" w="sm" len="sm"/>
            <a:tailEnd type="none" w="sm" len="sm"/>
          </a:ln>
        </p:spPr>
      </p:cxnSp>
      <p:pic>
        <p:nvPicPr>
          <p:cNvPr id="179" name="Google Shape;179;p30"/>
          <p:cNvPicPr preferRelativeResize="0"/>
          <p:nvPr/>
        </p:nvPicPr>
        <p:blipFill rotWithShape="1">
          <a:blip r:embed="rId3">
            <a:alphaModFix/>
          </a:blip>
          <a:srcRect t="219" b="227"/>
          <a:stretch/>
        </p:blipFill>
        <p:spPr>
          <a:xfrm>
            <a:off x="11660594" y="6735797"/>
            <a:ext cx="645688" cy="1519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losing logo slide">
  <p:cSld name="Closing logo slide">
    <p:bg>
      <p:bgPr>
        <a:solidFill>
          <a:schemeClr val="dk2"/>
        </a:solidFill>
        <a:effectLst/>
      </p:bgPr>
    </p:bg>
    <p:spTree>
      <p:nvGrpSpPr>
        <p:cNvPr id="1" name="Shape 180"/>
        <p:cNvGrpSpPr/>
        <p:nvPr/>
      </p:nvGrpSpPr>
      <p:grpSpPr>
        <a:xfrm>
          <a:off x="0" y="0"/>
          <a:ext cx="0" cy="0"/>
          <a:chOff x="0" y="0"/>
          <a:chExt cx="0" cy="0"/>
        </a:xfrm>
      </p:grpSpPr>
      <p:sp>
        <p:nvSpPr>
          <p:cNvPr id="181" name="Google Shape;181;p31" descr="This is a copyright notice that should be included on the final slide."/>
          <p:cNvSpPr txBox="1"/>
          <p:nvPr/>
        </p:nvSpPr>
        <p:spPr>
          <a:xfrm>
            <a:off x="595914" y="6283972"/>
            <a:ext cx="4572000" cy="1098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700">
                <a:solidFill>
                  <a:schemeClr val="lt1"/>
                </a:solidFill>
                <a:latin typeface="Quattrocento Sans"/>
                <a:ea typeface="Quattrocento Sans"/>
                <a:cs typeface="Quattrocento Sans"/>
                <a:sym typeface="Quattrocento Sans"/>
              </a:rPr>
              <a:t>© Copyright Microsoft Corporation and Red Hat. All rights reserved. </a:t>
            </a:r>
            <a:endParaRPr sz="1400"/>
          </a:p>
        </p:txBody>
      </p:sp>
      <p:pic>
        <p:nvPicPr>
          <p:cNvPr id="182" name="Google Shape;182;p31" descr="Microsoft logo white text version"/>
          <p:cNvPicPr preferRelativeResize="0"/>
          <p:nvPr/>
        </p:nvPicPr>
        <p:blipFill rotWithShape="1">
          <a:blip r:embed="rId2">
            <a:alphaModFix/>
          </a:blip>
          <a:srcRect/>
          <a:stretch/>
        </p:blipFill>
        <p:spPr>
          <a:xfrm>
            <a:off x="595914" y="597450"/>
            <a:ext cx="1393443" cy="298433"/>
          </a:xfrm>
          <a:prstGeom prst="rect">
            <a:avLst/>
          </a:prstGeom>
          <a:noFill/>
          <a:ln>
            <a:noFill/>
          </a:ln>
        </p:spPr>
      </p:pic>
      <p:cxnSp>
        <p:nvCxnSpPr>
          <p:cNvPr id="183" name="Google Shape;183;p31"/>
          <p:cNvCxnSpPr/>
          <p:nvPr/>
        </p:nvCxnSpPr>
        <p:spPr>
          <a:xfrm>
            <a:off x="2223910" y="597450"/>
            <a:ext cx="0" cy="298433"/>
          </a:xfrm>
          <a:prstGeom prst="straightConnector1">
            <a:avLst/>
          </a:prstGeom>
          <a:noFill/>
          <a:ln w="12700" cap="flat" cmpd="sng">
            <a:solidFill>
              <a:schemeClr val="lt1"/>
            </a:solidFill>
            <a:prstDash val="solid"/>
            <a:round/>
            <a:headEnd type="none" w="sm" len="sm"/>
            <a:tailEnd type="none" w="sm" len="sm"/>
          </a:ln>
        </p:spPr>
      </p:cxnSp>
      <p:grpSp>
        <p:nvGrpSpPr>
          <p:cNvPr id="184" name="Google Shape;184;p31"/>
          <p:cNvGrpSpPr/>
          <p:nvPr/>
        </p:nvGrpSpPr>
        <p:grpSpPr>
          <a:xfrm>
            <a:off x="2402411" y="578797"/>
            <a:ext cx="1430023" cy="334244"/>
            <a:chOff x="2396894" y="602214"/>
            <a:chExt cx="1245328" cy="291116"/>
          </a:xfrm>
        </p:grpSpPr>
        <p:pic>
          <p:nvPicPr>
            <p:cNvPr id="185" name="Google Shape;185;p31"/>
            <p:cNvPicPr preferRelativeResize="0"/>
            <p:nvPr/>
          </p:nvPicPr>
          <p:blipFill rotWithShape="1">
            <a:blip r:embed="rId3">
              <a:alphaModFix/>
            </a:blip>
            <a:srcRect t="327" r="66461" b="316"/>
            <a:stretch/>
          </p:blipFill>
          <p:spPr>
            <a:xfrm>
              <a:off x="2396894" y="602214"/>
              <a:ext cx="417674" cy="291116"/>
            </a:xfrm>
            <a:prstGeom prst="rect">
              <a:avLst/>
            </a:prstGeom>
            <a:noFill/>
            <a:ln>
              <a:noFill/>
            </a:ln>
          </p:spPr>
        </p:pic>
        <p:pic>
          <p:nvPicPr>
            <p:cNvPr id="186" name="Google Shape;186;p31"/>
            <p:cNvPicPr preferRelativeResize="0"/>
            <p:nvPr/>
          </p:nvPicPr>
          <p:blipFill rotWithShape="1">
            <a:blip r:embed="rId4">
              <a:alphaModFix/>
            </a:blip>
            <a:srcRect l="33540" t="327" b="316"/>
            <a:stretch/>
          </p:blipFill>
          <p:spPr>
            <a:xfrm>
              <a:off x="2814568" y="602214"/>
              <a:ext cx="827654" cy="291116"/>
            </a:xfrm>
            <a:prstGeom prst="rect">
              <a:avLst/>
            </a:prstGeom>
            <a:noFill/>
            <a:ln>
              <a:noFill/>
            </a:ln>
          </p:spPr>
        </p:pic>
      </p:gr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54989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light">
  <p:cSld name="Title Only light">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65137" y="567457"/>
            <a:ext cx="11533187" cy="830020"/>
          </a:xfrm>
          <a:prstGeom prst="rect">
            <a:avLst/>
          </a:prstGeom>
          <a:noFill/>
          <a:ln>
            <a:noFill/>
          </a:ln>
        </p:spPr>
        <p:txBody>
          <a:bodyPr spcFirstLastPara="1" wrap="square" lIns="0" tIns="91425" rIns="146300" bIns="91425"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05651959"/>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450175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260F-FE97-CA49-B321-31B9CE25B4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FFC812-3ECF-7E4C-894E-33244FE49127}"/>
              </a:ext>
            </a:extLst>
          </p:cNvPr>
          <p:cNvSpPr>
            <a:spLocks noGrp="1"/>
          </p:cNvSpPr>
          <p:nvPr>
            <p:ph type="dt" sz="half" idx="10"/>
          </p:nvPr>
        </p:nvSpPr>
        <p:spPr/>
        <p:txBody>
          <a:bodyPr/>
          <a:lstStyle/>
          <a:p>
            <a:fld id="{795A2702-C610-C54C-8C7D-128CEEC45954}" type="datetimeFigureOut">
              <a:rPr lang="en-US" smtClean="0"/>
              <a:t>3/22/2022</a:t>
            </a:fld>
            <a:endParaRPr lang="en-US"/>
          </a:p>
        </p:txBody>
      </p:sp>
      <p:sp>
        <p:nvSpPr>
          <p:cNvPr id="4" name="Footer Placeholder 3">
            <a:extLst>
              <a:ext uri="{FF2B5EF4-FFF2-40B4-BE49-F238E27FC236}">
                <a16:creationId xmlns:a16="http://schemas.microsoft.com/office/drawing/2014/main" id="{7DD8BD10-EAE6-374E-8DB5-FB21784030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7085AD-3884-F945-9C71-42950AD1FA97}"/>
              </a:ext>
            </a:extLst>
          </p:cNvPr>
          <p:cNvSpPr>
            <a:spLocks noGrp="1"/>
          </p:cNvSpPr>
          <p:nvPr>
            <p:ph type="sldNum" sz="quarter" idx="12"/>
          </p:nvPr>
        </p:nvSpPr>
        <p:spPr/>
        <p:txBody>
          <a:bodyPr/>
          <a:lstStyle/>
          <a:p>
            <a:fld id="{6E427D1C-EE18-5046-A8B6-D5C9FA93A6D0}" type="slidenum">
              <a:rPr lang="en-US" smtClean="0"/>
              <a:t>‹#›</a:t>
            </a:fld>
            <a:endParaRPr lang="en-US"/>
          </a:p>
        </p:txBody>
      </p:sp>
    </p:spTree>
    <p:extLst>
      <p:ext uri="{BB962C8B-B14F-4D97-AF65-F5344CB8AC3E}">
        <p14:creationId xmlns:p14="http://schemas.microsoft.com/office/powerpoint/2010/main" val="1771475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600059" y="466302"/>
            <a:ext cx="11239465" cy="5650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9" name="Google Shape;209;p36" descr="Microsoft logo, gray text version"/>
          <p:cNvPicPr preferRelativeResize="0"/>
          <p:nvPr/>
        </p:nvPicPr>
        <p:blipFill rotWithShape="1">
          <a:blip r:embed="rId2">
            <a:alphaModFix/>
          </a:blip>
          <a:srcRect/>
          <a:stretch/>
        </p:blipFill>
        <p:spPr>
          <a:xfrm>
            <a:off x="10770769" y="6737170"/>
            <a:ext cx="650144" cy="139221"/>
          </a:xfrm>
          <a:prstGeom prst="rect">
            <a:avLst/>
          </a:prstGeom>
          <a:noFill/>
          <a:ln>
            <a:noFill/>
          </a:ln>
        </p:spPr>
      </p:pic>
      <p:cxnSp>
        <p:nvCxnSpPr>
          <p:cNvPr id="210" name="Google Shape;210;p36"/>
          <p:cNvCxnSpPr/>
          <p:nvPr/>
        </p:nvCxnSpPr>
        <p:spPr>
          <a:xfrm>
            <a:off x="11526092" y="6722552"/>
            <a:ext cx="0" cy="168457"/>
          </a:xfrm>
          <a:prstGeom prst="straightConnector1">
            <a:avLst/>
          </a:prstGeom>
          <a:noFill/>
          <a:ln w="12700" cap="flat" cmpd="sng">
            <a:solidFill>
              <a:schemeClr val="dk1"/>
            </a:solidFill>
            <a:prstDash val="solid"/>
            <a:round/>
            <a:headEnd type="none" w="sm" len="sm"/>
            <a:tailEnd type="none" w="sm" len="sm"/>
          </a:ln>
        </p:spPr>
      </p:cxnSp>
      <p:pic>
        <p:nvPicPr>
          <p:cNvPr id="211" name="Google Shape;211;p36"/>
          <p:cNvPicPr preferRelativeResize="0"/>
          <p:nvPr/>
        </p:nvPicPr>
        <p:blipFill rotWithShape="1">
          <a:blip r:embed="rId3">
            <a:alphaModFix/>
          </a:blip>
          <a:srcRect l="1" t="327" r="-2683" b="-16586"/>
          <a:stretch/>
        </p:blipFill>
        <p:spPr>
          <a:xfrm>
            <a:off x="11663880" y="6739082"/>
            <a:ext cx="653997" cy="174193"/>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pos="795">
          <p15:clr>
            <a:srgbClr val="A4A3A4"/>
          </p15:clr>
        </p15:guide>
        <p15:guide id="2" pos="981">
          <p15:clr>
            <a:srgbClr val="A4A3A4"/>
          </p15:clr>
        </p15:guide>
        <p15:guide id="3" pos="1401">
          <p15:clr>
            <a:srgbClr val="A4A3A4"/>
          </p15:clr>
        </p15:guide>
        <p15:guide id="4" pos="1587">
          <p15:clr>
            <a:srgbClr val="A4A3A4"/>
          </p15:clr>
        </p15:guide>
        <p15:guide id="5" pos="2006">
          <p15:clr>
            <a:srgbClr val="A4A3A4"/>
          </p15:clr>
        </p15:guide>
        <p15:guide id="6" pos="2193">
          <p15:clr>
            <a:srgbClr val="A4A3A4"/>
          </p15:clr>
        </p15:guide>
        <p15:guide id="7" pos="2612">
          <p15:clr>
            <a:srgbClr val="A4A3A4"/>
          </p15:clr>
        </p15:guide>
        <p15:guide id="8" pos="2799">
          <p15:clr>
            <a:srgbClr val="A4A3A4"/>
          </p15:clr>
        </p15:guide>
        <p15:guide id="9" pos="3218">
          <p15:clr>
            <a:srgbClr val="A4A3A4"/>
          </p15:clr>
        </p15:guide>
        <p15:guide id="10" pos="3405">
          <p15:clr>
            <a:srgbClr val="A4A3A4"/>
          </p15:clr>
        </p15:guide>
        <p15:guide id="11" pos="3824">
          <p15:clr>
            <a:srgbClr val="A4A3A4"/>
          </p15:clr>
        </p15:guide>
        <p15:guide id="12" pos="4011">
          <p15:clr>
            <a:srgbClr val="A4A3A4"/>
          </p15:clr>
        </p15:guide>
        <p15:guide id="13" pos="4430">
          <p15:clr>
            <a:srgbClr val="A4A3A4"/>
          </p15:clr>
        </p15:guide>
        <p15:guide id="14" pos="4617">
          <p15:clr>
            <a:srgbClr val="A4A3A4"/>
          </p15:clr>
        </p15:guide>
        <p15:guide id="15" pos="5036">
          <p15:clr>
            <a:srgbClr val="A4A3A4"/>
          </p15:clr>
        </p15:guide>
        <p15:guide id="16" pos="5223">
          <p15:clr>
            <a:srgbClr val="A4A3A4"/>
          </p15:clr>
        </p15:guide>
        <p15:guide id="17" pos="5640">
          <p15:clr>
            <a:srgbClr val="A4A3A4"/>
          </p15:clr>
        </p15:guide>
        <p15:guide id="18" pos="5829">
          <p15:clr>
            <a:srgbClr val="A4A3A4"/>
          </p15:clr>
        </p15:guide>
        <p15:guide id="19" pos="6246">
          <p15:clr>
            <a:srgbClr val="A4A3A4"/>
          </p15:clr>
        </p15:guide>
        <p15:guide id="20" pos="6434">
          <p15:clr>
            <a:srgbClr val="A4A3A4"/>
          </p15:clr>
        </p15:guide>
        <p15:guide id="21" pos="6852">
          <p15:clr>
            <a:srgbClr val="A4A3A4"/>
          </p15:clr>
        </p15:guide>
        <p15:guide id="22" pos="7038">
          <p15:clr>
            <a:srgbClr val="A4A3A4"/>
          </p15:clr>
        </p15:guide>
        <p15:guide id="23" orient="horz" pos="923">
          <p15:clr>
            <a:srgbClr val="5ACBF0"/>
          </p15:clr>
        </p15:guide>
        <p15:guide id="24" orient="horz" pos="1296">
          <p15:clr>
            <a:srgbClr val="5ACBF0"/>
          </p15:clr>
        </p15:guide>
        <p15:guide id="25" orient="horz" pos="2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evice layout">
  <p:cSld name="Device layout">
    <p:spTree>
      <p:nvGrpSpPr>
        <p:cNvPr id="1" name="Shape 219"/>
        <p:cNvGrpSpPr/>
        <p:nvPr/>
      </p:nvGrpSpPr>
      <p:grpSpPr>
        <a:xfrm>
          <a:off x="0" y="0"/>
          <a:ext cx="0" cy="0"/>
          <a:chOff x="0" y="0"/>
          <a:chExt cx="0" cy="0"/>
        </a:xfrm>
      </p:grpSpPr>
      <p:sp>
        <p:nvSpPr>
          <p:cNvPr id="220" name="Google Shape;220;p38"/>
          <p:cNvSpPr txBox="1">
            <a:spLocks noGrp="1"/>
          </p:cNvSpPr>
          <p:nvPr>
            <p:ph type="title"/>
          </p:nvPr>
        </p:nvSpPr>
        <p:spPr>
          <a:xfrm>
            <a:off x="600059" y="466302"/>
            <a:ext cx="11239465" cy="5650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38"/>
          <p:cNvSpPr txBox="1">
            <a:spLocks noGrp="1"/>
          </p:cNvSpPr>
          <p:nvPr>
            <p:ph type="body" idx="1"/>
          </p:nvPr>
        </p:nvSpPr>
        <p:spPr>
          <a:xfrm>
            <a:off x="598148" y="1462925"/>
            <a:ext cx="5620089" cy="164485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1"/>
              </a:buClr>
              <a:buSzPts val="260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00"/>
              </a:spcBef>
              <a:spcAft>
                <a:spcPts val="0"/>
              </a:spcAft>
              <a:buClr>
                <a:schemeClr val="dk1"/>
              </a:buClr>
              <a:buSzPts val="1500"/>
              <a:buNone/>
              <a:defRPr/>
            </a:lvl3pPr>
            <a:lvl4pPr marL="1828800" lvl="3" indent="-228600" algn="l">
              <a:lnSpc>
                <a:spcPct val="100000"/>
              </a:lnSpc>
              <a:spcBef>
                <a:spcPts val="300"/>
              </a:spcBef>
              <a:spcAft>
                <a:spcPts val="0"/>
              </a:spcAft>
              <a:buClr>
                <a:schemeClr val="dk1"/>
              </a:buClr>
              <a:buSzPts val="1300"/>
              <a:buNone/>
              <a:defRPr/>
            </a:lvl4pPr>
            <a:lvl5pPr marL="2286000" lvl="4" indent="-228600" algn="l">
              <a:lnSpc>
                <a:spcPct val="100000"/>
              </a:lnSpc>
              <a:spcBef>
                <a:spcPts val="300"/>
              </a:spcBef>
              <a:spcAft>
                <a:spcPts val="0"/>
              </a:spcAft>
              <a:buClr>
                <a:schemeClr val="dk1"/>
              </a:buClr>
              <a:buSzPts val="1300"/>
              <a:buNone/>
              <a:defRPr/>
            </a:lvl5pPr>
            <a:lvl6pPr marL="2743200" lvl="5" indent="-342900" algn="l">
              <a:spcBef>
                <a:spcPts val="400"/>
              </a:spcBef>
              <a:spcAft>
                <a:spcPts val="0"/>
              </a:spcAft>
              <a:buClr>
                <a:schemeClr val="dk1"/>
              </a:buClr>
              <a:buSzPts val="1800"/>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pic>
        <p:nvPicPr>
          <p:cNvPr id="222" name="Google Shape;222;p38" descr="Microsoft logo, gray text version"/>
          <p:cNvPicPr preferRelativeResize="0"/>
          <p:nvPr/>
        </p:nvPicPr>
        <p:blipFill rotWithShape="1">
          <a:blip r:embed="rId2">
            <a:alphaModFix/>
          </a:blip>
          <a:srcRect/>
          <a:stretch/>
        </p:blipFill>
        <p:spPr>
          <a:xfrm>
            <a:off x="10770769" y="6737170"/>
            <a:ext cx="650144" cy="139221"/>
          </a:xfrm>
          <a:prstGeom prst="rect">
            <a:avLst/>
          </a:prstGeom>
          <a:noFill/>
          <a:ln>
            <a:noFill/>
          </a:ln>
        </p:spPr>
      </p:pic>
      <p:cxnSp>
        <p:nvCxnSpPr>
          <p:cNvPr id="223" name="Google Shape;223;p38"/>
          <p:cNvCxnSpPr/>
          <p:nvPr/>
        </p:nvCxnSpPr>
        <p:spPr>
          <a:xfrm>
            <a:off x="11526092" y="6722552"/>
            <a:ext cx="0" cy="168457"/>
          </a:xfrm>
          <a:prstGeom prst="straightConnector1">
            <a:avLst/>
          </a:prstGeom>
          <a:noFill/>
          <a:ln w="12700" cap="flat" cmpd="sng">
            <a:solidFill>
              <a:schemeClr val="dk1"/>
            </a:solidFill>
            <a:prstDash val="solid"/>
            <a:round/>
            <a:headEnd type="none" w="sm" len="sm"/>
            <a:tailEnd type="none" w="sm" len="sm"/>
          </a:ln>
        </p:spPr>
      </p:cxnSp>
      <p:pic>
        <p:nvPicPr>
          <p:cNvPr id="224" name="Google Shape;224;p38"/>
          <p:cNvPicPr preferRelativeResize="0"/>
          <p:nvPr/>
        </p:nvPicPr>
        <p:blipFill rotWithShape="1">
          <a:blip r:embed="rId3">
            <a:alphaModFix/>
          </a:blip>
          <a:srcRect l="1" t="327" r="-2683" b="-16586"/>
          <a:stretch/>
        </p:blipFill>
        <p:spPr>
          <a:xfrm>
            <a:off x="11663880" y="6739082"/>
            <a:ext cx="653997" cy="174193"/>
          </a:xfrm>
          <a:prstGeom prst="rect">
            <a:avLst/>
          </a:prstGeom>
          <a:noFill/>
          <a:ln>
            <a:noFill/>
          </a:ln>
        </p:spPr>
      </p:pic>
      <p:pic>
        <p:nvPicPr>
          <p:cNvPr id="225" name="Google Shape;225;p38"/>
          <p:cNvPicPr preferRelativeResize="0"/>
          <p:nvPr/>
        </p:nvPicPr>
        <p:blipFill rotWithShape="1">
          <a:blip r:embed="rId4">
            <a:alphaModFix/>
          </a:blip>
          <a:srcRect/>
          <a:stretch/>
        </p:blipFill>
        <p:spPr>
          <a:xfrm>
            <a:off x="4624814" y="434964"/>
            <a:ext cx="8059895" cy="6698805"/>
          </a:xfrm>
          <a:custGeom>
            <a:avLst/>
            <a:gdLst/>
            <a:ahLst/>
            <a:cxnLst/>
            <a:rect l="l" t="t" r="r" b="b"/>
            <a:pathLst>
              <a:path w="7902575" h="6568052" extrusionOk="0">
                <a:moveTo>
                  <a:pt x="0" y="0"/>
                </a:moveTo>
                <a:lnTo>
                  <a:pt x="7902575" y="0"/>
                </a:lnTo>
                <a:lnTo>
                  <a:pt x="7902575" y="1132317"/>
                </a:lnTo>
                <a:lnTo>
                  <a:pt x="1957659" y="1132317"/>
                </a:lnTo>
                <a:lnTo>
                  <a:pt x="1948561" y="1132317"/>
                </a:lnTo>
                <a:lnTo>
                  <a:pt x="1948561" y="5548869"/>
                </a:lnTo>
                <a:lnTo>
                  <a:pt x="1957659" y="5548869"/>
                </a:lnTo>
                <a:lnTo>
                  <a:pt x="7902575" y="5548869"/>
                </a:lnTo>
                <a:lnTo>
                  <a:pt x="7902575" y="6568052"/>
                </a:lnTo>
                <a:lnTo>
                  <a:pt x="0" y="6568052"/>
                </a:lnTo>
                <a:close/>
              </a:path>
            </a:pathLst>
          </a:custGeom>
          <a:noFill/>
          <a:ln>
            <a:noFill/>
          </a:ln>
        </p:spPr>
      </p:pic>
    </p:spTree>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3" orient="horz" pos="129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3"/>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quare photo">
  <p:cSld name="Title square photo">
    <p:bg>
      <p:bgPr>
        <a:solidFill>
          <a:schemeClr val="dk2"/>
        </a:solidFill>
        <a:effectLst/>
      </p:bgPr>
    </p:bg>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600059" y="2473827"/>
            <a:ext cx="4251462" cy="1130053"/>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A2DCEA"/>
              </a:buClr>
              <a:buSzPts val="3700"/>
              <a:buFont typeface="Quattrocento Sans"/>
              <a:buNone/>
              <a:defRPr>
                <a:solidFill>
                  <a:srgbClr val="A2DCE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40"/>
          <p:cNvSpPr txBox="1">
            <a:spLocks noGrp="1"/>
          </p:cNvSpPr>
          <p:nvPr>
            <p:ph type="body" idx="1"/>
          </p:nvPr>
        </p:nvSpPr>
        <p:spPr>
          <a:xfrm>
            <a:off x="595914" y="3720051"/>
            <a:ext cx="4248092" cy="3452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2000"/>
              <a:buNone/>
              <a:defRPr sz="2200">
                <a:solidFill>
                  <a:schemeClr val="lt1"/>
                </a:solidFill>
                <a:latin typeface="Quattrocento Sans"/>
                <a:ea typeface="Quattrocento Sans"/>
                <a:cs typeface="Quattrocento Sans"/>
                <a:sym typeface="Quattrocento Sans"/>
              </a:defRPr>
            </a:lvl1pPr>
            <a:lvl2pPr marL="914400" lvl="1" indent="-336550" algn="l">
              <a:lnSpc>
                <a:spcPct val="100000"/>
              </a:lnSpc>
              <a:spcBef>
                <a:spcPts val="400"/>
              </a:spcBef>
              <a:spcAft>
                <a:spcPts val="0"/>
              </a:spcAft>
              <a:buClr>
                <a:schemeClr val="lt1"/>
              </a:buClr>
              <a:buSzPts val="1700"/>
              <a:buChar char="·"/>
              <a:defRPr/>
            </a:lvl2pPr>
            <a:lvl3pPr marL="1371600" lvl="2" indent="-336550" algn="l">
              <a:lnSpc>
                <a:spcPct val="100000"/>
              </a:lnSpc>
              <a:spcBef>
                <a:spcPts val="400"/>
              </a:spcBef>
              <a:spcAft>
                <a:spcPts val="0"/>
              </a:spcAft>
              <a:buClr>
                <a:schemeClr val="lt1"/>
              </a:buClr>
              <a:buSzPts val="1700"/>
              <a:buChar char="·"/>
              <a:defRPr/>
            </a:lvl3pPr>
            <a:lvl4pPr marL="1828800" lvl="3" indent="-336550" algn="l">
              <a:lnSpc>
                <a:spcPct val="100000"/>
              </a:lnSpc>
              <a:spcBef>
                <a:spcPts val="400"/>
              </a:spcBef>
              <a:spcAft>
                <a:spcPts val="0"/>
              </a:spcAft>
              <a:buClr>
                <a:schemeClr val="lt1"/>
              </a:buClr>
              <a:buSzPts val="1700"/>
              <a:buChar char="·"/>
              <a:defRPr/>
            </a:lvl4pPr>
            <a:lvl5pPr marL="2286000" lvl="4" indent="-336550" algn="l">
              <a:lnSpc>
                <a:spcPct val="100000"/>
              </a:lnSpc>
              <a:spcBef>
                <a:spcPts val="400"/>
              </a:spcBef>
              <a:spcAft>
                <a:spcPts val="0"/>
              </a:spcAft>
              <a:buClr>
                <a:schemeClr val="lt1"/>
              </a:buClr>
              <a:buSzPts val="1700"/>
              <a:buChar char="·"/>
              <a:defRPr/>
            </a:lvl5pPr>
            <a:lvl6pPr marL="2743200" lvl="5" indent="-342900" algn="l">
              <a:spcBef>
                <a:spcPts val="400"/>
              </a:spcBef>
              <a:spcAft>
                <a:spcPts val="0"/>
              </a:spcAft>
              <a:buClr>
                <a:schemeClr val="lt1"/>
              </a:buClr>
              <a:buSzPts val="1800"/>
              <a:buChar char="•"/>
              <a:defRPr/>
            </a:lvl6pPr>
            <a:lvl7pPr marL="3200400" lvl="6" indent="-342900" algn="l">
              <a:spcBef>
                <a:spcPts val="400"/>
              </a:spcBef>
              <a:spcAft>
                <a:spcPts val="0"/>
              </a:spcAft>
              <a:buClr>
                <a:schemeClr val="lt1"/>
              </a:buClr>
              <a:buSzPts val="1800"/>
              <a:buChar char="•"/>
              <a:defRPr/>
            </a:lvl7pPr>
            <a:lvl8pPr marL="3657600" lvl="7" indent="-342900" algn="l">
              <a:spcBef>
                <a:spcPts val="400"/>
              </a:spcBef>
              <a:spcAft>
                <a:spcPts val="0"/>
              </a:spcAft>
              <a:buClr>
                <a:schemeClr val="lt1"/>
              </a:buClr>
              <a:buSzPts val="1800"/>
              <a:buChar char="•"/>
              <a:defRPr/>
            </a:lvl8pPr>
            <a:lvl9pPr marL="4114800" lvl="8" indent="-342900" algn="l">
              <a:spcBef>
                <a:spcPts val="400"/>
              </a:spcBef>
              <a:spcAft>
                <a:spcPts val="0"/>
              </a:spcAft>
              <a:buClr>
                <a:schemeClr val="lt1"/>
              </a:buClr>
              <a:buSzPts val="1800"/>
              <a:buChar char="•"/>
              <a:defRPr/>
            </a:lvl9pPr>
          </a:lstStyle>
          <a:p>
            <a:endParaRPr/>
          </a:p>
        </p:txBody>
      </p:sp>
      <p:pic>
        <p:nvPicPr>
          <p:cNvPr id="235" name="Google Shape;235;p40" descr="A man standing in front of a computer&#10;&#10;"/>
          <p:cNvPicPr preferRelativeResize="0"/>
          <p:nvPr/>
        </p:nvPicPr>
        <p:blipFill rotWithShape="1">
          <a:blip r:embed="rId2">
            <a:alphaModFix/>
          </a:blip>
          <a:srcRect l="16675" r="16675"/>
          <a:stretch/>
        </p:blipFill>
        <p:spPr>
          <a:xfrm>
            <a:off x="5440958" y="0"/>
            <a:ext cx="6995517" cy="6994525"/>
          </a:xfrm>
          <a:prstGeom prst="rect">
            <a:avLst/>
          </a:prstGeom>
          <a:noFill/>
          <a:ln>
            <a:noFill/>
          </a:ln>
        </p:spPr>
      </p:pic>
      <p:pic>
        <p:nvPicPr>
          <p:cNvPr id="236" name="Google Shape;236;p40" descr="Microsoft logo white text version"/>
          <p:cNvPicPr preferRelativeResize="0"/>
          <p:nvPr/>
        </p:nvPicPr>
        <p:blipFill rotWithShape="1">
          <a:blip r:embed="rId3">
            <a:alphaModFix/>
          </a:blip>
          <a:srcRect/>
          <a:stretch/>
        </p:blipFill>
        <p:spPr>
          <a:xfrm>
            <a:off x="595914" y="597450"/>
            <a:ext cx="1393443" cy="298433"/>
          </a:xfrm>
          <a:prstGeom prst="rect">
            <a:avLst/>
          </a:prstGeom>
          <a:noFill/>
          <a:ln>
            <a:noFill/>
          </a:ln>
        </p:spPr>
      </p:pic>
      <p:cxnSp>
        <p:nvCxnSpPr>
          <p:cNvPr id="237" name="Google Shape;237;p40"/>
          <p:cNvCxnSpPr/>
          <p:nvPr/>
        </p:nvCxnSpPr>
        <p:spPr>
          <a:xfrm>
            <a:off x="2223910" y="597450"/>
            <a:ext cx="0" cy="298433"/>
          </a:xfrm>
          <a:prstGeom prst="straightConnector1">
            <a:avLst/>
          </a:prstGeom>
          <a:noFill/>
          <a:ln w="12700" cap="flat" cmpd="sng">
            <a:solidFill>
              <a:schemeClr val="lt1"/>
            </a:solidFill>
            <a:prstDash val="solid"/>
            <a:round/>
            <a:headEnd type="none" w="sm" len="sm"/>
            <a:tailEnd type="none" w="sm" len="sm"/>
          </a:ln>
        </p:spPr>
      </p:cxnSp>
      <p:grpSp>
        <p:nvGrpSpPr>
          <p:cNvPr id="238" name="Google Shape;238;p40"/>
          <p:cNvGrpSpPr/>
          <p:nvPr/>
        </p:nvGrpSpPr>
        <p:grpSpPr>
          <a:xfrm>
            <a:off x="2402411" y="578797"/>
            <a:ext cx="1430023" cy="334244"/>
            <a:chOff x="2396894" y="602214"/>
            <a:chExt cx="1245328" cy="291116"/>
          </a:xfrm>
        </p:grpSpPr>
        <p:pic>
          <p:nvPicPr>
            <p:cNvPr id="239" name="Google Shape;239;p40"/>
            <p:cNvPicPr preferRelativeResize="0"/>
            <p:nvPr/>
          </p:nvPicPr>
          <p:blipFill rotWithShape="1">
            <a:blip r:embed="rId4">
              <a:alphaModFix/>
            </a:blip>
            <a:srcRect t="327" r="66461" b="316"/>
            <a:stretch/>
          </p:blipFill>
          <p:spPr>
            <a:xfrm>
              <a:off x="2396894" y="602214"/>
              <a:ext cx="417674" cy="291116"/>
            </a:xfrm>
            <a:prstGeom prst="rect">
              <a:avLst/>
            </a:prstGeom>
            <a:noFill/>
            <a:ln>
              <a:noFill/>
            </a:ln>
          </p:spPr>
        </p:pic>
        <p:pic>
          <p:nvPicPr>
            <p:cNvPr id="240" name="Google Shape;240;p40"/>
            <p:cNvPicPr preferRelativeResize="0"/>
            <p:nvPr/>
          </p:nvPicPr>
          <p:blipFill rotWithShape="1">
            <a:blip r:embed="rId5">
              <a:alphaModFix/>
            </a:blip>
            <a:srcRect l="33540" t="327" b="316"/>
            <a:stretch/>
          </p:blipFill>
          <p:spPr>
            <a:xfrm>
              <a:off x="2814568" y="602214"/>
              <a:ext cx="827654" cy="29111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46">
          <p15:clr>
            <a:srgbClr val="5ACBF0"/>
          </p15:clr>
        </p15:guide>
        <p15:guide id="2" pos="3422">
          <p15:clr>
            <a:srgbClr val="5ACBF0"/>
          </p15:clr>
        </p15:guide>
        <p15:guide id="3" orient="horz" pos="2203">
          <p15:clr>
            <a:srgbClr val="FBAE40"/>
          </p15:clr>
        </p15:guide>
        <p15:guide id="4" orient="horz" pos="2273">
          <p15:clr>
            <a:srgbClr val="5ACBF0"/>
          </p15:clr>
        </p15:guide>
        <p15:guide id="5" pos="30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quare photo 2">
  <p:cSld name="Title square photo 2">
    <p:spTree>
      <p:nvGrpSpPr>
        <p:cNvPr id="1" name="Shape 241"/>
        <p:cNvGrpSpPr/>
        <p:nvPr/>
      </p:nvGrpSpPr>
      <p:grpSpPr>
        <a:xfrm>
          <a:off x="0" y="0"/>
          <a:ext cx="0" cy="0"/>
          <a:chOff x="0" y="0"/>
          <a:chExt cx="0" cy="0"/>
        </a:xfrm>
      </p:grpSpPr>
      <p:sp>
        <p:nvSpPr>
          <p:cNvPr id="242" name="Google Shape;242;p41"/>
          <p:cNvSpPr txBox="1">
            <a:spLocks noGrp="1"/>
          </p:cNvSpPr>
          <p:nvPr>
            <p:ph type="title"/>
          </p:nvPr>
        </p:nvSpPr>
        <p:spPr>
          <a:xfrm>
            <a:off x="600059" y="2473827"/>
            <a:ext cx="4251462" cy="1130053"/>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37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41"/>
          <p:cNvSpPr txBox="1">
            <a:spLocks noGrp="1"/>
          </p:cNvSpPr>
          <p:nvPr>
            <p:ph type="body" idx="1"/>
          </p:nvPr>
        </p:nvSpPr>
        <p:spPr>
          <a:xfrm>
            <a:off x="593713" y="4041281"/>
            <a:ext cx="4248092" cy="3452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200">
                <a:solidFill>
                  <a:schemeClr val="dk1"/>
                </a:solidFill>
                <a:latin typeface="Quattrocento Sans"/>
                <a:ea typeface="Quattrocento Sans"/>
                <a:cs typeface="Quattrocento Sans"/>
                <a:sym typeface="Quattrocento Sans"/>
              </a:defRPr>
            </a:lvl1pPr>
            <a:lvl2pPr marL="914400" lvl="1" indent="-336550" algn="l">
              <a:lnSpc>
                <a:spcPct val="100000"/>
              </a:lnSpc>
              <a:spcBef>
                <a:spcPts val="400"/>
              </a:spcBef>
              <a:spcAft>
                <a:spcPts val="0"/>
              </a:spcAft>
              <a:buClr>
                <a:schemeClr val="dk1"/>
              </a:buClr>
              <a:buSzPts val="1700"/>
              <a:buChar char="·"/>
              <a:defRPr/>
            </a:lvl2pPr>
            <a:lvl3pPr marL="1371600" lvl="2" indent="-336550" algn="l">
              <a:lnSpc>
                <a:spcPct val="100000"/>
              </a:lnSpc>
              <a:spcBef>
                <a:spcPts val="400"/>
              </a:spcBef>
              <a:spcAft>
                <a:spcPts val="0"/>
              </a:spcAft>
              <a:buClr>
                <a:schemeClr val="dk1"/>
              </a:buClr>
              <a:buSzPts val="1700"/>
              <a:buChar char="·"/>
              <a:defRPr/>
            </a:lvl3pPr>
            <a:lvl4pPr marL="1828800" lvl="3" indent="-336550" algn="l">
              <a:lnSpc>
                <a:spcPct val="100000"/>
              </a:lnSpc>
              <a:spcBef>
                <a:spcPts val="400"/>
              </a:spcBef>
              <a:spcAft>
                <a:spcPts val="0"/>
              </a:spcAft>
              <a:buClr>
                <a:schemeClr val="dk1"/>
              </a:buClr>
              <a:buSzPts val="1700"/>
              <a:buChar char="·"/>
              <a:defRPr/>
            </a:lvl4pPr>
            <a:lvl5pPr marL="2286000" lvl="4" indent="-336550" algn="l">
              <a:lnSpc>
                <a:spcPct val="100000"/>
              </a:lnSpc>
              <a:spcBef>
                <a:spcPts val="400"/>
              </a:spcBef>
              <a:spcAft>
                <a:spcPts val="0"/>
              </a:spcAft>
              <a:buClr>
                <a:schemeClr val="dk1"/>
              </a:buClr>
              <a:buSzPts val="17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pic>
        <p:nvPicPr>
          <p:cNvPr id="244" name="Google Shape;244;p41" descr="A man standing in front of a computer&#10;&#10;"/>
          <p:cNvPicPr preferRelativeResize="0"/>
          <p:nvPr/>
        </p:nvPicPr>
        <p:blipFill rotWithShape="1">
          <a:blip r:embed="rId2">
            <a:alphaModFix/>
          </a:blip>
          <a:srcRect l="16675" r="16675"/>
          <a:stretch/>
        </p:blipFill>
        <p:spPr>
          <a:xfrm>
            <a:off x="5440958" y="0"/>
            <a:ext cx="6995517" cy="6994525"/>
          </a:xfrm>
          <a:prstGeom prst="rect">
            <a:avLst/>
          </a:prstGeom>
          <a:noFill/>
          <a:ln>
            <a:noFill/>
          </a:ln>
        </p:spPr>
      </p:pic>
      <p:pic>
        <p:nvPicPr>
          <p:cNvPr id="245" name="Google Shape;245;p41" descr="Microsoft logo, gray text version"/>
          <p:cNvPicPr preferRelativeResize="0"/>
          <p:nvPr/>
        </p:nvPicPr>
        <p:blipFill rotWithShape="1">
          <a:blip r:embed="rId3">
            <a:alphaModFix/>
          </a:blip>
          <a:srcRect/>
          <a:stretch/>
        </p:blipFill>
        <p:spPr>
          <a:xfrm>
            <a:off x="595914" y="597450"/>
            <a:ext cx="1393642" cy="298433"/>
          </a:xfrm>
          <a:prstGeom prst="rect">
            <a:avLst/>
          </a:prstGeom>
          <a:noFill/>
          <a:ln>
            <a:noFill/>
          </a:ln>
        </p:spPr>
      </p:pic>
      <p:cxnSp>
        <p:nvCxnSpPr>
          <p:cNvPr id="246" name="Google Shape;246;p41"/>
          <p:cNvCxnSpPr/>
          <p:nvPr/>
        </p:nvCxnSpPr>
        <p:spPr>
          <a:xfrm>
            <a:off x="2223910" y="597450"/>
            <a:ext cx="0" cy="298433"/>
          </a:xfrm>
          <a:prstGeom prst="straightConnector1">
            <a:avLst/>
          </a:prstGeom>
          <a:noFill/>
          <a:ln w="12700" cap="flat" cmpd="sng">
            <a:solidFill>
              <a:schemeClr val="dk1"/>
            </a:solidFill>
            <a:prstDash val="solid"/>
            <a:round/>
            <a:headEnd type="none" w="sm" len="sm"/>
            <a:tailEnd type="none" w="sm" len="sm"/>
          </a:ln>
        </p:spPr>
      </p:cxnSp>
      <p:pic>
        <p:nvPicPr>
          <p:cNvPr id="247" name="Google Shape;247;p41"/>
          <p:cNvPicPr preferRelativeResize="0"/>
          <p:nvPr/>
        </p:nvPicPr>
        <p:blipFill rotWithShape="1">
          <a:blip r:embed="rId4">
            <a:alphaModFix/>
          </a:blip>
          <a:srcRect l="1" t="327" r="-2683" b="-16586"/>
          <a:stretch/>
        </p:blipFill>
        <p:spPr>
          <a:xfrm>
            <a:off x="2402411" y="578797"/>
            <a:ext cx="1468403" cy="3911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46">
          <p15:clr>
            <a:srgbClr val="5ACBF0"/>
          </p15:clr>
        </p15:guide>
        <p15:guide id="2" pos="3427">
          <p15:clr>
            <a:srgbClr val="5ACBF0"/>
          </p15:clr>
        </p15:guide>
        <p15:guide id="3" orient="horz" pos="2203">
          <p15:clr>
            <a:srgbClr val="FBAE40"/>
          </p15:clr>
        </p15:guide>
        <p15:guide id="4" orient="horz" pos="2273">
          <p15:clr>
            <a:srgbClr val="5ACBF0"/>
          </p15:clr>
        </p15:guide>
        <p15:guide id="5" pos="305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248"/>
        <p:cNvGrpSpPr/>
        <p:nvPr/>
      </p:nvGrpSpPr>
      <p:grpSpPr>
        <a:xfrm>
          <a:off x="0" y="0"/>
          <a:ext cx="0" cy="0"/>
          <a:chOff x="0" y="0"/>
          <a:chExt cx="0" cy="0"/>
        </a:xfrm>
      </p:grpSpPr>
      <p:sp>
        <p:nvSpPr>
          <p:cNvPr id="249" name="Google Shape;249;p42"/>
          <p:cNvSpPr txBox="1">
            <a:spLocks noGrp="1"/>
          </p:cNvSpPr>
          <p:nvPr>
            <p:ph type="title"/>
          </p:nvPr>
        </p:nvSpPr>
        <p:spPr>
          <a:xfrm>
            <a:off x="595914" y="3039098"/>
            <a:ext cx="9327357" cy="565027"/>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A2DCEA"/>
              </a:buClr>
              <a:buSzPts val="3700"/>
              <a:buFont typeface="Quattrocento Sans"/>
              <a:buNone/>
              <a:defRPr sz="3700">
                <a:solidFill>
                  <a:srgbClr val="A2DCE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2"/>
          <p:cNvSpPr txBox="1">
            <a:spLocks noGrp="1"/>
          </p:cNvSpPr>
          <p:nvPr>
            <p:ph type="body" idx="1"/>
          </p:nvPr>
        </p:nvSpPr>
        <p:spPr>
          <a:xfrm>
            <a:off x="595914" y="4041281"/>
            <a:ext cx="9327357" cy="3452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2000"/>
              <a:buNone/>
              <a:defRPr sz="2200">
                <a:solidFill>
                  <a:schemeClr val="lt1"/>
                </a:solidFill>
                <a:latin typeface="Quattrocento Sans"/>
                <a:ea typeface="Quattrocento Sans"/>
                <a:cs typeface="Quattrocento Sans"/>
                <a:sym typeface="Quattrocento Sans"/>
              </a:defRPr>
            </a:lvl1pPr>
            <a:lvl2pPr marL="914400" lvl="1" indent="-336550" algn="l">
              <a:lnSpc>
                <a:spcPct val="100000"/>
              </a:lnSpc>
              <a:spcBef>
                <a:spcPts val="400"/>
              </a:spcBef>
              <a:spcAft>
                <a:spcPts val="0"/>
              </a:spcAft>
              <a:buClr>
                <a:schemeClr val="lt1"/>
              </a:buClr>
              <a:buSzPts val="1700"/>
              <a:buChar char="·"/>
              <a:defRPr/>
            </a:lvl2pPr>
            <a:lvl3pPr marL="1371600" lvl="2" indent="-336550" algn="l">
              <a:lnSpc>
                <a:spcPct val="100000"/>
              </a:lnSpc>
              <a:spcBef>
                <a:spcPts val="400"/>
              </a:spcBef>
              <a:spcAft>
                <a:spcPts val="0"/>
              </a:spcAft>
              <a:buClr>
                <a:schemeClr val="lt1"/>
              </a:buClr>
              <a:buSzPts val="1700"/>
              <a:buChar char="·"/>
              <a:defRPr/>
            </a:lvl3pPr>
            <a:lvl4pPr marL="1828800" lvl="3" indent="-336550" algn="l">
              <a:lnSpc>
                <a:spcPct val="100000"/>
              </a:lnSpc>
              <a:spcBef>
                <a:spcPts val="400"/>
              </a:spcBef>
              <a:spcAft>
                <a:spcPts val="0"/>
              </a:spcAft>
              <a:buClr>
                <a:schemeClr val="lt1"/>
              </a:buClr>
              <a:buSzPts val="1700"/>
              <a:buChar char="·"/>
              <a:defRPr/>
            </a:lvl4pPr>
            <a:lvl5pPr marL="2286000" lvl="4" indent="-336550" algn="l">
              <a:lnSpc>
                <a:spcPct val="100000"/>
              </a:lnSpc>
              <a:spcBef>
                <a:spcPts val="400"/>
              </a:spcBef>
              <a:spcAft>
                <a:spcPts val="0"/>
              </a:spcAft>
              <a:buClr>
                <a:schemeClr val="lt1"/>
              </a:buClr>
              <a:buSzPts val="1700"/>
              <a:buChar char="·"/>
              <a:defRPr/>
            </a:lvl5pPr>
            <a:lvl6pPr marL="2743200" lvl="5" indent="-342900" algn="l">
              <a:spcBef>
                <a:spcPts val="400"/>
              </a:spcBef>
              <a:spcAft>
                <a:spcPts val="0"/>
              </a:spcAft>
              <a:buClr>
                <a:schemeClr val="lt1"/>
              </a:buClr>
              <a:buSzPts val="1800"/>
              <a:buChar char="•"/>
              <a:defRPr/>
            </a:lvl6pPr>
            <a:lvl7pPr marL="3200400" lvl="6" indent="-342900" algn="l">
              <a:spcBef>
                <a:spcPts val="400"/>
              </a:spcBef>
              <a:spcAft>
                <a:spcPts val="0"/>
              </a:spcAft>
              <a:buClr>
                <a:schemeClr val="lt1"/>
              </a:buClr>
              <a:buSzPts val="1800"/>
              <a:buChar char="•"/>
              <a:defRPr/>
            </a:lvl7pPr>
            <a:lvl8pPr marL="3657600" lvl="7" indent="-342900" algn="l">
              <a:spcBef>
                <a:spcPts val="400"/>
              </a:spcBef>
              <a:spcAft>
                <a:spcPts val="0"/>
              </a:spcAft>
              <a:buClr>
                <a:schemeClr val="lt1"/>
              </a:buClr>
              <a:buSzPts val="1800"/>
              <a:buChar char="•"/>
              <a:defRPr/>
            </a:lvl8pPr>
            <a:lvl9pPr marL="4114800" lvl="8" indent="-342900" algn="l">
              <a:spcBef>
                <a:spcPts val="400"/>
              </a:spcBef>
              <a:spcAft>
                <a:spcPts val="0"/>
              </a:spcAft>
              <a:buClr>
                <a:schemeClr val="lt1"/>
              </a:buClr>
              <a:buSzPts val="1800"/>
              <a:buChar char="•"/>
              <a:defRPr/>
            </a:lvl9pPr>
          </a:lstStyle>
          <a:p>
            <a:endParaRPr/>
          </a:p>
        </p:txBody>
      </p:sp>
      <p:pic>
        <p:nvPicPr>
          <p:cNvPr id="251" name="Google Shape;251;p42" descr="Microsoft logo white text version"/>
          <p:cNvPicPr preferRelativeResize="0"/>
          <p:nvPr/>
        </p:nvPicPr>
        <p:blipFill rotWithShape="1">
          <a:blip r:embed="rId2">
            <a:alphaModFix/>
          </a:blip>
          <a:srcRect/>
          <a:stretch/>
        </p:blipFill>
        <p:spPr>
          <a:xfrm>
            <a:off x="595914" y="597450"/>
            <a:ext cx="1393443" cy="298433"/>
          </a:xfrm>
          <a:prstGeom prst="rect">
            <a:avLst/>
          </a:prstGeom>
          <a:noFill/>
          <a:ln>
            <a:noFill/>
          </a:ln>
        </p:spPr>
      </p:pic>
      <p:cxnSp>
        <p:nvCxnSpPr>
          <p:cNvPr id="252" name="Google Shape;252;p42"/>
          <p:cNvCxnSpPr/>
          <p:nvPr/>
        </p:nvCxnSpPr>
        <p:spPr>
          <a:xfrm>
            <a:off x="2223910" y="597450"/>
            <a:ext cx="0" cy="298433"/>
          </a:xfrm>
          <a:prstGeom prst="straightConnector1">
            <a:avLst/>
          </a:prstGeom>
          <a:noFill/>
          <a:ln w="12700" cap="flat" cmpd="sng">
            <a:solidFill>
              <a:schemeClr val="lt1"/>
            </a:solidFill>
            <a:prstDash val="solid"/>
            <a:round/>
            <a:headEnd type="none" w="sm" len="sm"/>
            <a:tailEnd type="none" w="sm" len="sm"/>
          </a:ln>
        </p:spPr>
      </p:cxnSp>
      <p:grpSp>
        <p:nvGrpSpPr>
          <p:cNvPr id="253" name="Google Shape;253;p42"/>
          <p:cNvGrpSpPr/>
          <p:nvPr/>
        </p:nvGrpSpPr>
        <p:grpSpPr>
          <a:xfrm>
            <a:off x="2402411" y="578797"/>
            <a:ext cx="1430023" cy="334244"/>
            <a:chOff x="2396894" y="602214"/>
            <a:chExt cx="1245328" cy="291116"/>
          </a:xfrm>
        </p:grpSpPr>
        <p:pic>
          <p:nvPicPr>
            <p:cNvPr id="254" name="Google Shape;254;p42"/>
            <p:cNvPicPr preferRelativeResize="0"/>
            <p:nvPr/>
          </p:nvPicPr>
          <p:blipFill rotWithShape="1">
            <a:blip r:embed="rId3">
              <a:alphaModFix/>
            </a:blip>
            <a:srcRect t="327" r="66461" b="316"/>
            <a:stretch/>
          </p:blipFill>
          <p:spPr>
            <a:xfrm>
              <a:off x="2396894" y="602214"/>
              <a:ext cx="417674" cy="291116"/>
            </a:xfrm>
            <a:prstGeom prst="rect">
              <a:avLst/>
            </a:prstGeom>
            <a:noFill/>
            <a:ln>
              <a:noFill/>
            </a:ln>
          </p:spPr>
        </p:pic>
        <p:pic>
          <p:nvPicPr>
            <p:cNvPr id="255" name="Google Shape;255;p42"/>
            <p:cNvPicPr preferRelativeResize="0"/>
            <p:nvPr/>
          </p:nvPicPr>
          <p:blipFill rotWithShape="1">
            <a:blip r:embed="rId4">
              <a:alphaModFix/>
            </a:blip>
            <a:srcRect l="33540" t="327" b="316"/>
            <a:stretch/>
          </p:blipFill>
          <p:spPr>
            <a:xfrm>
              <a:off x="2814568" y="602214"/>
              <a:ext cx="827654" cy="29111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595914" y="3039098"/>
            <a:ext cx="9327357" cy="565027"/>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3700"/>
              <a:buFont typeface="Quattrocento Sans"/>
              <a:buNone/>
              <a:defRPr sz="37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43"/>
          <p:cNvSpPr txBox="1">
            <a:spLocks noGrp="1"/>
          </p:cNvSpPr>
          <p:nvPr>
            <p:ph type="body" idx="1"/>
          </p:nvPr>
        </p:nvSpPr>
        <p:spPr>
          <a:xfrm>
            <a:off x="595914" y="4041281"/>
            <a:ext cx="9327357" cy="3452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200">
                <a:solidFill>
                  <a:schemeClr val="dk1"/>
                </a:solidFill>
                <a:latin typeface="Quattrocento Sans"/>
                <a:ea typeface="Quattrocento Sans"/>
                <a:cs typeface="Quattrocento Sans"/>
                <a:sym typeface="Quattrocento Sans"/>
              </a:defRPr>
            </a:lvl1pPr>
            <a:lvl2pPr marL="914400" lvl="1" indent="-336550" algn="l">
              <a:lnSpc>
                <a:spcPct val="100000"/>
              </a:lnSpc>
              <a:spcBef>
                <a:spcPts val="400"/>
              </a:spcBef>
              <a:spcAft>
                <a:spcPts val="0"/>
              </a:spcAft>
              <a:buClr>
                <a:schemeClr val="dk1"/>
              </a:buClr>
              <a:buSzPts val="1700"/>
              <a:buChar char="·"/>
              <a:defRPr/>
            </a:lvl2pPr>
            <a:lvl3pPr marL="1371600" lvl="2" indent="-336550" algn="l">
              <a:lnSpc>
                <a:spcPct val="100000"/>
              </a:lnSpc>
              <a:spcBef>
                <a:spcPts val="400"/>
              </a:spcBef>
              <a:spcAft>
                <a:spcPts val="0"/>
              </a:spcAft>
              <a:buClr>
                <a:schemeClr val="dk1"/>
              </a:buClr>
              <a:buSzPts val="1700"/>
              <a:buChar char="·"/>
              <a:defRPr/>
            </a:lvl3pPr>
            <a:lvl4pPr marL="1828800" lvl="3" indent="-336550" algn="l">
              <a:lnSpc>
                <a:spcPct val="100000"/>
              </a:lnSpc>
              <a:spcBef>
                <a:spcPts val="400"/>
              </a:spcBef>
              <a:spcAft>
                <a:spcPts val="0"/>
              </a:spcAft>
              <a:buClr>
                <a:schemeClr val="dk1"/>
              </a:buClr>
              <a:buSzPts val="1700"/>
              <a:buChar char="·"/>
              <a:defRPr/>
            </a:lvl4pPr>
            <a:lvl5pPr marL="2286000" lvl="4" indent="-336550" algn="l">
              <a:lnSpc>
                <a:spcPct val="100000"/>
              </a:lnSpc>
              <a:spcBef>
                <a:spcPts val="400"/>
              </a:spcBef>
              <a:spcAft>
                <a:spcPts val="0"/>
              </a:spcAft>
              <a:buClr>
                <a:schemeClr val="dk1"/>
              </a:buClr>
              <a:buSzPts val="17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pic>
        <p:nvPicPr>
          <p:cNvPr id="259" name="Google Shape;259;p43" descr="Microsoft logo, gray text version"/>
          <p:cNvPicPr preferRelativeResize="0"/>
          <p:nvPr/>
        </p:nvPicPr>
        <p:blipFill rotWithShape="1">
          <a:blip r:embed="rId2">
            <a:alphaModFix/>
          </a:blip>
          <a:srcRect/>
          <a:stretch/>
        </p:blipFill>
        <p:spPr>
          <a:xfrm>
            <a:off x="595914" y="597450"/>
            <a:ext cx="1393642" cy="298433"/>
          </a:xfrm>
          <a:prstGeom prst="rect">
            <a:avLst/>
          </a:prstGeom>
          <a:noFill/>
          <a:ln>
            <a:noFill/>
          </a:ln>
        </p:spPr>
      </p:pic>
      <p:cxnSp>
        <p:nvCxnSpPr>
          <p:cNvPr id="260" name="Google Shape;260;p43"/>
          <p:cNvCxnSpPr/>
          <p:nvPr/>
        </p:nvCxnSpPr>
        <p:spPr>
          <a:xfrm>
            <a:off x="2223910" y="597450"/>
            <a:ext cx="0" cy="298433"/>
          </a:xfrm>
          <a:prstGeom prst="straightConnector1">
            <a:avLst/>
          </a:prstGeom>
          <a:noFill/>
          <a:ln w="12700" cap="flat" cmpd="sng">
            <a:solidFill>
              <a:schemeClr val="dk1"/>
            </a:solidFill>
            <a:prstDash val="solid"/>
            <a:round/>
            <a:headEnd type="none" w="sm" len="sm"/>
            <a:tailEnd type="none" w="sm" len="sm"/>
          </a:ln>
        </p:spPr>
      </p:cxnSp>
      <p:pic>
        <p:nvPicPr>
          <p:cNvPr id="261" name="Google Shape;261;p43"/>
          <p:cNvPicPr preferRelativeResize="0"/>
          <p:nvPr/>
        </p:nvPicPr>
        <p:blipFill rotWithShape="1">
          <a:blip r:embed="rId3">
            <a:alphaModFix/>
          </a:blip>
          <a:srcRect l="1" t="327" r="-2683" b="-16586"/>
          <a:stretch/>
        </p:blipFill>
        <p:spPr>
          <a:xfrm>
            <a:off x="2402411" y="578797"/>
            <a:ext cx="1468403" cy="3911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600059" y="466302"/>
            <a:ext cx="11239465" cy="5650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 name="Google Shape;264;p44"/>
          <p:cNvSpPr txBox="1">
            <a:spLocks noGrp="1"/>
          </p:cNvSpPr>
          <p:nvPr>
            <p:ph type="body" idx="1"/>
          </p:nvPr>
        </p:nvSpPr>
        <p:spPr>
          <a:xfrm>
            <a:off x="595914" y="1463669"/>
            <a:ext cx="11239789" cy="4930169"/>
          </a:xfrm>
          <a:prstGeom prst="rect">
            <a:avLst/>
          </a:prstGeom>
          <a:noFill/>
          <a:ln>
            <a:noFill/>
          </a:ln>
        </p:spPr>
        <p:txBody>
          <a:bodyPr spcFirstLastPara="1" wrap="square" lIns="0" tIns="0" rIns="0" bIns="0" anchor="t" anchorCtr="0">
            <a:noAutofit/>
          </a:bodyPr>
          <a:lstStyle>
            <a:lvl1pPr marL="457200" lvl="0" indent="-336550" algn="l">
              <a:lnSpc>
                <a:spcPct val="100000"/>
              </a:lnSpc>
              <a:spcBef>
                <a:spcPts val="400"/>
              </a:spcBef>
              <a:spcAft>
                <a:spcPts val="0"/>
              </a:spcAft>
              <a:buClr>
                <a:schemeClr val="dk1"/>
              </a:buClr>
              <a:buSzPts val="1700"/>
              <a:buChar char="·"/>
              <a:defRPr/>
            </a:lvl1pPr>
            <a:lvl2pPr marL="914400" lvl="1" indent="-336550" algn="l">
              <a:lnSpc>
                <a:spcPct val="100000"/>
              </a:lnSpc>
              <a:spcBef>
                <a:spcPts val="400"/>
              </a:spcBef>
              <a:spcAft>
                <a:spcPts val="0"/>
              </a:spcAft>
              <a:buClr>
                <a:schemeClr val="dk1"/>
              </a:buClr>
              <a:buSzPts val="1700"/>
              <a:buChar char="·"/>
              <a:defRPr/>
            </a:lvl2pPr>
            <a:lvl3pPr marL="1371600" lvl="2" indent="-336550" algn="l">
              <a:lnSpc>
                <a:spcPct val="100000"/>
              </a:lnSpc>
              <a:spcBef>
                <a:spcPts val="400"/>
              </a:spcBef>
              <a:spcAft>
                <a:spcPts val="0"/>
              </a:spcAft>
              <a:buClr>
                <a:schemeClr val="dk1"/>
              </a:buClr>
              <a:buSzPts val="1700"/>
              <a:buChar char="·"/>
              <a:defRPr/>
            </a:lvl3pPr>
            <a:lvl4pPr marL="1828800" lvl="3" indent="-336550" algn="l">
              <a:lnSpc>
                <a:spcPct val="100000"/>
              </a:lnSpc>
              <a:spcBef>
                <a:spcPts val="400"/>
              </a:spcBef>
              <a:spcAft>
                <a:spcPts val="0"/>
              </a:spcAft>
              <a:buClr>
                <a:schemeClr val="dk1"/>
              </a:buClr>
              <a:buSzPts val="1700"/>
              <a:buChar char="·"/>
              <a:defRPr/>
            </a:lvl4pPr>
            <a:lvl5pPr marL="2286000" lvl="4" indent="-336550" algn="l">
              <a:lnSpc>
                <a:spcPct val="100000"/>
              </a:lnSpc>
              <a:spcBef>
                <a:spcPts val="400"/>
              </a:spcBef>
              <a:spcAft>
                <a:spcPts val="0"/>
              </a:spcAft>
              <a:buClr>
                <a:schemeClr val="dk1"/>
              </a:buClr>
              <a:buSzPts val="17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sp>
        <p:nvSpPr>
          <p:cNvPr id="265" name="Google Shape;265;p44"/>
          <p:cNvSpPr txBox="1"/>
          <p:nvPr/>
        </p:nvSpPr>
        <p:spPr>
          <a:xfrm>
            <a:off x="12603479" y="-208004"/>
            <a:ext cx="588653" cy="15695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sz="1400"/>
          </a:p>
        </p:txBody>
      </p:sp>
      <p:pic>
        <p:nvPicPr>
          <p:cNvPr id="266" name="Google Shape;266;p44" descr="Microsoft logo, gray text version"/>
          <p:cNvPicPr preferRelativeResize="0"/>
          <p:nvPr/>
        </p:nvPicPr>
        <p:blipFill rotWithShape="1">
          <a:blip r:embed="rId2">
            <a:alphaModFix/>
          </a:blip>
          <a:srcRect/>
          <a:stretch/>
        </p:blipFill>
        <p:spPr>
          <a:xfrm>
            <a:off x="10770769" y="6737170"/>
            <a:ext cx="650144" cy="139221"/>
          </a:xfrm>
          <a:prstGeom prst="rect">
            <a:avLst/>
          </a:prstGeom>
          <a:noFill/>
          <a:ln>
            <a:noFill/>
          </a:ln>
        </p:spPr>
      </p:pic>
      <p:cxnSp>
        <p:nvCxnSpPr>
          <p:cNvPr id="267" name="Google Shape;267;p44"/>
          <p:cNvCxnSpPr/>
          <p:nvPr/>
        </p:nvCxnSpPr>
        <p:spPr>
          <a:xfrm>
            <a:off x="11526092" y="6722552"/>
            <a:ext cx="0" cy="168457"/>
          </a:xfrm>
          <a:prstGeom prst="straightConnector1">
            <a:avLst/>
          </a:prstGeom>
          <a:noFill/>
          <a:ln w="12700" cap="flat" cmpd="sng">
            <a:solidFill>
              <a:schemeClr val="dk1"/>
            </a:solidFill>
            <a:prstDash val="solid"/>
            <a:round/>
            <a:headEnd type="none" w="sm" len="sm"/>
            <a:tailEnd type="none" w="sm" len="sm"/>
          </a:ln>
        </p:spPr>
      </p:cxnSp>
      <p:pic>
        <p:nvPicPr>
          <p:cNvPr id="268" name="Google Shape;268;p44"/>
          <p:cNvPicPr preferRelativeResize="0"/>
          <p:nvPr/>
        </p:nvPicPr>
        <p:blipFill rotWithShape="1">
          <a:blip r:embed="rId3">
            <a:alphaModFix/>
          </a:blip>
          <a:srcRect l="1" t="327" r="-2683" b="-16586"/>
          <a:stretch/>
        </p:blipFill>
        <p:spPr>
          <a:xfrm>
            <a:off x="11663880" y="6739082"/>
            <a:ext cx="653997" cy="174193"/>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1297">
          <p15:clr>
            <a:srgbClr val="5ACBF0"/>
          </p15:clr>
        </p15:guide>
        <p15:guide id="2" orient="horz" pos="294">
          <p15:clr>
            <a:srgbClr val="5ACBF0"/>
          </p15:clr>
        </p15:guide>
        <p15:guide id="3" orient="horz" pos="92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wo Column Bullet text">
  <p:cSld name="Two Column Bullet text">
    <p:spTree>
      <p:nvGrpSpPr>
        <p:cNvPr id="1" name="Shape 269"/>
        <p:cNvGrpSpPr/>
        <p:nvPr/>
      </p:nvGrpSpPr>
      <p:grpSpPr>
        <a:xfrm>
          <a:off x="0" y="0"/>
          <a:ext cx="0" cy="0"/>
          <a:chOff x="0" y="0"/>
          <a:chExt cx="0" cy="0"/>
        </a:xfrm>
      </p:grpSpPr>
      <p:sp>
        <p:nvSpPr>
          <p:cNvPr id="270" name="Google Shape;270;p45"/>
          <p:cNvSpPr txBox="1">
            <a:spLocks noGrp="1"/>
          </p:cNvSpPr>
          <p:nvPr>
            <p:ph type="title"/>
          </p:nvPr>
        </p:nvSpPr>
        <p:spPr>
          <a:xfrm>
            <a:off x="600059" y="466302"/>
            <a:ext cx="11239465" cy="5650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45"/>
          <p:cNvSpPr txBox="1">
            <a:spLocks noGrp="1"/>
          </p:cNvSpPr>
          <p:nvPr>
            <p:ph type="body" idx="1"/>
          </p:nvPr>
        </p:nvSpPr>
        <p:spPr>
          <a:xfrm>
            <a:off x="595914" y="1463669"/>
            <a:ext cx="5316270" cy="4930169"/>
          </a:xfrm>
          <a:prstGeom prst="rect">
            <a:avLst/>
          </a:prstGeom>
          <a:noFill/>
          <a:ln>
            <a:noFill/>
          </a:ln>
        </p:spPr>
        <p:txBody>
          <a:bodyPr spcFirstLastPara="1" wrap="square" lIns="0" tIns="0" rIns="0" bIns="0" anchor="t" anchorCtr="0">
            <a:noAutofit/>
          </a:bodyPr>
          <a:lstStyle>
            <a:lvl1pPr marL="457200" lvl="0" indent="-336550" algn="l">
              <a:lnSpc>
                <a:spcPct val="100000"/>
              </a:lnSpc>
              <a:spcBef>
                <a:spcPts val="400"/>
              </a:spcBef>
              <a:spcAft>
                <a:spcPts val="0"/>
              </a:spcAft>
              <a:buClr>
                <a:schemeClr val="dk1"/>
              </a:buClr>
              <a:buSzPts val="1700"/>
              <a:buChar char="·"/>
              <a:defRPr/>
            </a:lvl1pPr>
            <a:lvl2pPr marL="914400" lvl="1" indent="-336550" algn="l">
              <a:lnSpc>
                <a:spcPct val="100000"/>
              </a:lnSpc>
              <a:spcBef>
                <a:spcPts val="400"/>
              </a:spcBef>
              <a:spcAft>
                <a:spcPts val="0"/>
              </a:spcAft>
              <a:buClr>
                <a:schemeClr val="dk1"/>
              </a:buClr>
              <a:buSzPts val="1700"/>
              <a:buChar char="·"/>
              <a:defRPr/>
            </a:lvl2pPr>
            <a:lvl3pPr marL="1371600" lvl="2" indent="-336550" algn="l">
              <a:lnSpc>
                <a:spcPct val="100000"/>
              </a:lnSpc>
              <a:spcBef>
                <a:spcPts val="400"/>
              </a:spcBef>
              <a:spcAft>
                <a:spcPts val="0"/>
              </a:spcAft>
              <a:buClr>
                <a:schemeClr val="dk1"/>
              </a:buClr>
              <a:buSzPts val="1700"/>
              <a:buChar char="·"/>
              <a:defRPr/>
            </a:lvl3pPr>
            <a:lvl4pPr marL="1828800" lvl="3" indent="-336550" algn="l">
              <a:lnSpc>
                <a:spcPct val="100000"/>
              </a:lnSpc>
              <a:spcBef>
                <a:spcPts val="400"/>
              </a:spcBef>
              <a:spcAft>
                <a:spcPts val="0"/>
              </a:spcAft>
              <a:buClr>
                <a:schemeClr val="dk1"/>
              </a:buClr>
              <a:buSzPts val="1700"/>
              <a:buChar char="·"/>
              <a:defRPr/>
            </a:lvl4pPr>
            <a:lvl5pPr marL="2286000" lvl="4" indent="-336550" algn="l">
              <a:lnSpc>
                <a:spcPct val="100000"/>
              </a:lnSpc>
              <a:spcBef>
                <a:spcPts val="400"/>
              </a:spcBef>
              <a:spcAft>
                <a:spcPts val="0"/>
              </a:spcAft>
              <a:buClr>
                <a:schemeClr val="dk1"/>
              </a:buClr>
              <a:buSzPts val="17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sp>
        <p:nvSpPr>
          <p:cNvPr id="272" name="Google Shape;272;p45"/>
          <p:cNvSpPr txBox="1">
            <a:spLocks noGrp="1"/>
          </p:cNvSpPr>
          <p:nvPr>
            <p:ph type="body" idx="2"/>
          </p:nvPr>
        </p:nvSpPr>
        <p:spPr>
          <a:xfrm>
            <a:off x="6517814" y="1463669"/>
            <a:ext cx="5324366" cy="4930169"/>
          </a:xfrm>
          <a:prstGeom prst="rect">
            <a:avLst/>
          </a:prstGeom>
          <a:noFill/>
          <a:ln>
            <a:noFill/>
          </a:ln>
        </p:spPr>
        <p:txBody>
          <a:bodyPr spcFirstLastPara="1" wrap="square" lIns="0" tIns="0" rIns="0" bIns="0" anchor="t" anchorCtr="0">
            <a:noAutofit/>
          </a:bodyPr>
          <a:lstStyle>
            <a:lvl1pPr marL="457200" lvl="0" indent="-336550" algn="l">
              <a:lnSpc>
                <a:spcPct val="100000"/>
              </a:lnSpc>
              <a:spcBef>
                <a:spcPts val="400"/>
              </a:spcBef>
              <a:spcAft>
                <a:spcPts val="0"/>
              </a:spcAft>
              <a:buClr>
                <a:schemeClr val="dk1"/>
              </a:buClr>
              <a:buSzPts val="1700"/>
              <a:buChar char="·"/>
              <a:defRPr/>
            </a:lvl1pPr>
            <a:lvl2pPr marL="914400" lvl="1" indent="-336550" algn="l">
              <a:lnSpc>
                <a:spcPct val="100000"/>
              </a:lnSpc>
              <a:spcBef>
                <a:spcPts val="400"/>
              </a:spcBef>
              <a:spcAft>
                <a:spcPts val="0"/>
              </a:spcAft>
              <a:buClr>
                <a:schemeClr val="dk1"/>
              </a:buClr>
              <a:buSzPts val="1700"/>
              <a:buChar char="·"/>
              <a:defRPr/>
            </a:lvl2pPr>
            <a:lvl3pPr marL="1371600" lvl="2" indent="-336550" algn="l">
              <a:lnSpc>
                <a:spcPct val="100000"/>
              </a:lnSpc>
              <a:spcBef>
                <a:spcPts val="400"/>
              </a:spcBef>
              <a:spcAft>
                <a:spcPts val="0"/>
              </a:spcAft>
              <a:buClr>
                <a:schemeClr val="dk1"/>
              </a:buClr>
              <a:buSzPts val="1700"/>
              <a:buChar char="·"/>
              <a:defRPr/>
            </a:lvl3pPr>
            <a:lvl4pPr marL="1828800" lvl="3" indent="-336550" algn="l">
              <a:lnSpc>
                <a:spcPct val="100000"/>
              </a:lnSpc>
              <a:spcBef>
                <a:spcPts val="400"/>
              </a:spcBef>
              <a:spcAft>
                <a:spcPts val="0"/>
              </a:spcAft>
              <a:buClr>
                <a:schemeClr val="dk1"/>
              </a:buClr>
              <a:buSzPts val="1700"/>
              <a:buChar char="·"/>
              <a:defRPr/>
            </a:lvl4pPr>
            <a:lvl5pPr marL="2286000" lvl="4" indent="-336550" algn="l">
              <a:lnSpc>
                <a:spcPct val="100000"/>
              </a:lnSpc>
              <a:spcBef>
                <a:spcPts val="400"/>
              </a:spcBef>
              <a:spcAft>
                <a:spcPts val="0"/>
              </a:spcAft>
              <a:buClr>
                <a:schemeClr val="dk1"/>
              </a:buClr>
              <a:buSzPts val="17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sp>
        <p:nvSpPr>
          <p:cNvPr id="273" name="Google Shape;273;p45"/>
          <p:cNvSpPr txBox="1"/>
          <p:nvPr/>
        </p:nvSpPr>
        <p:spPr>
          <a:xfrm>
            <a:off x="12603479" y="-208004"/>
            <a:ext cx="588653" cy="15695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sz="1400"/>
          </a:p>
        </p:txBody>
      </p:sp>
      <p:pic>
        <p:nvPicPr>
          <p:cNvPr id="274" name="Google Shape;274;p45" descr="Microsoft logo, gray text version"/>
          <p:cNvPicPr preferRelativeResize="0"/>
          <p:nvPr/>
        </p:nvPicPr>
        <p:blipFill rotWithShape="1">
          <a:blip r:embed="rId2">
            <a:alphaModFix/>
          </a:blip>
          <a:srcRect/>
          <a:stretch/>
        </p:blipFill>
        <p:spPr>
          <a:xfrm>
            <a:off x="10770769" y="6737170"/>
            <a:ext cx="650144" cy="139221"/>
          </a:xfrm>
          <a:prstGeom prst="rect">
            <a:avLst/>
          </a:prstGeom>
          <a:noFill/>
          <a:ln>
            <a:noFill/>
          </a:ln>
        </p:spPr>
      </p:pic>
      <p:cxnSp>
        <p:nvCxnSpPr>
          <p:cNvPr id="275" name="Google Shape;275;p45"/>
          <p:cNvCxnSpPr/>
          <p:nvPr/>
        </p:nvCxnSpPr>
        <p:spPr>
          <a:xfrm>
            <a:off x="11526092" y="6722552"/>
            <a:ext cx="0" cy="168457"/>
          </a:xfrm>
          <a:prstGeom prst="straightConnector1">
            <a:avLst/>
          </a:prstGeom>
          <a:noFill/>
          <a:ln w="12700" cap="flat" cmpd="sng">
            <a:solidFill>
              <a:schemeClr val="dk1"/>
            </a:solidFill>
            <a:prstDash val="solid"/>
            <a:round/>
            <a:headEnd type="none" w="sm" len="sm"/>
            <a:tailEnd type="none" w="sm" len="sm"/>
          </a:ln>
        </p:spPr>
      </p:cxnSp>
      <p:pic>
        <p:nvPicPr>
          <p:cNvPr id="276" name="Google Shape;276;p45"/>
          <p:cNvPicPr preferRelativeResize="0"/>
          <p:nvPr/>
        </p:nvPicPr>
        <p:blipFill rotWithShape="1">
          <a:blip r:embed="rId3">
            <a:alphaModFix/>
          </a:blip>
          <a:srcRect l="1" t="327" r="-2683" b="-16586"/>
          <a:stretch/>
        </p:blipFill>
        <p:spPr>
          <a:xfrm>
            <a:off x="11663880" y="6739082"/>
            <a:ext cx="653997" cy="174193"/>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side by side">
  <p:cSld name="Title and text side by side">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596951" y="2355794"/>
            <a:ext cx="3245833" cy="40380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7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4" name="Google Shape;284;p47"/>
          <p:cNvSpPr txBox="1">
            <a:spLocks noGrp="1"/>
          </p:cNvSpPr>
          <p:nvPr>
            <p:ph type="body" idx="1"/>
          </p:nvPr>
        </p:nvSpPr>
        <p:spPr>
          <a:xfrm>
            <a:off x="4441840" y="2355794"/>
            <a:ext cx="7400340" cy="40380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1"/>
              </a:buClr>
              <a:buSzPts val="2600"/>
              <a:buNone/>
              <a:defRPr/>
            </a:lvl1pPr>
            <a:lvl2pPr marL="914400" lvl="1" indent="-336550" algn="l">
              <a:lnSpc>
                <a:spcPct val="100000"/>
              </a:lnSpc>
              <a:spcBef>
                <a:spcPts val="800"/>
              </a:spcBef>
              <a:spcAft>
                <a:spcPts val="0"/>
              </a:spcAft>
              <a:buClr>
                <a:schemeClr val="dk1"/>
              </a:buClr>
              <a:buSzPts val="1700"/>
              <a:buChar char="·"/>
              <a:defRPr/>
            </a:lvl2pPr>
            <a:lvl3pPr marL="1371600" lvl="2" indent="-336550" algn="l">
              <a:lnSpc>
                <a:spcPct val="100000"/>
              </a:lnSpc>
              <a:spcBef>
                <a:spcPts val="400"/>
              </a:spcBef>
              <a:spcAft>
                <a:spcPts val="0"/>
              </a:spcAft>
              <a:buClr>
                <a:schemeClr val="dk1"/>
              </a:buClr>
              <a:buSzPts val="1700"/>
              <a:buChar char="·"/>
              <a:defRPr/>
            </a:lvl3pPr>
            <a:lvl4pPr marL="1828800" lvl="3" indent="-336550" algn="l">
              <a:lnSpc>
                <a:spcPct val="100000"/>
              </a:lnSpc>
              <a:spcBef>
                <a:spcPts val="400"/>
              </a:spcBef>
              <a:spcAft>
                <a:spcPts val="0"/>
              </a:spcAft>
              <a:buClr>
                <a:schemeClr val="dk1"/>
              </a:buClr>
              <a:buSzPts val="1700"/>
              <a:buChar char="·"/>
              <a:defRPr/>
            </a:lvl4pPr>
            <a:lvl5pPr marL="2286000" lvl="4" indent="-336550" algn="l">
              <a:lnSpc>
                <a:spcPct val="100000"/>
              </a:lnSpc>
              <a:spcBef>
                <a:spcPts val="400"/>
              </a:spcBef>
              <a:spcAft>
                <a:spcPts val="0"/>
              </a:spcAft>
              <a:buClr>
                <a:schemeClr val="dk1"/>
              </a:buClr>
              <a:buSzPts val="17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cxnSp>
        <p:nvCxnSpPr>
          <p:cNvPr id="285" name="Google Shape;285;p47"/>
          <p:cNvCxnSpPr/>
          <p:nvPr/>
        </p:nvCxnSpPr>
        <p:spPr>
          <a:xfrm>
            <a:off x="596951" y="2059499"/>
            <a:ext cx="3245920" cy="0"/>
          </a:xfrm>
          <a:prstGeom prst="straightConnector1">
            <a:avLst/>
          </a:prstGeom>
          <a:noFill/>
          <a:ln w="28575" cap="flat" cmpd="sng">
            <a:solidFill>
              <a:schemeClr val="accent1"/>
            </a:solidFill>
            <a:prstDash val="solid"/>
            <a:round/>
            <a:headEnd type="none" w="sm" len="sm"/>
            <a:tailEnd type="none" w="sm" len="sm"/>
          </a:ln>
        </p:spPr>
      </p:cxnSp>
      <p:sp>
        <p:nvSpPr>
          <p:cNvPr id="286" name="Google Shape;286;p47"/>
          <p:cNvSpPr txBox="1"/>
          <p:nvPr/>
        </p:nvSpPr>
        <p:spPr>
          <a:xfrm>
            <a:off x="12603479" y="-208004"/>
            <a:ext cx="588653" cy="15695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sz="1400"/>
          </a:p>
        </p:txBody>
      </p:sp>
      <p:cxnSp>
        <p:nvCxnSpPr>
          <p:cNvPr id="287" name="Google Shape;287;p47"/>
          <p:cNvCxnSpPr/>
          <p:nvPr/>
        </p:nvCxnSpPr>
        <p:spPr>
          <a:xfrm>
            <a:off x="4441840" y="2059499"/>
            <a:ext cx="7400340" cy="0"/>
          </a:xfrm>
          <a:prstGeom prst="straightConnector1">
            <a:avLst/>
          </a:prstGeom>
          <a:noFill/>
          <a:ln w="19050" cap="flat" cmpd="sng">
            <a:solidFill>
              <a:srgbClr val="EE1C00"/>
            </a:solidFill>
            <a:prstDash val="solid"/>
            <a:round/>
            <a:headEnd type="none" w="sm" len="sm"/>
            <a:tailEnd type="none" w="sm" len="sm"/>
          </a:ln>
        </p:spPr>
      </p:cxnSp>
      <p:pic>
        <p:nvPicPr>
          <p:cNvPr id="288" name="Google Shape;288;p47" descr="Microsoft logo, gray text version"/>
          <p:cNvPicPr preferRelativeResize="0"/>
          <p:nvPr/>
        </p:nvPicPr>
        <p:blipFill rotWithShape="1">
          <a:blip r:embed="rId2">
            <a:alphaModFix/>
          </a:blip>
          <a:srcRect/>
          <a:stretch/>
        </p:blipFill>
        <p:spPr>
          <a:xfrm>
            <a:off x="10770769" y="6737170"/>
            <a:ext cx="650144" cy="139221"/>
          </a:xfrm>
          <a:prstGeom prst="rect">
            <a:avLst/>
          </a:prstGeom>
          <a:noFill/>
          <a:ln>
            <a:noFill/>
          </a:ln>
        </p:spPr>
      </p:pic>
      <p:cxnSp>
        <p:nvCxnSpPr>
          <p:cNvPr id="289" name="Google Shape;289;p47"/>
          <p:cNvCxnSpPr/>
          <p:nvPr/>
        </p:nvCxnSpPr>
        <p:spPr>
          <a:xfrm>
            <a:off x="11526092" y="6722552"/>
            <a:ext cx="0" cy="168457"/>
          </a:xfrm>
          <a:prstGeom prst="straightConnector1">
            <a:avLst/>
          </a:prstGeom>
          <a:noFill/>
          <a:ln w="12700" cap="flat" cmpd="sng">
            <a:solidFill>
              <a:schemeClr val="dk1"/>
            </a:solidFill>
            <a:prstDash val="solid"/>
            <a:round/>
            <a:headEnd type="none" w="sm" len="sm"/>
            <a:tailEnd type="none" w="sm" len="sm"/>
          </a:ln>
        </p:spPr>
      </p:cxnSp>
      <p:pic>
        <p:nvPicPr>
          <p:cNvPr id="290" name="Google Shape;290;p47"/>
          <p:cNvPicPr preferRelativeResize="0"/>
          <p:nvPr/>
        </p:nvPicPr>
        <p:blipFill rotWithShape="1">
          <a:blip r:embed="rId3">
            <a:alphaModFix/>
          </a:blip>
          <a:srcRect l="1" t="327" r="-2683" b="-16586"/>
          <a:stretch/>
        </p:blipFill>
        <p:spPr>
          <a:xfrm>
            <a:off x="11663880" y="6739082"/>
            <a:ext cx="653997" cy="174193"/>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pos="2799">
          <p15:clr>
            <a:srgbClr val="5ACBF0"/>
          </p15:clr>
        </p15:guide>
        <p15:guide id="2" orient="horz" pos="1297">
          <p15:clr>
            <a:srgbClr val="5ACBF0"/>
          </p15:clr>
        </p15:guide>
        <p15:guide id="3" pos="2424">
          <p15:clr>
            <a:srgbClr val="5ACBF0"/>
          </p15:clr>
        </p15:guide>
        <p15:guide id="4" orient="horz" pos="148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side by side 2">
  <p:cSld name="Title and text side by side 2">
    <p:spTree>
      <p:nvGrpSpPr>
        <p:cNvPr id="1" name="Shape 291"/>
        <p:cNvGrpSpPr/>
        <p:nvPr/>
      </p:nvGrpSpPr>
      <p:grpSpPr>
        <a:xfrm>
          <a:off x="0" y="0"/>
          <a:ext cx="0" cy="0"/>
          <a:chOff x="0" y="0"/>
          <a:chExt cx="0" cy="0"/>
        </a:xfrm>
      </p:grpSpPr>
      <p:sp>
        <p:nvSpPr>
          <p:cNvPr id="292" name="Google Shape;292;p48"/>
          <p:cNvSpPr txBox="1">
            <a:spLocks noGrp="1"/>
          </p:cNvSpPr>
          <p:nvPr>
            <p:ph type="title"/>
          </p:nvPr>
        </p:nvSpPr>
        <p:spPr>
          <a:xfrm>
            <a:off x="600059" y="597450"/>
            <a:ext cx="3245833" cy="57963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37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48"/>
          <p:cNvSpPr txBox="1">
            <a:spLocks noGrp="1"/>
          </p:cNvSpPr>
          <p:nvPr>
            <p:ph type="body" idx="1"/>
          </p:nvPr>
        </p:nvSpPr>
        <p:spPr>
          <a:xfrm>
            <a:off x="5040983" y="597450"/>
            <a:ext cx="6801198" cy="5796388"/>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600"/>
              </a:spcBef>
              <a:spcAft>
                <a:spcPts val="0"/>
              </a:spcAft>
              <a:buClr>
                <a:schemeClr val="dk1"/>
              </a:buClr>
              <a:buSzPts val="2600"/>
              <a:buNone/>
              <a:defRPr/>
            </a:lvl1pPr>
            <a:lvl2pPr marL="914400" lvl="1" indent="-336550" algn="l">
              <a:lnSpc>
                <a:spcPct val="100000"/>
              </a:lnSpc>
              <a:spcBef>
                <a:spcPts val="400"/>
              </a:spcBef>
              <a:spcAft>
                <a:spcPts val="0"/>
              </a:spcAft>
              <a:buClr>
                <a:schemeClr val="dk1"/>
              </a:buClr>
              <a:buSzPts val="1700"/>
              <a:buChar char="·"/>
              <a:defRPr/>
            </a:lvl2pPr>
            <a:lvl3pPr marL="1371600" lvl="2" indent="-336550" algn="l">
              <a:lnSpc>
                <a:spcPct val="100000"/>
              </a:lnSpc>
              <a:spcBef>
                <a:spcPts val="400"/>
              </a:spcBef>
              <a:spcAft>
                <a:spcPts val="0"/>
              </a:spcAft>
              <a:buClr>
                <a:schemeClr val="dk1"/>
              </a:buClr>
              <a:buSzPts val="1700"/>
              <a:buChar char="·"/>
              <a:defRPr/>
            </a:lvl3pPr>
            <a:lvl4pPr marL="1828800" lvl="3" indent="-336550" algn="l">
              <a:lnSpc>
                <a:spcPct val="100000"/>
              </a:lnSpc>
              <a:spcBef>
                <a:spcPts val="400"/>
              </a:spcBef>
              <a:spcAft>
                <a:spcPts val="0"/>
              </a:spcAft>
              <a:buClr>
                <a:schemeClr val="dk1"/>
              </a:buClr>
              <a:buSzPts val="1700"/>
              <a:buChar char="·"/>
              <a:defRPr/>
            </a:lvl4pPr>
            <a:lvl5pPr marL="2286000" lvl="4" indent="-336550" algn="l">
              <a:lnSpc>
                <a:spcPct val="100000"/>
              </a:lnSpc>
              <a:spcBef>
                <a:spcPts val="400"/>
              </a:spcBef>
              <a:spcAft>
                <a:spcPts val="0"/>
              </a:spcAft>
              <a:buClr>
                <a:schemeClr val="dk1"/>
              </a:buClr>
              <a:buSzPts val="17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cxnSp>
        <p:nvCxnSpPr>
          <p:cNvPr id="294" name="Google Shape;294;p48"/>
          <p:cNvCxnSpPr/>
          <p:nvPr/>
        </p:nvCxnSpPr>
        <p:spPr>
          <a:xfrm>
            <a:off x="4443449" y="2629423"/>
            <a:ext cx="0" cy="1735678"/>
          </a:xfrm>
          <a:prstGeom prst="straightConnector1">
            <a:avLst/>
          </a:prstGeom>
          <a:noFill/>
          <a:ln w="28575" cap="flat" cmpd="sng">
            <a:solidFill>
              <a:schemeClr val="accent1"/>
            </a:solidFill>
            <a:prstDash val="solid"/>
            <a:round/>
            <a:headEnd type="none" w="sm" len="sm"/>
            <a:tailEnd type="none" w="sm" len="sm"/>
          </a:ln>
        </p:spPr>
      </p:cxnSp>
      <p:sp>
        <p:nvSpPr>
          <p:cNvPr id="295" name="Google Shape;295;p48"/>
          <p:cNvSpPr txBox="1"/>
          <p:nvPr/>
        </p:nvSpPr>
        <p:spPr>
          <a:xfrm>
            <a:off x="12603479" y="-208004"/>
            <a:ext cx="588653" cy="15695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sz="1400"/>
          </a:p>
        </p:txBody>
      </p:sp>
      <p:pic>
        <p:nvPicPr>
          <p:cNvPr id="296" name="Google Shape;296;p48" descr="Microsoft logo, gray text version"/>
          <p:cNvPicPr preferRelativeResize="0"/>
          <p:nvPr/>
        </p:nvPicPr>
        <p:blipFill rotWithShape="1">
          <a:blip r:embed="rId2">
            <a:alphaModFix/>
          </a:blip>
          <a:srcRect/>
          <a:stretch/>
        </p:blipFill>
        <p:spPr>
          <a:xfrm>
            <a:off x="10770769" y="6737170"/>
            <a:ext cx="650144" cy="139221"/>
          </a:xfrm>
          <a:prstGeom prst="rect">
            <a:avLst/>
          </a:prstGeom>
          <a:noFill/>
          <a:ln>
            <a:noFill/>
          </a:ln>
        </p:spPr>
      </p:pic>
      <p:cxnSp>
        <p:nvCxnSpPr>
          <p:cNvPr id="297" name="Google Shape;297;p48"/>
          <p:cNvCxnSpPr/>
          <p:nvPr/>
        </p:nvCxnSpPr>
        <p:spPr>
          <a:xfrm>
            <a:off x="11526092" y="6722552"/>
            <a:ext cx="0" cy="168457"/>
          </a:xfrm>
          <a:prstGeom prst="straightConnector1">
            <a:avLst/>
          </a:prstGeom>
          <a:noFill/>
          <a:ln w="12700" cap="flat" cmpd="sng">
            <a:solidFill>
              <a:schemeClr val="dk1"/>
            </a:solidFill>
            <a:prstDash val="solid"/>
            <a:round/>
            <a:headEnd type="none" w="sm" len="sm"/>
            <a:tailEnd type="none" w="sm" len="sm"/>
          </a:ln>
        </p:spPr>
      </p:cxnSp>
      <p:pic>
        <p:nvPicPr>
          <p:cNvPr id="298" name="Google Shape;298;p48"/>
          <p:cNvPicPr preferRelativeResize="0"/>
          <p:nvPr/>
        </p:nvPicPr>
        <p:blipFill rotWithShape="1">
          <a:blip r:embed="rId3">
            <a:alphaModFix/>
          </a:blip>
          <a:srcRect l="1" t="327" r="-2683" b="-16586"/>
          <a:stretch/>
        </p:blipFill>
        <p:spPr>
          <a:xfrm>
            <a:off x="11663880" y="6739082"/>
            <a:ext cx="653997" cy="174193"/>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pos="2799">
          <p15:clr>
            <a:srgbClr val="5ACBF0"/>
          </p15:clr>
        </p15:guide>
        <p15:guide id="2" orient="horz" pos="2203">
          <p15:clr>
            <a:srgbClr val="5ACBF0"/>
          </p15:clr>
        </p15:guide>
        <p15:guide id="3" pos="2424">
          <p15:clr>
            <a:srgbClr val="5ACBF0"/>
          </p15:clr>
        </p15:guide>
        <p15:guide id="4" pos="317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chemeClr val="dk2"/>
        </a:solidFill>
        <a:effectLst/>
      </p:bgPr>
    </p:bg>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596951" y="3093607"/>
            <a:ext cx="9327357" cy="50852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A2DCEA"/>
              </a:buClr>
              <a:buSzPts val="3700"/>
              <a:buFont typeface="Quattrocento Sans"/>
              <a:buNone/>
              <a:defRPr sz="3700" b="0" cap="none">
                <a:solidFill>
                  <a:srgbClr val="A2DCE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49"/>
          <p:cNvSpPr txBox="1">
            <a:spLocks noGrp="1"/>
          </p:cNvSpPr>
          <p:nvPr>
            <p:ph type="body" idx="1"/>
          </p:nvPr>
        </p:nvSpPr>
        <p:spPr>
          <a:xfrm>
            <a:off x="596951" y="4056497"/>
            <a:ext cx="9327357" cy="3452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2000"/>
              <a:buFont typeface="Arial"/>
              <a:buNone/>
              <a:defRPr sz="2200">
                <a:solidFill>
                  <a:schemeClr val="lt1"/>
                </a:solidFill>
                <a:latin typeface="Quattrocento Sans"/>
                <a:ea typeface="Quattrocento Sans"/>
                <a:cs typeface="Quattrocento Sans"/>
                <a:sym typeface="Quattrocento Sans"/>
              </a:defRPr>
            </a:lvl1pPr>
            <a:lvl2pPr marL="914400" lvl="1" indent="-336550" algn="l">
              <a:lnSpc>
                <a:spcPct val="100000"/>
              </a:lnSpc>
              <a:spcBef>
                <a:spcPts val="400"/>
              </a:spcBef>
              <a:spcAft>
                <a:spcPts val="0"/>
              </a:spcAft>
              <a:buClr>
                <a:schemeClr val="lt1"/>
              </a:buClr>
              <a:buSzPts val="1700"/>
              <a:buChar char="·"/>
              <a:defRPr/>
            </a:lvl2pPr>
            <a:lvl3pPr marL="1371600" lvl="2" indent="-336550" algn="l">
              <a:lnSpc>
                <a:spcPct val="100000"/>
              </a:lnSpc>
              <a:spcBef>
                <a:spcPts val="400"/>
              </a:spcBef>
              <a:spcAft>
                <a:spcPts val="0"/>
              </a:spcAft>
              <a:buClr>
                <a:schemeClr val="lt1"/>
              </a:buClr>
              <a:buSzPts val="1700"/>
              <a:buChar char="·"/>
              <a:defRPr/>
            </a:lvl3pPr>
            <a:lvl4pPr marL="1828800" lvl="3" indent="-336550" algn="l">
              <a:lnSpc>
                <a:spcPct val="100000"/>
              </a:lnSpc>
              <a:spcBef>
                <a:spcPts val="400"/>
              </a:spcBef>
              <a:spcAft>
                <a:spcPts val="0"/>
              </a:spcAft>
              <a:buClr>
                <a:schemeClr val="lt1"/>
              </a:buClr>
              <a:buSzPts val="1700"/>
              <a:buChar char="·"/>
              <a:defRPr/>
            </a:lvl4pPr>
            <a:lvl5pPr marL="2286000" lvl="4" indent="-336550" algn="l">
              <a:lnSpc>
                <a:spcPct val="100000"/>
              </a:lnSpc>
              <a:spcBef>
                <a:spcPts val="400"/>
              </a:spcBef>
              <a:spcAft>
                <a:spcPts val="0"/>
              </a:spcAft>
              <a:buClr>
                <a:schemeClr val="lt1"/>
              </a:buClr>
              <a:buSzPts val="1700"/>
              <a:buChar char="·"/>
              <a:defRPr/>
            </a:lvl5pPr>
            <a:lvl6pPr marL="2743200" lvl="5" indent="-342900" algn="l">
              <a:spcBef>
                <a:spcPts val="400"/>
              </a:spcBef>
              <a:spcAft>
                <a:spcPts val="0"/>
              </a:spcAft>
              <a:buClr>
                <a:schemeClr val="lt1"/>
              </a:buClr>
              <a:buSzPts val="1800"/>
              <a:buChar char="•"/>
              <a:defRPr/>
            </a:lvl6pPr>
            <a:lvl7pPr marL="3200400" lvl="6" indent="-342900" algn="l">
              <a:spcBef>
                <a:spcPts val="400"/>
              </a:spcBef>
              <a:spcAft>
                <a:spcPts val="0"/>
              </a:spcAft>
              <a:buClr>
                <a:schemeClr val="lt1"/>
              </a:buClr>
              <a:buSzPts val="1800"/>
              <a:buChar char="•"/>
              <a:defRPr/>
            </a:lvl7pPr>
            <a:lvl8pPr marL="3657600" lvl="7" indent="-342900" algn="l">
              <a:spcBef>
                <a:spcPts val="400"/>
              </a:spcBef>
              <a:spcAft>
                <a:spcPts val="0"/>
              </a:spcAft>
              <a:buClr>
                <a:schemeClr val="lt1"/>
              </a:buClr>
              <a:buSzPts val="1800"/>
              <a:buChar char="•"/>
              <a:defRPr/>
            </a:lvl8pPr>
            <a:lvl9pPr marL="4114800" lvl="8" indent="-342900" algn="l">
              <a:spcBef>
                <a:spcPts val="400"/>
              </a:spcBef>
              <a:spcAft>
                <a:spcPts val="0"/>
              </a:spcAft>
              <a:buClr>
                <a:schemeClr val="lt1"/>
              </a:buClr>
              <a:buSzPts val="1800"/>
              <a:buChar char="•"/>
              <a:defRPr/>
            </a:lvl9pPr>
          </a:lstStyle>
          <a:p>
            <a:endParaRPr/>
          </a:p>
        </p:txBody>
      </p:sp>
      <p:pic>
        <p:nvPicPr>
          <p:cNvPr id="302" name="Google Shape;302;p49" descr="A picture containing drawing&#10;&#10;Description automatically generated"/>
          <p:cNvPicPr preferRelativeResize="0"/>
          <p:nvPr/>
        </p:nvPicPr>
        <p:blipFill rotWithShape="1">
          <a:blip r:embed="rId2">
            <a:alphaModFix/>
          </a:blip>
          <a:srcRect/>
          <a:stretch/>
        </p:blipFill>
        <p:spPr>
          <a:xfrm>
            <a:off x="10631478" y="6600293"/>
            <a:ext cx="924157" cy="415006"/>
          </a:xfrm>
          <a:prstGeom prst="rect">
            <a:avLst/>
          </a:prstGeom>
          <a:noFill/>
          <a:ln>
            <a:noFill/>
          </a:ln>
        </p:spPr>
      </p:pic>
      <p:cxnSp>
        <p:nvCxnSpPr>
          <p:cNvPr id="303" name="Google Shape;303;p49"/>
          <p:cNvCxnSpPr/>
          <p:nvPr/>
        </p:nvCxnSpPr>
        <p:spPr>
          <a:xfrm>
            <a:off x="11526092" y="6722552"/>
            <a:ext cx="0" cy="168457"/>
          </a:xfrm>
          <a:prstGeom prst="straightConnector1">
            <a:avLst/>
          </a:prstGeom>
          <a:noFill/>
          <a:ln w="12700" cap="flat" cmpd="sng">
            <a:solidFill>
              <a:schemeClr val="lt1"/>
            </a:solidFill>
            <a:prstDash val="solid"/>
            <a:round/>
            <a:headEnd type="none" w="sm" len="sm"/>
            <a:tailEnd type="none" w="sm" len="sm"/>
          </a:ln>
        </p:spPr>
      </p:cxnSp>
      <p:pic>
        <p:nvPicPr>
          <p:cNvPr id="304" name="Google Shape;304;p49"/>
          <p:cNvPicPr preferRelativeResize="0"/>
          <p:nvPr/>
        </p:nvPicPr>
        <p:blipFill rotWithShape="1">
          <a:blip r:embed="rId3">
            <a:alphaModFix/>
          </a:blip>
          <a:srcRect t="219" b="227"/>
          <a:stretch/>
        </p:blipFill>
        <p:spPr>
          <a:xfrm>
            <a:off x="11660594" y="6735797"/>
            <a:ext cx="645688" cy="1519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emo slide 2">
  <p:cSld name="Demo slide 2">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596951" y="3093607"/>
            <a:ext cx="9327357" cy="50852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700"/>
              <a:buFont typeface="Quattrocento Sans"/>
              <a:buNone/>
              <a:defRPr sz="37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0"/>
          <p:cNvSpPr txBox="1">
            <a:spLocks noGrp="1"/>
          </p:cNvSpPr>
          <p:nvPr>
            <p:ph type="body" idx="1"/>
          </p:nvPr>
        </p:nvSpPr>
        <p:spPr>
          <a:xfrm>
            <a:off x="596951" y="4056497"/>
            <a:ext cx="9327357" cy="3452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Font typeface="Arial"/>
              <a:buNone/>
              <a:defRPr sz="2200">
                <a:solidFill>
                  <a:schemeClr val="dk1"/>
                </a:solidFill>
                <a:latin typeface="Quattrocento Sans"/>
                <a:ea typeface="Quattrocento Sans"/>
                <a:cs typeface="Quattrocento Sans"/>
                <a:sym typeface="Quattrocento Sans"/>
              </a:defRPr>
            </a:lvl1pPr>
            <a:lvl2pPr marL="914400" lvl="1" indent="-336550" algn="l">
              <a:lnSpc>
                <a:spcPct val="100000"/>
              </a:lnSpc>
              <a:spcBef>
                <a:spcPts val="400"/>
              </a:spcBef>
              <a:spcAft>
                <a:spcPts val="0"/>
              </a:spcAft>
              <a:buClr>
                <a:schemeClr val="dk1"/>
              </a:buClr>
              <a:buSzPts val="1700"/>
              <a:buChar char="·"/>
              <a:defRPr/>
            </a:lvl2pPr>
            <a:lvl3pPr marL="1371600" lvl="2" indent="-336550" algn="l">
              <a:lnSpc>
                <a:spcPct val="100000"/>
              </a:lnSpc>
              <a:spcBef>
                <a:spcPts val="400"/>
              </a:spcBef>
              <a:spcAft>
                <a:spcPts val="0"/>
              </a:spcAft>
              <a:buClr>
                <a:schemeClr val="dk1"/>
              </a:buClr>
              <a:buSzPts val="1700"/>
              <a:buChar char="·"/>
              <a:defRPr/>
            </a:lvl3pPr>
            <a:lvl4pPr marL="1828800" lvl="3" indent="-336550" algn="l">
              <a:lnSpc>
                <a:spcPct val="100000"/>
              </a:lnSpc>
              <a:spcBef>
                <a:spcPts val="400"/>
              </a:spcBef>
              <a:spcAft>
                <a:spcPts val="0"/>
              </a:spcAft>
              <a:buClr>
                <a:schemeClr val="dk1"/>
              </a:buClr>
              <a:buSzPts val="1700"/>
              <a:buChar char="·"/>
              <a:defRPr/>
            </a:lvl4pPr>
            <a:lvl5pPr marL="2286000" lvl="4" indent="-336550" algn="l">
              <a:lnSpc>
                <a:spcPct val="100000"/>
              </a:lnSpc>
              <a:spcBef>
                <a:spcPts val="400"/>
              </a:spcBef>
              <a:spcAft>
                <a:spcPts val="0"/>
              </a:spcAft>
              <a:buClr>
                <a:schemeClr val="dk1"/>
              </a:buClr>
              <a:buSzPts val="1700"/>
              <a:buChar char="·"/>
              <a:defRPr/>
            </a:lvl5pPr>
            <a:lvl6pPr marL="2743200" lvl="5" indent="-342900" algn="l">
              <a:spcBef>
                <a:spcPts val="400"/>
              </a:spcBef>
              <a:spcAft>
                <a:spcPts val="0"/>
              </a:spcAft>
              <a:buClr>
                <a:schemeClr val="dk1"/>
              </a:buClr>
              <a:buSzPts val="1800"/>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pic>
        <p:nvPicPr>
          <p:cNvPr id="308" name="Google Shape;308;p50" descr="Microsoft logo, gray text version"/>
          <p:cNvPicPr preferRelativeResize="0"/>
          <p:nvPr/>
        </p:nvPicPr>
        <p:blipFill rotWithShape="1">
          <a:blip r:embed="rId2">
            <a:alphaModFix/>
          </a:blip>
          <a:srcRect/>
          <a:stretch/>
        </p:blipFill>
        <p:spPr>
          <a:xfrm>
            <a:off x="10770769" y="6737170"/>
            <a:ext cx="650144" cy="139221"/>
          </a:xfrm>
          <a:prstGeom prst="rect">
            <a:avLst/>
          </a:prstGeom>
          <a:noFill/>
          <a:ln>
            <a:noFill/>
          </a:ln>
        </p:spPr>
      </p:pic>
      <p:cxnSp>
        <p:nvCxnSpPr>
          <p:cNvPr id="309" name="Google Shape;309;p50"/>
          <p:cNvCxnSpPr/>
          <p:nvPr/>
        </p:nvCxnSpPr>
        <p:spPr>
          <a:xfrm>
            <a:off x="11526092" y="6722552"/>
            <a:ext cx="0" cy="168457"/>
          </a:xfrm>
          <a:prstGeom prst="straightConnector1">
            <a:avLst/>
          </a:prstGeom>
          <a:noFill/>
          <a:ln w="12700" cap="flat" cmpd="sng">
            <a:solidFill>
              <a:schemeClr val="dk1"/>
            </a:solidFill>
            <a:prstDash val="solid"/>
            <a:round/>
            <a:headEnd type="none" w="sm" len="sm"/>
            <a:tailEnd type="none" w="sm" len="sm"/>
          </a:ln>
        </p:spPr>
      </p:cxnSp>
      <p:pic>
        <p:nvPicPr>
          <p:cNvPr id="310" name="Google Shape;310;p50"/>
          <p:cNvPicPr preferRelativeResize="0"/>
          <p:nvPr/>
        </p:nvPicPr>
        <p:blipFill rotWithShape="1">
          <a:blip r:embed="rId3">
            <a:alphaModFix/>
          </a:blip>
          <a:srcRect l="1" t="327" r="-2683" b="-16586"/>
          <a:stretch/>
        </p:blipFill>
        <p:spPr>
          <a:xfrm>
            <a:off x="11663880" y="6739082"/>
            <a:ext cx="653997" cy="1741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65137" y="567457"/>
            <a:ext cx="11533187" cy="830020"/>
          </a:xfrm>
          <a:prstGeom prst="rect">
            <a:avLst/>
          </a:prstGeom>
          <a:noFill/>
          <a:ln>
            <a:noFill/>
          </a:ln>
        </p:spPr>
        <p:txBody>
          <a:bodyPr spcFirstLastPara="1" wrap="square" lIns="0" tIns="91425" rIns="146300" bIns="91425" anchor="t" anchorCtr="0">
            <a:noAutofit/>
          </a:bodyPr>
          <a:lstStyle>
            <a:lvl1pPr lvl="0" algn="l">
              <a:lnSpc>
                <a:spcPct val="90000"/>
              </a:lnSpc>
              <a:spcBef>
                <a:spcPts val="0"/>
              </a:spcBef>
              <a:spcAft>
                <a:spcPts val="0"/>
              </a:spcAft>
              <a:buClr>
                <a:srgbClr val="404040"/>
              </a:buClr>
              <a:buSzPts val="4000"/>
              <a:buFont typeface="Quattrocento Sans"/>
              <a:buNone/>
              <a:defRPr sz="4000" cap="none">
                <a:solidFill>
                  <a:srgbClr val="4040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8"/>
          <p:cNvSpPr txBox="1">
            <a:spLocks noGrp="1"/>
          </p:cNvSpPr>
          <p:nvPr>
            <p:ph type="body" idx="1"/>
          </p:nvPr>
        </p:nvSpPr>
        <p:spPr>
          <a:xfrm>
            <a:off x="621824" y="1632058"/>
            <a:ext cx="11192828" cy="4343400"/>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rgbClr val="404040"/>
              </a:buClr>
              <a:buSzPts val="2520"/>
              <a:buNone/>
              <a:defRPr sz="2800">
                <a:solidFill>
                  <a:srgbClr val="404040"/>
                </a:solidFill>
              </a:defRPr>
            </a:lvl1pPr>
            <a:lvl2pPr marL="914400" lvl="1" indent="-228600" algn="l">
              <a:lnSpc>
                <a:spcPct val="100000"/>
              </a:lnSpc>
              <a:spcBef>
                <a:spcPts val="0"/>
              </a:spcBef>
              <a:spcAft>
                <a:spcPts val="0"/>
              </a:spcAft>
              <a:buClr>
                <a:srgbClr val="404040"/>
              </a:buClr>
              <a:buSzPts val="2160"/>
              <a:buNone/>
              <a:defRPr sz="2400">
                <a:solidFill>
                  <a:srgbClr val="404040"/>
                </a:solidFill>
              </a:defRPr>
            </a:lvl2pPr>
            <a:lvl3pPr marL="1371600" lvl="2" indent="-228600" algn="l">
              <a:lnSpc>
                <a:spcPct val="100000"/>
              </a:lnSpc>
              <a:spcBef>
                <a:spcPts val="0"/>
              </a:spcBef>
              <a:spcAft>
                <a:spcPts val="0"/>
              </a:spcAft>
              <a:buClr>
                <a:srgbClr val="404040"/>
              </a:buClr>
              <a:buSzPts val="1800"/>
              <a:buNone/>
              <a:defRPr sz="2000">
                <a:solidFill>
                  <a:srgbClr val="404040"/>
                </a:solidFill>
              </a:defRPr>
            </a:lvl3pPr>
            <a:lvl4pPr marL="1828800" lvl="3" indent="-228600" algn="l">
              <a:lnSpc>
                <a:spcPct val="100000"/>
              </a:lnSpc>
              <a:spcBef>
                <a:spcPts val="0"/>
              </a:spcBef>
              <a:spcAft>
                <a:spcPts val="0"/>
              </a:spcAft>
              <a:buClr>
                <a:srgbClr val="404040"/>
              </a:buClr>
              <a:buSzPts val="1440"/>
              <a:buNone/>
              <a:defRPr sz="1600">
                <a:solidFill>
                  <a:srgbClr val="404040"/>
                </a:solidFill>
              </a:defRPr>
            </a:lvl4pPr>
            <a:lvl5pPr marL="2286000" lvl="4" indent="-228600" algn="l">
              <a:lnSpc>
                <a:spcPct val="100000"/>
              </a:lnSpc>
              <a:spcBef>
                <a:spcPts val="0"/>
              </a:spcBef>
              <a:spcAft>
                <a:spcPts val="0"/>
              </a:spcAft>
              <a:buClr>
                <a:srgbClr val="404040"/>
              </a:buClr>
              <a:buSzPts val="1440"/>
              <a:buNone/>
              <a:defRPr sz="1600">
                <a:solidFill>
                  <a:srgbClr val="404040"/>
                </a:solidFill>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 name="Google Shape;37;p8"/>
          <p:cNvSpPr txBox="1">
            <a:spLocks noGrp="1"/>
          </p:cNvSpPr>
          <p:nvPr>
            <p:ph type="sldNum" idx="12"/>
          </p:nvPr>
        </p:nvSpPr>
        <p:spPr>
          <a:xfrm>
            <a:off x="136120" y="6482889"/>
            <a:ext cx="2901844" cy="37239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100">
                <a:solidFill>
                  <a:srgbClr val="FFFFFF"/>
                </a:solidFill>
                <a:latin typeface="Quattrocento Sans"/>
                <a:ea typeface="Quattrocento Sans"/>
                <a:cs typeface="Quattrocento Sans"/>
                <a:sym typeface="Quattrocento Sans"/>
              </a:defRPr>
            </a:lvl1pPr>
            <a:lvl2pPr marL="0" marR="0" lvl="1" indent="0" algn="l" rtl="0">
              <a:spcBef>
                <a:spcPts val="0"/>
              </a:spcBef>
              <a:buNone/>
              <a:defRPr sz="1100">
                <a:solidFill>
                  <a:srgbClr val="FFFFFF"/>
                </a:solidFill>
                <a:latin typeface="Quattrocento Sans"/>
                <a:ea typeface="Quattrocento Sans"/>
                <a:cs typeface="Quattrocento Sans"/>
                <a:sym typeface="Quattrocento Sans"/>
              </a:defRPr>
            </a:lvl2pPr>
            <a:lvl3pPr marL="0" marR="0" lvl="2" indent="0" algn="l" rtl="0">
              <a:spcBef>
                <a:spcPts val="0"/>
              </a:spcBef>
              <a:buNone/>
              <a:defRPr sz="1100">
                <a:solidFill>
                  <a:srgbClr val="FFFFFF"/>
                </a:solidFill>
                <a:latin typeface="Quattrocento Sans"/>
                <a:ea typeface="Quattrocento Sans"/>
                <a:cs typeface="Quattrocento Sans"/>
                <a:sym typeface="Quattrocento Sans"/>
              </a:defRPr>
            </a:lvl3pPr>
            <a:lvl4pPr marL="0" marR="0" lvl="3" indent="0" algn="l" rtl="0">
              <a:spcBef>
                <a:spcPts val="0"/>
              </a:spcBef>
              <a:buNone/>
              <a:defRPr sz="1100">
                <a:solidFill>
                  <a:srgbClr val="FFFFFF"/>
                </a:solidFill>
                <a:latin typeface="Quattrocento Sans"/>
                <a:ea typeface="Quattrocento Sans"/>
                <a:cs typeface="Quattrocento Sans"/>
                <a:sym typeface="Quattrocento Sans"/>
              </a:defRPr>
            </a:lvl4pPr>
            <a:lvl5pPr marL="0" marR="0" lvl="4" indent="0" algn="l" rtl="0">
              <a:spcBef>
                <a:spcPts val="0"/>
              </a:spcBef>
              <a:buNone/>
              <a:defRPr sz="1100">
                <a:solidFill>
                  <a:srgbClr val="FFFFFF"/>
                </a:solidFill>
                <a:latin typeface="Quattrocento Sans"/>
                <a:ea typeface="Quattrocento Sans"/>
                <a:cs typeface="Quattrocento Sans"/>
                <a:sym typeface="Quattrocento Sans"/>
              </a:defRPr>
            </a:lvl5pPr>
            <a:lvl6pPr marL="0" marR="0" lvl="5" indent="0" algn="l" rtl="0">
              <a:spcBef>
                <a:spcPts val="0"/>
              </a:spcBef>
              <a:buNone/>
              <a:defRPr sz="1100">
                <a:solidFill>
                  <a:srgbClr val="FFFFFF"/>
                </a:solidFill>
                <a:latin typeface="Quattrocento Sans"/>
                <a:ea typeface="Quattrocento Sans"/>
                <a:cs typeface="Quattrocento Sans"/>
                <a:sym typeface="Quattrocento Sans"/>
              </a:defRPr>
            </a:lvl6pPr>
            <a:lvl7pPr marL="0" marR="0" lvl="6" indent="0" algn="l" rtl="0">
              <a:spcBef>
                <a:spcPts val="0"/>
              </a:spcBef>
              <a:buNone/>
              <a:defRPr sz="1100">
                <a:solidFill>
                  <a:srgbClr val="FFFFFF"/>
                </a:solidFill>
                <a:latin typeface="Quattrocento Sans"/>
                <a:ea typeface="Quattrocento Sans"/>
                <a:cs typeface="Quattrocento Sans"/>
                <a:sym typeface="Quattrocento Sans"/>
              </a:defRPr>
            </a:lvl7pPr>
            <a:lvl8pPr marL="0" marR="0" lvl="7" indent="0" algn="l" rtl="0">
              <a:spcBef>
                <a:spcPts val="0"/>
              </a:spcBef>
              <a:buNone/>
              <a:defRPr sz="1100">
                <a:solidFill>
                  <a:srgbClr val="FFFFFF"/>
                </a:solidFill>
                <a:latin typeface="Quattrocento Sans"/>
                <a:ea typeface="Quattrocento Sans"/>
                <a:cs typeface="Quattrocento Sans"/>
                <a:sym typeface="Quattrocento Sans"/>
              </a:defRPr>
            </a:lvl8pPr>
            <a:lvl9pPr marL="0" marR="0" lvl="8" indent="0" algn="l" rtl="0">
              <a:spcBef>
                <a:spcPts val="0"/>
              </a:spcBef>
              <a:buNone/>
              <a:defRPr sz="1100">
                <a:solidFill>
                  <a:srgbClr val="FFFFFF"/>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t>‹#›</a:t>
            </a:fld>
            <a:endParaRPr/>
          </a:p>
        </p:txBody>
      </p:sp>
      <p:sp>
        <p:nvSpPr>
          <p:cNvPr id="38" name="Google Shape;38;p8"/>
          <p:cNvSpPr/>
          <p:nvPr/>
        </p:nvSpPr>
        <p:spPr>
          <a:xfrm>
            <a:off x="12018934" y="0"/>
            <a:ext cx="501149" cy="398761"/>
          </a:xfrm>
          <a:custGeom>
            <a:avLst/>
            <a:gdLst/>
            <a:ahLst/>
            <a:cxnLst/>
            <a:rect l="l" t="t" r="r" b="b"/>
            <a:pathLst>
              <a:path w="120000" h="120000" extrusionOk="0">
                <a:moveTo>
                  <a:pt x="0" y="0"/>
                </a:moveTo>
                <a:lnTo>
                  <a:pt x="120000" y="0"/>
                </a:lnTo>
                <a:lnTo>
                  <a:pt x="120000" y="120000"/>
                </a:lnTo>
                <a:lnTo>
                  <a:pt x="0" y="120000"/>
                </a:lnTo>
                <a:close/>
                <a:moveTo>
                  <a:pt x="60000" y="15000"/>
                </a:moveTo>
                <a:lnTo>
                  <a:pt x="24194" y="60000"/>
                </a:lnTo>
                <a:lnTo>
                  <a:pt x="33145" y="60000"/>
                </a:lnTo>
                <a:lnTo>
                  <a:pt x="33145" y="105000"/>
                </a:lnTo>
                <a:lnTo>
                  <a:pt x="86855" y="105000"/>
                </a:lnTo>
                <a:lnTo>
                  <a:pt x="86855" y="60000"/>
                </a:lnTo>
                <a:lnTo>
                  <a:pt x="95806" y="60000"/>
                </a:lnTo>
                <a:lnTo>
                  <a:pt x="82379" y="43125"/>
                </a:lnTo>
                <a:lnTo>
                  <a:pt x="82379" y="20625"/>
                </a:lnTo>
                <a:lnTo>
                  <a:pt x="73427" y="20625"/>
                </a:lnTo>
                <a:lnTo>
                  <a:pt x="73427" y="31875"/>
                </a:lnTo>
                <a:close/>
              </a:path>
              <a:path w="120000" h="120000" fill="darkenLess" extrusionOk="0">
                <a:moveTo>
                  <a:pt x="82379" y="43125"/>
                </a:moveTo>
                <a:lnTo>
                  <a:pt x="82379" y="20625"/>
                </a:lnTo>
                <a:lnTo>
                  <a:pt x="73427" y="20625"/>
                </a:lnTo>
                <a:lnTo>
                  <a:pt x="73427" y="31875"/>
                </a:lnTo>
                <a:close/>
                <a:moveTo>
                  <a:pt x="33145" y="60000"/>
                </a:moveTo>
                <a:lnTo>
                  <a:pt x="33145" y="105000"/>
                </a:lnTo>
                <a:lnTo>
                  <a:pt x="55524" y="105000"/>
                </a:lnTo>
                <a:lnTo>
                  <a:pt x="55524" y="82500"/>
                </a:lnTo>
                <a:lnTo>
                  <a:pt x="64476" y="82500"/>
                </a:lnTo>
                <a:lnTo>
                  <a:pt x="64476" y="105000"/>
                </a:lnTo>
                <a:lnTo>
                  <a:pt x="86855" y="105000"/>
                </a:lnTo>
                <a:lnTo>
                  <a:pt x="86855" y="60000"/>
                </a:lnTo>
                <a:close/>
              </a:path>
              <a:path w="120000" h="120000" fill="darken" extrusionOk="0">
                <a:moveTo>
                  <a:pt x="60000" y="15000"/>
                </a:moveTo>
                <a:lnTo>
                  <a:pt x="24194" y="60000"/>
                </a:lnTo>
                <a:lnTo>
                  <a:pt x="95806" y="60000"/>
                </a:lnTo>
                <a:close/>
                <a:moveTo>
                  <a:pt x="55524" y="82500"/>
                </a:moveTo>
                <a:lnTo>
                  <a:pt x="64476" y="82500"/>
                </a:lnTo>
                <a:lnTo>
                  <a:pt x="64476" y="105000"/>
                </a:lnTo>
                <a:lnTo>
                  <a:pt x="55524" y="105000"/>
                </a:lnTo>
                <a:close/>
              </a:path>
              <a:path w="120000" h="120000" fill="none" extrusionOk="0">
                <a:moveTo>
                  <a:pt x="60000" y="15000"/>
                </a:moveTo>
                <a:lnTo>
                  <a:pt x="73427" y="31875"/>
                </a:lnTo>
                <a:lnTo>
                  <a:pt x="73427" y="20625"/>
                </a:lnTo>
                <a:lnTo>
                  <a:pt x="82379" y="20625"/>
                </a:lnTo>
                <a:lnTo>
                  <a:pt x="82379" y="43125"/>
                </a:lnTo>
                <a:lnTo>
                  <a:pt x="95806" y="60000"/>
                </a:lnTo>
                <a:lnTo>
                  <a:pt x="86855" y="60000"/>
                </a:lnTo>
                <a:lnTo>
                  <a:pt x="86855" y="105000"/>
                </a:lnTo>
                <a:lnTo>
                  <a:pt x="33145" y="105000"/>
                </a:lnTo>
                <a:lnTo>
                  <a:pt x="33145" y="60000"/>
                </a:lnTo>
                <a:lnTo>
                  <a:pt x="24194" y="60000"/>
                </a:lnTo>
                <a:close/>
                <a:moveTo>
                  <a:pt x="73427" y="31875"/>
                </a:moveTo>
                <a:lnTo>
                  <a:pt x="82379" y="43125"/>
                </a:lnTo>
                <a:moveTo>
                  <a:pt x="86855" y="60000"/>
                </a:moveTo>
                <a:lnTo>
                  <a:pt x="33145" y="60000"/>
                </a:lnTo>
                <a:moveTo>
                  <a:pt x="55524" y="105000"/>
                </a:moveTo>
                <a:lnTo>
                  <a:pt x="55524" y="82500"/>
                </a:lnTo>
                <a:lnTo>
                  <a:pt x="64476" y="82500"/>
                </a:lnTo>
                <a:lnTo>
                  <a:pt x="64476" y="105000"/>
                </a:lnTo>
              </a:path>
              <a:path w="120000" h="120000" fill="none" extrusionOk="0">
                <a:moveTo>
                  <a:pt x="0" y="0"/>
                </a:moveTo>
                <a:lnTo>
                  <a:pt x="120000" y="0"/>
                </a:lnTo>
                <a:lnTo>
                  <a:pt x="120000" y="120000"/>
                </a:lnTo>
                <a:lnTo>
                  <a:pt x="0" y="120000"/>
                </a:lnTo>
                <a:close/>
              </a:path>
            </a:pathLst>
          </a:custGeom>
          <a:solidFill>
            <a:srgbClr val="D4D4D4"/>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316"/>
        <p:cNvGrpSpPr/>
        <p:nvPr/>
      </p:nvGrpSpPr>
      <p:grpSpPr>
        <a:xfrm>
          <a:off x="0" y="0"/>
          <a:ext cx="0" cy="0"/>
          <a:chOff x="0" y="0"/>
          <a:chExt cx="0" cy="0"/>
        </a:xfrm>
      </p:grpSpPr>
      <p:sp>
        <p:nvSpPr>
          <p:cNvPr id="317" name="Google Shape;317;p52"/>
          <p:cNvSpPr txBox="1">
            <a:spLocks noGrp="1"/>
          </p:cNvSpPr>
          <p:nvPr>
            <p:ph type="title"/>
          </p:nvPr>
        </p:nvSpPr>
        <p:spPr>
          <a:xfrm>
            <a:off x="596951" y="3096243"/>
            <a:ext cx="9327357" cy="50852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700"/>
              <a:buFont typeface="Quattrocento Sans"/>
              <a:buNone/>
              <a:defRPr sz="37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18" name="Google Shape;318;p52" descr="Microsoft logo, gray text version"/>
          <p:cNvPicPr preferRelativeResize="0"/>
          <p:nvPr/>
        </p:nvPicPr>
        <p:blipFill rotWithShape="1">
          <a:blip r:embed="rId2">
            <a:alphaModFix/>
          </a:blip>
          <a:srcRect/>
          <a:stretch/>
        </p:blipFill>
        <p:spPr>
          <a:xfrm>
            <a:off x="10770769" y="6737170"/>
            <a:ext cx="650144" cy="139221"/>
          </a:xfrm>
          <a:prstGeom prst="rect">
            <a:avLst/>
          </a:prstGeom>
          <a:noFill/>
          <a:ln>
            <a:noFill/>
          </a:ln>
        </p:spPr>
      </p:pic>
      <p:cxnSp>
        <p:nvCxnSpPr>
          <p:cNvPr id="319" name="Google Shape;319;p52"/>
          <p:cNvCxnSpPr/>
          <p:nvPr/>
        </p:nvCxnSpPr>
        <p:spPr>
          <a:xfrm>
            <a:off x="11526092" y="6722552"/>
            <a:ext cx="0" cy="168457"/>
          </a:xfrm>
          <a:prstGeom prst="straightConnector1">
            <a:avLst/>
          </a:prstGeom>
          <a:noFill/>
          <a:ln w="12700" cap="flat" cmpd="sng">
            <a:solidFill>
              <a:schemeClr val="dk1"/>
            </a:solidFill>
            <a:prstDash val="solid"/>
            <a:round/>
            <a:headEnd type="none" w="sm" len="sm"/>
            <a:tailEnd type="none" w="sm" len="sm"/>
          </a:ln>
        </p:spPr>
      </p:cxnSp>
      <p:pic>
        <p:nvPicPr>
          <p:cNvPr id="320" name="Google Shape;320;p52"/>
          <p:cNvPicPr preferRelativeResize="0"/>
          <p:nvPr/>
        </p:nvPicPr>
        <p:blipFill rotWithShape="1">
          <a:blip r:embed="rId3">
            <a:alphaModFix/>
          </a:blip>
          <a:srcRect l="1" t="327" r="-2683" b="-16586"/>
          <a:stretch/>
        </p:blipFill>
        <p:spPr>
          <a:xfrm>
            <a:off x="11663880" y="6739082"/>
            <a:ext cx="653997" cy="1741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2">
  <p:cSld name="Blank 2">
    <p:bg>
      <p:bgPr>
        <a:solidFill>
          <a:schemeClr val="dk2"/>
        </a:solidFill>
        <a:effectLst/>
      </p:bgPr>
    </p:bg>
    <p:spTree>
      <p:nvGrpSpPr>
        <p:cNvPr id="1" name="Shape 321"/>
        <p:cNvGrpSpPr/>
        <p:nvPr/>
      </p:nvGrpSpPr>
      <p:grpSpPr>
        <a:xfrm>
          <a:off x="0" y="0"/>
          <a:ext cx="0" cy="0"/>
          <a:chOff x="0" y="0"/>
          <a:chExt cx="0" cy="0"/>
        </a:xfrm>
      </p:grpSpPr>
      <p:pic>
        <p:nvPicPr>
          <p:cNvPr id="322" name="Google Shape;322;p53" descr="A picture containing drawing&#10;&#10;Description automatically generated"/>
          <p:cNvPicPr preferRelativeResize="0"/>
          <p:nvPr/>
        </p:nvPicPr>
        <p:blipFill rotWithShape="1">
          <a:blip r:embed="rId2">
            <a:alphaModFix/>
          </a:blip>
          <a:srcRect/>
          <a:stretch/>
        </p:blipFill>
        <p:spPr>
          <a:xfrm>
            <a:off x="10631478" y="6600293"/>
            <a:ext cx="924157" cy="415006"/>
          </a:xfrm>
          <a:prstGeom prst="rect">
            <a:avLst/>
          </a:prstGeom>
          <a:noFill/>
          <a:ln>
            <a:noFill/>
          </a:ln>
        </p:spPr>
      </p:pic>
      <p:cxnSp>
        <p:nvCxnSpPr>
          <p:cNvPr id="323" name="Google Shape;323;p53"/>
          <p:cNvCxnSpPr/>
          <p:nvPr/>
        </p:nvCxnSpPr>
        <p:spPr>
          <a:xfrm>
            <a:off x="11526092" y="6722552"/>
            <a:ext cx="0" cy="168457"/>
          </a:xfrm>
          <a:prstGeom prst="straightConnector1">
            <a:avLst/>
          </a:prstGeom>
          <a:noFill/>
          <a:ln w="12700" cap="flat" cmpd="sng">
            <a:solidFill>
              <a:schemeClr val="lt1"/>
            </a:solidFill>
            <a:prstDash val="solid"/>
            <a:round/>
            <a:headEnd type="none" w="sm" len="sm"/>
            <a:tailEnd type="none" w="sm" len="sm"/>
          </a:ln>
        </p:spPr>
      </p:cxnSp>
      <p:pic>
        <p:nvPicPr>
          <p:cNvPr id="324" name="Google Shape;324;p53"/>
          <p:cNvPicPr preferRelativeResize="0"/>
          <p:nvPr/>
        </p:nvPicPr>
        <p:blipFill rotWithShape="1">
          <a:blip r:embed="rId3">
            <a:alphaModFix/>
          </a:blip>
          <a:srcRect t="219" b="227"/>
          <a:stretch/>
        </p:blipFill>
        <p:spPr>
          <a:xfrm>
            <a:off x="11660594" y="6735797"/>
            <a:ext cx="645688" cy="151926"/>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pos="795">
          <p15:clr>
            <a:srgbClr val="A4A3A4"/>
          </p15:clr>
        </p15:guide>
        <p15:guide id="2" pos="981">
          <p15:clr>
            <a:srgbClr val="A4A3A4"/>
          </p15:clr>
        </p15:guide>
        <p15:guide id="3" pos="1401">
          <p15:clr>
            <a:srgbClr val="A4A3A4"/>
          </p15:clr>
        </p15:guide>
        <p15:guide id="4" pos="1587">
          <p15:clr>
            <a:srgbClr val="A4A3A4"/>
          </p15:clr>
        </p15:guide>
        <p15:guide id="5" pos="2006">
          <p15:clr>
            <a:srgbClr val="A4A3A4"/>
          </p15:clr>
        </p15:guide>
        <p15:guide id="6" pos="2193">
          <p15:clr>
            <a:srgbClr val="A4A3A4"/>
          </p15:clr>
        </p15:guide>
        <p15:guide id="7" pos="2612">
          <p15:clr>
            <a:srgbClr val="A4A3A4"/>
          </p15:clr>
        </p15:guide>
        <p15:guide id="8" pos="2799">
          <p15:clr>
            <a:srgbClr val="A4A3A4"/>
          </p15:clr>
        </p15:guide>
        <p15:guide id="9" pos="3218">
          <p15:clr>
            <a:srgbClr val="A4A3A4"/>
          </p15:clr>
        </p15:guide>
        <p15:guide id="10" pos="3405">
          <p15:clr>
            <a:srgbClr val="A4A3A4"/>
          </p15:clr>
        </p15:guide>
        <p15:guide id="11" pos="3824">
          <p15:clr>
            <a:srgbClr val="A4A3A4"/>
          </p15:clr>
        </p15:guide>
        <p15:guide id="12" pos="4011">
          <p15:clr>
            <a:srgbClr val="A4A3A4"/>
          </p15:clr>
        </p15:guide>
        <p15:guide id="13" pos="4430">
          <p15:clr>
            <a:srgbClr val="A4A3A4"/>
          </p15:clr>
        </p15:guide>
        <p15:guide id="14" pos="4617">
          <p15:clr>
            <a:srgbClr val="A4A3A4"/>
          </p15:clr>
        </p15:guide>
        <p15:guide id="15" pos="5036">
          <p15:clr>
            <a:srgbClr val="A4A3A4"/>
          </p15:clr>
        </p15:guide>
        <p15:guide id="16" pos="5223">
          <p15:clr>
            <a:srgbClr val="A4A3A4"/>
          </p15:clr>
        </p15:guide>
        <p15:guide id="17" pos="5640">
          <p15:clr>
            <a:srgbClr val="A4A3A4"/>
          </p15:clr>
        </p15:guide>
        <p15:guide id="18" pos="5829">
          <p15:clr>
            <a:srgbClr val="A4A3A4"/>
          </p15:clr>
        </p15:guide>
        <p15:guide id="19" pos="6246">
          <p15:clr>
            <a:srgbClr val="A4A3A4"/>
          </p15:clr>
        </p15:guide>
        <p15:guide id="20" pos="6434">
          <p15:clr>
            <a:srgbClr val="A4A3A4"/>
          </p15:clr>
        </p15:guide>
        <p15:guide id="21" pos="6852">
          <p15:clr>
            <a:srgbClr val="A4A3A4"/>
          </p15:clr>
        </p15:guide>
        <p15:guide id="22" pos="7038">
          <p15:clr>
            <a:srgbClr val="A4A3A4"/>
          </p15:clr>
        </p15:guide>
        <p15:guide id="23" orient="horz" pos="923">
          <p15:clr>
            <a:srgbClr val="5ACBF0"/>
          </p15:clr>
        </p15:guide>
        <p15:guide id="24" orient="horz" pos="1296">
          <p15:clr>
            <a:srgbClr val="5ACBF0"/>
          </p15:clr>
        </p15:guide>
        <p15:guide id="25" orient="horz" pos="2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eveloper Code Layout">
  <p:cSld name="Developer Code Layout">
    <p:bg>
      <p:bgPr>
        <a:solidFill>
          <a:schemeClr val="lt2"/>
        </a:solidFill>
        <a:effectLst/>
      </p:bgPr>
    </p:bg>
    <p:spTree>
      <p:nvGrpSpPr>
        <p:cNvPr id="1" name="Shape 325"/>
        <p:cNvGrpSpPr/>
        <p:nvPr/>
      </p:nvGrpSpPr>
      <p:grpSpPr>
        <a:xfrm>
          <a:off x="0" y="0"/>
          <a:ext cx="0" cy="0"/>
          <a:chOff x="0" y="0"/>
          <a:chExt cx="0" cy="0"/>
        </a:xfrm>
      </p:grpSpPr>
      <p:sp>
        <p:nvSpPr>
          <p:cNvPr id="326" name="Google Shape;326;p54"/>
          <p:cNvSpPr txBox="1">
            <a:spLocks noGrp="1"/>
          </p:cNvSpPr>
          <p:nvPr>
            <p:ph type="title"/>
          </p:nvPr>
        </p:nvSpPr>
        <p:spPr>
          <a:xfrm>
            <a:off x="600059" y="466302"/>
            <a:ext cx="11239465" cy="5650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7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7" name="Google Shape;327;p54" descr="This layout should only be used for developer code. The font used is a monospace font which is ideal for showing code."/>
          <p:cNvSpPr txBox="1">
            <a:spLocks noGrp="1"/>
          </p:cNvSpPr>
          <p:nvPr>
            <p:ph type="body" idx="1"/>
          </p:nvPr>
        </p:nvSpPr>
        <p:spPr>
          <a:xfrm>
            <a:off x="600059" y="1465289"/>
            <a:ext cx="11239465" cy="1946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1"/>
              </a:buClr>
              <a:buSzPts val="2600"/>
              <a:buNone/>
              <a:defRPr sz="2900">
                <a:solidFill>
                  <a:schemeClr val="dk1"/>
                </a:solidFill>
                <a:latin typeface="Consolas"/>
                <a:ea typeface="Consolas"/>
                <a:cs typeface="Consolas"/>
                <a:sym typeface="Consolas"/>
              </a:defRPr>
            </a:lvl1pPr>
            <a:lvl2pPr marL="914400" lvl="1" indent="-228600" algn="l">
              <a:lnSpc>
                <a:spcPct val="100000"/>
              </a:lnSpc>
              <a:spcBef>
                <a:spcPts val="500"/>
              </a:spcBef>
              <a:spcAft>
                <a:spcPts val="0"/>
              </a:spcAft>
              <a:buClr>
                <a:schemeClr val="dk1"/>
              </a:buClr>
              <a:buSzPts val="2200"/>
              <a:buNone/>
              <a:defRPr sz="2400">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800"/>
              <a:buNone/>
              <a:defRPr sz="2000">
                <a:solidFill>
                  <a:schemeClr val="dk1"/>
                </a:solidFill>
                <a:latin typeface="Consolas"/>
                <a:ea typeface="Consolas"/>
                <a:cs typeface="Consolas"/>
                <a:sym typeface="Consolas"/>
              </a:defRPr>
            </a:lvl3pPr>
            <a:lvl4pPr marL="1828800" lvl="3" indent="-228600" algn="l">
              <a:lnSpc>
                <a:spcPct val="100000"/>
              </a:lnSpc>
              <a:spcBef>
                <a:spcPts val="400"/>
              </a:spcBef>
              <a:spcAft>
                <a:spcPts val="0"/>
              </a:spcAft>
              <a:buClr>
                <a:schemeClr val="dk1"/>
              </a:buClr>
              <a:buSzPts val="1700"/>
              <a:buNone/>
              <a:defRPr sz="1800">
                <a:solidFill>
                  <a:schemeClr val="dk1"/>
                </a:solidFill>
                <a:latin typeface="Consolas"/>
                <a:ea typeface="Consolas"/>
                <a:cs typeface="Consolas"/>
                <a:sym typeface="Consolas"/>
              </a:defRPr>
            </a:lvl4pPr>
            <a:lvl5pPr marL="2286000" lvl="4" indent="-228600" algn="l">
              <a:lnSpc>
                <a:spcPct val="100000"/>
              </a:lnSpc>
              <a:spcBef>
                <a:spcPts val="400"/>
              </a:spcBef>
              <a:spcAft>
                <a:spcPts val="0"/>
              </a:spcAft>
              <a:buClr>
                <a:schemeClr val="dk1"/>
              </a:buClr>
              <a:buSzPts val="1700"/>
              <a:buNone/>
              <a:defRPr sz="1800">
                <a:solidFill>
                  <a:schemeClr val="dk1"/>
                </a:solidFill>
                <a:latin typeface="Consolas"/>
                <a:ea typeface="Consolas"/>
                <a:cs typeface="Consolas"/>
                <a:sym typeface="Consolas"/>
              </a:defRPr>
            </a:lvl5pPr>
            <a:lvl6pPr marL="2743200" lvl="5" indent="-342900" algn="l">
              <a:spcBef>
                <a:spcPts val="400"/>
              </a:spcBef>
              <a:spcAft>
                <a:spcPts val="0"/>
              </a:spcAft>
              <a:buClr>
                <a:schemeClr val="dk1"/>
              </a:buClr>
              <a:buSzPts val="1800"/>
              <a:buChar char="•"/>
              <a:defRPr/>
            </a:lvl6pPr>
            <a:lvl7pPr marL="3200400" lvl="6" indent="-342900" algn="l">
              <a:spcBef>
                <a:spcPts val="400"/>
              </a:spcBef>
              <a:spcAft>
                <a:spcPts val="0"/>
              </a:spcAft>
              <a:buClr>
                <a:schemeClr val="dk1"/>
              </a:buClr>
              <a:buSzPts val="1800"/>
              <a:buChar char="•"/>
              <a:defRPr/>
            </a:lvl7pPr>
            <a:lvl8pPr marL="3657600" lvl="7" indent="-342900" algn="l">
              <a:spcBef>
                <a:spcPts val="400"/>
              </a:spcBef>
              <a:spcAft>
                <a:spcPts val="0"/>
              </a:spcAft>
              <a:buClr>
                <a:schemeClr val="dk1"/>
              </a:buClr>
              <a:buSzPts val="1800"/>
              <a:buChar char="•"/>
              <a:defRPr/>
            </a:lvl8pPr>
            <a:lvl9pPr marL="4114800" lvl="8" indent="-342900" algn="l">
              <a:spcBef>
                <a:spcPts val="400"/>
              </a:spcBef>
              <a:spcAft>
                <a:spcPts val="0"/>
              </a:spcAft>
              <a:buClr>
                <a:schemeClr val="dk1"/>
              </a:buClr>
              <a:buSzPts val="1800"/>
              <a:buChar char="•"/>
              <a:defRPr/>
            </a:lvl9pPr>
          </a:lstStyle>
          <a:p>
            <a:endParaRPr/>
          </a:p>
        </p:txBody>
      </p:sp>
      <p:pic>
        <p:nvPicPr>
          <p:cNvPr id="328" name="Google Shape;328;p54" descr="Microsoft logo, gray text version"/>
          <p:cNvPicPr preferRelativeResize="0"/>
          <p:nvPr/>
        </p:nvPicPr>
        <p:blipFill rotWithShape="1">
          <a:blip r:embed="rId2">
            <a:alphaModFix/>
          </a:blip>
          <a:srcRect/>
          <a:stretch/>
        </p:blipFill>
        <p:spPr>
          <a:xfrm>
            <a:off x="10770769" y="6737170"/>
            <a:ext cx="650144" cy="139221"/>
          </a:xfrm>
          <a:prstGeom prst="rect">
            <a:avLst/>
          </a:prstGeom>
          <a:noFill/>
          <a:ln>
            <a:noFill/>
          </a:ln>
        </p:spPr>
      </p:pic>
      <p:cxnSp>
        <p:nvCxnSpPr>
          <p:cNvPr id="329" name="Google Shape;329;p54"/>
          <p:cNvCxnSpPr/>
          <p:nvPr/>
        </p:nvCxnSpPr>
        <p:spPr>
          <a:xfrm>
            <a:off x="11526092" y="6722552"/>
            <a:ext cx="0" cy="168457"/>
          </a:xfrm>
          <a:prstGeom prst="straightConnector1">
            <a:avLst/>
          </a:prstGeom>
          <a:noFill/>
          <a:ln w="12700" cap="flat" cmpd="sng">
            <a:solidFill>
              <a:schemeClr val="dk1"/>
            </a:solidFill>
            <a:prstDash val="solid"/>
            <a:round/>
            <a:headEnd type="none" w="sm" len="sm"/>
            <a:tailEnd type="none" w="sm" len="sm"/>
          </a:ln>
        </p:spPr>
      </p:cxnSp>
      <p:pic>
        <p:nvPicPr>
          <p:cNvPr id="330" name="Google Shape;330;p54"/>
          <p:cNvPicPr preferRelativeResize="0"/>
          <p:nvPr/>
        </p:nvPicPr>
        <p:blipFill rotWithShape="1">
          <a:blip r:embed="rId3">
            <a:alphaModFix/>
          </a:blip>
          <a:srcRect l="1" t="327" r="-2683" b="-16586"/>
          <a:stretch/>
        </p:blipFill>
        <p:spPr>
          <a:xfrm>
            <a:off x="11663880" y="6739082"/>
            <a:ext cx="653997" cy="174193"/>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1297">
          <p15:clr>
            <a:srgbClr val="5ACBF0"/>
          </p15:clr>
        </p15:guide>
        <p15:guide id="2" orient="horz" pos="923">
          <p15:clr>
            <a:srgbClr val="5ACBF0"/>
          </p15:clr>
        </p15:guide>
        <p15:guide id="3" orient="horz" pos="29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losing logo slide">
  <p:cSld name="Closing logo slide">
    <p:bg>
      <p:bgPr>
        <a:solidFill>
          <a:schemeClr val="dk2"/>
        </a:solidFill>
        <a:effectLst/>
      </p:bgPr>
    </p:bg>
    <p:spTree>
      <p:nvGrpSpPr>
        <p:cNvPr id="1" name="Shape 331"/>
        <p:cNvGrpSpPr/>
        <p:nvPr/>
      </p:nvGrpSpPr>
      <p:grpSpPr>
        <a:xfrm>
          <a:off x="0" y="0"/>
          <a:ext cx="0" cy="0"/>
          <a:chOff x="0" y="0"/>
          <a:chExt cx="0" cy="0"/>
        </a:xfrm>
      </p:grpSpPr>
      <p:sp>
        <p:nvSpPr>
          <p:cNvPr id="332" name="Google Shape;332;p55" descr="This is a copyright notice that should be included on the final slide."/>
          <p:cNvSpPr txBox="1"/>
          <p:nvPr/>
        </p:nvSpPr>
        <p:spPr>
          <a:xfrm>
            <a:off x="595914" y="6283972"/>
            <a:ext cx="4572000" cy="1098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700">
                <a:solidFill>
                  <a:schemeClr val="lt1"/>
                </a:solidFill>
                <a:latin typeface="Quattrocento Sans"/>
                <a:ea typeface="Quattrocento Sans"/>
                <a:cs typeface="Quattrocento Sans"/>
                <a:sym typeface="Quattrocento Sans"/>
              </a:rPr>
              <a:t>© Copyright Microsoft Corporation and Red Hat. All rights reserved. </a:t>
            </a:r>
            <a:endParaRPr sz="1400"/>
          </a:p>
        </p:txBody>
      </p:sp>
      <p:pic>
        <p:nvPicPr>
          <p:cNvPr id="333" name="Google Shape;333;p55" descr="Microsoft logo white text version"/>
          <p:cNvPicPr preferRelativeResize="0"/>
          <p:nvPr/>
        </p:nvPicPr>
        <p:blipFill rotWithShape="1">
          <a:blip r:embed="rId2">
            <a:alphaModFix/>
          </a:blip>
          <a:srcRect/>
          <a:stretch/>
        </p:blipFill>
        <p:spPr>
          <a:xfrm>
            <a:off x="595914" y="597450"/>
            <a:ext cx="1393443" cy="298433"/>
          </a:xfrm>
          <a:prstGeom prst="rect">
            <a:avLst/>
          </a:prstGeom>
          <a:noFill/>
          <a:ln>
            <a:noFill/>
          </a:ln>
        </p:spPr>
      </p:pic>
      <p:cxnSp>
        <p:nvCxnSpPr>
          <p:cNvPr id="334" name="Google Shape;334;p55"/>
          <p:cNvCxnSpPr/>
          <p:nvPr/>
        </p:nvCxnSpPr>
        <p:spPr>
          <a:xfrm>
            <a:off x="2223910" y="597450"/>
            <a:ext cx="0" cy="298433"/>
          </a:xfrm>
          <a:prstGeom prst="straightConnector1">
            <a:avLst/>
          </a:prstGeom>
          <a:noFill/>
          <a:ln w="12700" cap="flat" cmpd="sng">
            <a:solidFill>
              <a:schemeClr val="lt1"/>
            </a:solidFill>
            <a:prstDash val="solid"/>
            <a:round/>
            <a:headEnd type="none" w="sm" len="sm"/>
            <a:tailEnd type="none" w="sm" len="sm"/>
          </a:ln>
        </p:spPr>
      </p:cxnSp>
      <p:grpSp>
        <p:nvGrpSpPr>
          <p:cNvPr id="335" name="Google Shape;335;p55"/>
          <p:cNvGrpSpPr/>
          <p:nvPr/>
        </p:nvGrpSpPr>
        <p:grpSpPr>
          <a:xfrm>
            <a:off x="2402411" y="578797"/>
            <a:ext cx="1430023" cy="334244"/>
            <a:chOff x="2396894" y="602214"/>
            <a:chExt cx="1245328" cy="291116"/>
          </a:xfrm>
        </p:grpSpPr>
        <p:pic>
          <p:nvPicPr>
            <p:cNvPr id="336" name="Google Shape;336;p55"/>
            <p:cNvPicPr preferRelativeResize="0"/>
            <p:nvPr/>
          </p:nvPicPr>
          <p:blipFill rotWithShape="1">
            <a:blip r:embed="rId3">
              <a:alphaModFix/>
            </a:blip>
            <a:srcRect t="327" r="66461" b="316"/>
            <a:stretch/>
          </p:blipFill>
          <p:spPr>
            <a:xfrm>
              <a:off x="2396894" y="602214"/>
              <a:ext cx="417674" cy="291116"/>
            </a:xfrm>
            <a:prstGeom prst="rect">
              <a:avLst/>
            </a:prstGeom>
            <a:noFill/>
            <a:ln>
              <a:noFill/>
            </a:ln>
          </p:spPr>
        </p:pic>
        <p:pic>
          <p:nvPicPr>
            <p:cNvPr id="337" name="Google Shape;337;p55"/>
            <p:cNvPicPr preferRelativeResize="0"/>
            <p:nvPr/>
          </p:nvPicPr>
          <p:blipFill rotWithShape="1">
            <a:blip r:embed="rId4">
              <a:alphaModFix/>
            </a:blip>
            <a:srcRect l="33540" t="327" b="316"/>
            <a:stretch/>
          </p:blipFill>
          <p:spPr>
            <a:xfrm>
              <a:off x="2814568" y="602214"/>
              <a:ext cx="827654" cy="291116"/>
            </a:xfrm>
            <a:prstGeom prst="rect">
              <a:avLst/>
            </a:prstGeom>
            <a:noFill/>
            <a:ln>
              <a:noFill/>
            </a:ln>
          </p:spPr>
        </p:pic>
      </p:gr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ck Notes slide Layout">
  <p:cSld name="Black Notes slide Layout">
    <p:bg>
      <p:bgPr>
        <a:solidFill>
          <a:schemeClr val="dk1"/>
        </a:solidFill>
        <a:effectLst/>
      </p:bgPr>
    </p:bg>
    <p:spTree>
      <p:nvGrpSpPr>
        <p:cNvPr id="1" name="Shape 338"/>
        <p:cNvGrpSpPr/>
        <p:nvPr/>
      </p:nvGrpSpPr>
      <p:grpSpPr>
        <a:xfrm>
          <a:off x="0" y="0"/>
          <a:ext cx="0" cy="0"/>
          <a:chOff x="0" y="0"/>
          <a:chExt cx="0" cy="0"/>
        </a:xfrm>
      </p:grpSpPr>
      <p:sp>
        <p:nvSpPr>
          <p:cNvPr id="339" name="Google Shape;339;p56"/>
          <p:cNvSpPr txBox="1">
            <a:spLocks noGrp="1"/>
          </p:cNvSpPr>
          <p:nvPr>
            <p:ph type="title"/>
          </p:nvPr>
        </p:nvSpPr>
        <p:spPr>
          <a:xfrm>
            <a:off x="600059" y="466302"/>
            <a:ext cx="11239465" cy="5650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7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0" name="Google Shape;340;p56"/>
          <p:cNvSpPr txBox="1">
            <a:spLocks noGrp="1"/>
          </p:cNvSpPr>
          <p:nvPr>
            <p:ph type="body" idx="1"/>
          </p:nvPr>
        </p:nvSpPr>
        <p:spPr>
          <a:xfrm>
            <a:off x="595914" y="1465289"/>
            <a:ext cx="11239789" cy="2260106"/>
          </a:xfrm>
          <a:prstGeom prst="rect">
            <a:avLst/>
          </a:prstGeom>
          <a:noFill/>
          <a:ln>
            <a:noFill/>
          </a:ln>
        </p:spPr>
        <p:txBody>
          <a:bodyPr spcFirstLastPara="1" wrap="square" lIns="0" tIns="0" rIns="0" bIns="0" anchor="t" anchorCtr="0">
            <a:noAutofit/>
          </a:bodyPr>
          <a:lstStyle>
            <a:lvl1pPr marL="457200" lvl="0" indent="-438150" algn="l">
              <a:lnSpc>
                <a:spcPct val="100000"/>
              </a:lnSpc>
              <a:spcBef>
                <a:spcPts val="700"/>
              </a:spcBef>
              <a:spcAft>
                <a:spcPts val="0"/>
              </a:spcAft>
              <a:buClr>
                <a:schemeClr val="lt1"/>
              </a:buClr>
              <a:buSzPts val="3300"/>
              <a:buChar char="·"/>
              <a:defRPr sz="3700">
                <a:latin typeface="Quattrocento Sans"/>
                <a:ea typeface="Quattrocento Sans"/>
                <a:cs typeface="Quattrocento Sans"/>
                <a:sym typeface="Quattrocento Sans"/>
              </a:defRPr>
            </a:lvl1pPr>
            <a:lvl2pPr marL="914400" lvl="1" indent="-393700" algn="l">
              <a:lnSpc>
                <a:spcPct val="100000"/>
              </a:lnSpc>
              <a:spcBef>
                <a:spcPts val="600"/>
              </a:spcBef>
              <a:spcAft>
                <a:spcPts val="0"/>
              </a:spcAft>
              <a:buClr>
                <a:schemeClr val="lt1"/>
              </a:buClr>
              <a:buSzPts val="2600"/>
              <a:buChar char="·"/>
              <a:defRPr sz="2900">
                <a:latin typeface="Quattrocento Sans"/>
                <a:ea typeface="Quattrocento Sans"/>
                <a:cs typeface="Quattrocento Sans"/>
                <a:sym typeface="Quattrocento Sans"/>
              </a:defRPr>
            </a:lvl2pPr>
            <a:lvl3pPr marL="1371600" lvl="2" indent="-368300" algn="l">
              <a:lnSpc>
                <a:spcPct val="100000"/>
              </a:lnSpc>
              <a:spcBef>
                <a:spcPts val="500"/>
              </a:spcBef>
              <a:spcAft>
                <a:spcPts val="0"/>
              </a:spcAft>
              <a:buClr>
                <a:schemeClr val="lt1"/>
              </a:buClr>
              <a:buSzPts val="2200"/>
              <a:buChar char="·"/>
              <a:defRPr sz="2400">
                <a:latin typeface="Quattrocento Sans"/>
                <a:ea typeface="Quattrocento Sans"/>
                <a:cs typeface="Quattrocento Sans"/>
                <a:sym typeface="Quattrocento Sans"/>
              </a:defRPr>
            </a:lvl3pPr>
            <a:lvl4pPr marL="1828800" lvl="3" indent="-3429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marL="2286000" lvl="4" indent="-336550" algn="l">
              <a:lnSpc>
                <a:spcPct val="100000"/>
              </a:lnSpc>
              <a:spcBef>
                <a:spcPts val="400"/>
              </a:spcBef>
              <a:spcAft>
                <a:spcPts val="0"/>
              </a:spcAft>
              <a:buClr>
                <a:schemeClr val="lt1"/>
              </a:buClr>
              <a:buSzPts val="1700"/>
              <a:buChar char="·"/>
              <a:defRPr sz="1800">
                <a:latin typeface="Quattrocento Sans"/>
                <a:ea typeface="Quattrocento Sans"/>
                <a:cs typeface="Quattrocento Sans"/>
                <a:sym typeface="Quattrocento Sans"/>
              </a:defRPr>
            </a:lvl5pPr>
            <a:lvl6pPr marL="2743200" lvl="5" indent="-342900" algn="l">
              <a:spcBef>
                <a:spcPts val="400"/>
              </a:spcBef>
              <a:spcAft>
                <a:spcPts val="0"/>
              </a:spcAft>
              <a:buClr>
                <a:schemeClr val="lt1"/>
              </a:buClr>
              <a:buSzPts val="1800"/>
              <a:buChar char="•"/>
              <a:defRPr/>
            </a:lvl6pPr>
            <a:lvl7pPr marL="3200400" lvl="6" indent="-342900" algn="l">
              <a:spcBef>
                <a:spcPts val="400"/>
              </a:spcBef>
              <a:spcAft>
                <a:spcPts val="0"/>
              </a:spcAft>
              <a:buClr>
                <a:schemeClr val="lt1"/>
              </a:buClr>
              <a:buSzPts val="1800"/>
              <a:buChar char="•"/>
              <a:defRPr/>
            </a:lvl7pPr>
            <a:lvl8pPr marL="3657600" lvl="7" indent="-342900" algn="l">
              <a:spcBef>
                <a:spcPts val="400"/>
              </a:spcBef>
              <a:spcAft>
                <a:spcPts val="0"/>
              </a:spcAft>
              <a:buClr>
                <a:schemeClr val="lt1"/>
              </a:buClr>
              <a:buSzPts val="1800"/>
              <a:buChar char="•"/>
              <a:defRPr/>
            </a:lvl8pPr>
            <a:lvl9pPr marL="4114800" lvl="8" indent="-342900" algn="l">
              <a:spcBef>
                <a:spcPts val="400"/>
              </a:spcBef>
              <a:spcAft>
                <a:spcPts val="0"/>
              </a:spcAft>
              <a:buClr>
                <a:schemeClr val="lt1"/>
              </a:buClr>
              <a:buSzPts val="1800"/>
              <a:buChar char="•"/>
              <a:defRPr/>
            </a:lvl9pPr>
          </a:lstStyle>
          <a:p>
            <a:endParaRPr/>
          </a:p>
        </p:txBody>
      </p:sp>
      <p:sp>
        <p:nvSpPr>
          <p:cNvPr id="341" name="Google Shape;341;p56"/>
          <p:cNvSpPr txBox="1">
            <a:spLocks noGrp="1"/>
          </p:cNvSpPr>
          <p:nvPr>
            <p:ph type="body" idx="2"/>
          </p:nvPr>
        </p:nvSpPr>
        <p:spPr>
          <a:xfrm>
            <a:off x="1" y="6393838"/>
            <a:ext cx="12436475" cy="600688"/>
          </a:xfrm>
          <a:prstGeom prst="rect">
            <a:avLst/>
          </a:prstGeom>
          <a:solidFill>
            <a:srgbClr val="FFFF99"/>
          </a:solidFill>
          <a:ln>
            <a:noFill/>
          </a:ln>
        </p:spPr>
        <p:txBody>
          <a:bodyPr spcFirstLastPara="1" wrap="square" lIns="158550" tIns="79275" rIns="158550" bIns="46625" anchor="b" anchorCtr="0">
            <a:noAutofit/>
          </a:bodyPr>
          <a:lstStyle>
            <a:lvl1pPr marL="457200" lvl="0" indent="-228600" algn="r">
              <a:lnSpc>
                <a:spcPct val="100000"/>
              </a:lnSpc>
              <a:spcBef>
                <a:spcPts val="800"/>
              </a:spcBef>
              <a:spcAft>
                <a:spcPts val="0"/>
              </a:spcAft>
              <a:buClr>
                <a:srgbClr val="000000"/>
              </a:buClr>
              <a:buSzPts val="3400"/>
              <a:buFont typeface="Arial"/>
              <a:buNone/>
              <a:defRPr sz="3800">
                <a:solidFill>
                  <a:srgbClr val="000000"/>
                </a:solidFill>
                <a:latin typeface="Quattrocento Sans"/>
                <a:ea typeface="Quattrocento Sans"/>
                <a:cs typeface="Quattrocento Sans"/>
                <a:sym typeface="Quattrocento Sans"/>
              </a:defRPr>
            </a:lvl1pPr>
            <a:lvl2pPr marL="914400" lvl="1" indent="-336550" algn="l">
              <a:lnSpc>
                <a:spcPct val="100000"/>
              </a:lnSpc>
              <a:spcBef>
                <a:spcPts val="400"/>
              </a:spcBef>
              <a:spcAft>
                <a:spcPts val="0"/>
              </a:spcAft>
              <a:buClr>
                <a:schemeClr val="lt1"/>
              </a:buClr>
              <a:buSzPts val="1700"/>
              <a:buChar char="·"/>
              <a:defRPr/>
            </a:lvl2pPr>
            <a:lvl3pPr marL="1371600" lvl="2" indent="-336550" algn="l">
              <a:lnSpc>
                <a:spcPct val="100000"/>
              </a:lnSpc>
              <a:spcBef>
                <a:spcPts val="400"/>
              </a:spcBef>
              <a:spcAft>
                <a:spcPts val="0"/>
              </a:spcAft>
              <a:buClr>
                <a:schemeClr val="lt1"/>
              </a:buClr>
              <a:buSzPts val="1700"/>
              <a:buChar char="·"/>
              <a:defRPr/>
            </a:lvl3pPr>
            <a:lvl4pPr marL="1828800" lvl="3" indent="-336550" algn="l">
              <a:lnSpc>
                <a:spcPct val="100000"/>
              </a:lnSpc>
              <a:spcBef>
                <a:spcPts val="400"/>
              </a:spcBef>
              <a:spcAft>
                <a:spcPts val="0"/>
              </a:spcAft>
              <a:buClr>
                <a:schemeClr val="lt1"/>
              </a:buClr>
              <a:buSzPts val="1700"/>
              <a:buChar char="·"/>
              <a:defRPr/>
            </a:lvl4pPr>
            <a:lvl5pPr marL="2286000" lvl="4" indent="-336550" algn="l">
              <a:lnSpc>
                <a:spcPct val="100000"/>
              </a:lnSpc>
              <a:spcBef>
                <a:spcPts val="400"/>
              </a:spcBef>
              <a:spcAft>
                <a:spcPts val="0"/>
              </a:spcAft>
              <a:buClr>
                <a:schemeClr val="lt1"/>
              </a:buClr>
              <a:buSzPts val="1700"/>
              <a:buChar char="·"/>
              <a:defRPr/>
            </a:lvl5pPr>
            <a:lvl6pPr marL="2743200" lvl="5" indent="-342900" algn="l">
              <a:spcBef>
                <a:spcPts val="400"/>
              </a:spcBef>
              <a:spcAft>
                <a:spcPts val="0"/>
              </a:spcAft>
              <a:buClr>
                <a:schemeClr val="lt1"/>
              </a:buClr>
              <a:buSzPts val="1800"/>
              <a:buChar char="•"/>
              <a:defRPr/>
            </a:lvl6pPr>
            <a:lvl7pPr marL="3200400" lvl="6" indent="-342900" algn="l">
              <a:spcBef>
                <a:spcPts val="400"/>
              </a:spcBef>
              <a:spcAft>
                <a:spcPts val="0"/>
              </a:spcAft>
              <a:buClr>
                <a:schemeClr val="lt1"/>
              </a:buClr>
              <a:buSzPts val="1800"/>
              <a:buChar char="•"/>
              <a:defRPr/>
            </a:lvl7pPr>
            <a:lvl8pPr marL="3657600" lvl="7" indent="-342900" algn="l">
              <a:spcBef>
                <a:spcPts val="400"/>
              </a:spcBef>
              <a:spcAft>
                <a:spcPts val="0"/>
              </a:spcAft>
              <a:buClr>
                <a:schemeClr val="lt1"/>
              </a:buClr>
              <a:buSzPts val="1800"/>
              <a:buChar char="•"/>
              <a:defRPr/>
            </a:lvl8pPr>
            <a:lvl9pPr marL="4114800" lvl="8" indent="-342900" algn="l">
              <a:spcBef>
                <a:spcPts val="400"/>
              </a:spcBef>
              <a:spcAft>
                <a:spcPts val="0"/>
              </a:spcAft>
              <a:buClr>
                <a:schemeClr val="lt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599837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vice layout 1">
  <p:cSld name="Device layout 1">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9"/>
          <p:cNvSpPr txBox="1">
            <a:spLocks noGrp="1"/>
          </p:cNvSpPr>
          <p:nvPr>
            <p:ph type="body" idx="1"/>
          </p:nvPr>
        </p:nvSpPr>
        <p:spPr>
          <a:xfrm>
            <a:off x="465138" y="1961079"/>
            <a:ext cx="4853623" cy="615553"/>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800"/>
              <a:buNone/>
              <a:defRPr sz="20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80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9"/>
          <p:cNvSpPr txBox="1">
            <a:spLocks noGrp="1"/>
          </p:cNvSpPr>
          <p:nvPr>
            <p:ph type="body" idx="2"/>
          </p:nvPr>
        </p:nvSpPr>
        <p:spPr>
          <a:xfrm>
            <a:off x="465139" y="2761498"/>
            <a:ext cx="4853622" cy="2522101"/>
          </a:xfrm>
          <a:prstGeom prst="rect">
            <a:avLst/>
          </a:prstGeom>
          <a:noFill/>
          <a:ln>
            <a:noFill/>
          </a:ln>
        </p:spPr>
        <p:txBody>
          <a:bodyPr spcFirstLastPara="1" wrap="square" lIns="0" tIns="0" rIns="0" bIns="0" anchor="t" anchorCtr="0">
            <a:noAutofit/>
          </a:bodyPr>
          <a:lstStyle>
            <a:lvl1pPr marL="457200" lvl="0" indent="-308610" algn="l">
              <a:lnSpc>
                <a:spcPct val="128571"/>
              </a:lnSpc>
              <a:spcBef>
                <a:spcPts val="0"/>
              </a:spcBef>
              <a:spcAft>
                <a:spcPts val="0"/>
              </a:spcAft>
              <a:buClr>
                <a:schemeClr val="dk1"/>
              </a:buClr>
              <a:buSzPts val="1260"/>
              <a:buFont typeface="Arial"/>
              <a:buChar char="•"/>
              <a:defRPr sz="1400" b="0" i="0">
                <a:solidFill>
                  <a:schemeClr val="dk1"/>
                </a:solidFill>
                <a:latin typeface="Quattrocento Sans"/>
                <a:ea typeface="Quattrocento Sans"/>
                <a:cs typeface="Quattrocento Sans"/>
                <a:sym typeface="Quattrocento Sans"/>
              </a:defRPr>
            </a:lvl1pPr>
            <a:lvl2pPr marL="914400" lvl="1" indent="-228600" algn="l">
              <a:lnSpc>
                <a:spcPct val="128571"/>
              </a:lnSpc>
              <a:spcBef>
                <a:spcPts val="0"/>
              </a:spcBef>
              <a:spcAft>
                <a:spcPts val="0"/>
              </a:spcAft>
              <a:buClr>
                <a:schemeClr val="dk1"/>
              </a:buClr>
              <a:buSzPts val="1260"/>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9"/>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vice layout 2">
  <p:cSld name="Device layout 2">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66849" y="2040568"/>
            <a:ext cx="1727200" cy="3047886"/>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10"/>
          <p:cNvSpPr txBox="1">
            <a:spLocks noGrp="1"/>
          </p:cNvSpPr>
          <p:nvPr>
            <p:ph type="body" idx="2"/>
          </p:nvPr>
        </p:nvSpPr>
        <p:spPr>
          <a:xfrm>
            <a:off x="2433638" y="2040568"/>
            <a:ext cx="1727200" cy="3047886"/>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10"/>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vice layout 3">
  <p:cSld name="Device layout 3">
    <p:spTree>
      <p:nvGrpSpPr>
        <p:cNvPr id="1" name="Shape 49"/>
        <p:cNvGrpSpPr/>
        <p:nvPr/>
      </p:nvGrpSpPr>
      <p:grpSpPr>
        <a:xfrm>
          <a:off x="0" y="0"/>
          <a:ext cx="0" cy="0"/>
          <a:chOff x="0" y="0"/>
          <a:chExt cx="0" cy="0"/>
        </a:xfrm>
      </p:grpSpPr>
      <p:pic>
        <p:nvPicPr>
          <p:cNvPr id="50" name="Google Shape;50;p11"/>
          <p:cNvPicPr preferRelativeResize="0"/>
          <p:nvPr/>
        </p:nvPicPr>
        <p:blipFill rotWithShape="1">
          <a:blip r:embed="rId2">
            <a:alphaModFix/>
          </a:blip>
          <a:srcRect/>
          <a:stretch/>
        </p:blipFill>
        <p:spPr>
          <a:xfrm>
            <a:off x="391953" y="496641"/>
            <a:ext cx="11087895" cy="6497884"/>
          </a:xfrm>
          <a:prstGeom prst="rect">
            <a:avLst/>
          </a:prstGeom>
          <a:noFill/>
          <a:ln>
            <a:noFill/>
          </a:ln>
        </p:spPr>
      </p:pic>
      <p:sp>
        <p:nvSpPr>
          <p:cNvPr id="51" name="Google Shape;51;p11"/>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2339975" y="1633858"/>
            <a:ext cx="7832726" cy="44053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3" name="Google Shape;53;p11"/>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700">
                <a:solidFill>
                  <a:srgbClr val="8F8F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414946" y="3090314"/>
            <a:ext cx="9823498" cy="1828800"/>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chemeClr val="dk2"/>
              </a:buClr>
              <a:buSzPts val="4800"/>
              <a:buFont typeface="Quattrocento Sans"/>
              <a:buNone/>
              <a:defRPr sz="4800" strike="noStrik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474162" y="4944165"/>
            <a:ext cx="9795376" cy="760208"/>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620"/>
              <a:buNone/>
              <a:defRPr sz="1800"/>
            </a:lvl1pPr>
            <a:lvl2pPr marL="914400" lvl="1" indent="-228600" algn="l">
              <a:lnSpc>
                <a:spcPct val="100000"/>
              </a:lnSpc>
              <a:spcBef>
                <a:spcPts val="0"/>
              </a:spcBef>
              <a:spcAft>
                <a:spcPts val="0"/>
              </a:spcAft>
              <a:buClr>
                <a:schemeClr val="dk1"/>
              </a:buClr>
              <a:buSzPts val="1620"/>
              <a:buNone/>
              <a:defRPr sz="1800"/>
            </a:lvl2pPr>
            <a:lvl3pPr marL="1371600" lvl="2" indent="-228600" algn="l">
              <a:lnSpc>
                <a:spcPct val="100000"/>
              </a:lnSpc>
              <a:spcBef>
                <a:spcPts val="0"/>
              </a:spcBef>
              <a:spcAft>
                <a:spcPts val="0"/>
              </a:spcAft>
              <a:buClr>
                <a:schemeClr val="dk2"/>
              </a:buClr>
              <a:buSzPts val="1260"/>
              <a:buNone/>
              <a:defRPr sz="1400"/>
            </a:lvl3pPr>
            <a:lvl4pPr marL="1828800" lvl="3" indent="-228600" algn="l">
              <a:lnSpc>
                <a:spcPct val="100000"/>
              </a:lnSpc>
              <a:spcBef>
                <a:spcPts val="0"/>
              </a:spcBef>
              <a:spcAft>
                <a:spcPts val="0"/>
              </a:spcAft>
              <a:buClr>
                <a:schemeClr val="dk1"/>
              </a:buClr>
              <a:buSzPts val="1260"/>
              <a:buNone/>
              <a:defRPr sz="1400"/>
            </a:lvl4pPr>
            <a:lvl5pPr marL="2286000" lvl="4" indent="-228600" algn="l">
              <a:lnSpc>
                <a:spcPct val="100000"/>
              </a:lnSpc>
              <a:spcBef>
                <a:spcPts val="0"/>
              </a:spcBef>
              <a:spcAft>
                <a:spcPts val="0"/>
              </a:spcAft>
              <a:buClr>
                <a:schemeClr val="dk1"/>
              </a:buClr>
              <a:buSzPts val="945"/>
              <a:buNone/>
              <a:defRPr sz="1050"/>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7" name="Google Shape;57;p12"/>
          <p:cNvPicPr preferRelativeResize="0"/>
          <p:nvPr/>
        </p:nvPicPr>
        <p:blipFill rotWithShape="1">
          <a:blip r:embed="rId2">
            <a:alphaModFix/>
          </a:blip>
          <a:srcRect/>
          <a:stretch/>
        </p:blipFill>
        <p:spPr>
          <a:xfrm>
            <a:off x="437277" y="481923"/>
            <a:ext cx="1362456" cy="1940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1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17.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65137" y="567457"/>
            <a:ext cx="11533187" cy="830020"/>
          </a:xfrm>
          <a:prstGeom prst="rect">
            <a:avLst/>
          </a:prstGeom>
          <a:noFill/>
          <a:ln>
            <a:noFill/>
          </a:ln>
        </p:spPr>
        <p:txBody>
          <a:bodyPr spcFirstLastPara="1" wrap="square" lIns="0" tIns="91425" rIns="146300" bIns="91425" anchor="t" anchorCtr="0">
            <a:noAutofit/>
          </a:bodyPr>
          <a:lstStyle>
            <a:lvl1pPr marR="0" lvl="0" algn="l" rtl="0">
              <a:lnSpc>
                <a:spcPct val="90000"/>
              </a:lnSpc>
              <a:spcBef>
                <a:spcPts val="0"/>
              </a:spcBef>
              <a:spcAft>
                <a:spcPts val="0"/>
              </a:spcAft>
              <a:buClr>
                <a:schemeClr val="dk1"/>
              </a:buClr>
              <a:buSzPts val="2800"/>
              <a:buFont typeface="Quattrocento Sans"/>
              <a:buNone/>
              <a:defRPr sz="28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65137" y="1853742"/>
            <a:ext cx="11533187" cy="2369880"/>
          </a:xfrm>
          <a:prstGeom prst="rect">
            <a:avLst/>
          </a:prstGeom>
          <a:noFill/>
          <a:ln>
            <a:noFill/>
          </a:ln>
        </p:spPr>
        <p:txBody>
          <a:bodyPr spcFirstLastPara="1" wrap="square" lIns="0" tIns="91425" rIns="146300" bIns="91425" anchor="t" anchorCtr="0">
            <a:noAutofit/>
          </a:bodyPr>
          <a:lstStyle>
            <a:lvl1pPr marL="457200" marR="0" lvl="0" indent="-228600" algn="l"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L="1828800" marR="0" lvl="3" indent="-228600"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L="3200400" marR="0" lvl="6"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
          <p:cNvSpPr txBox="1">
            <a:spLocks noGrp="1"/>
          </p:cNvSpPr>
          <p:nvPr>
            <p:ph type="ftr" idx="11"/>
          </p:nvPr>
        </p:nvSpPr>
        <p:spPr>
          <a:xfrm>
            <a:off x="369093" y="6578600"/>
            <a:ext cx="11819049" cy="12065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00" b="0" i="0" u="none" strike="noStrike" cap="none">
                <a:solidFill>
                  <a:srgbClr val="8F8F9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3" name="Google Shape;13;p1"/>
          <p:cNvPicPr preferRelativeResize="0"/>
          <p:nvPr/>
        </p:nvPicPr>
        <p:blipFill rotWithShape="1">
          <a:blip r:embed="rId32">
            <a:alphaModFix/>
          </a:blip>
          <a:srcRect/>
          <a:stretch/>
        </p:blipFill>
        <p:spPr>
          <a:xfrm rot="5400000">
            <a:off x="9618798" y="2898552"/>
            <a:ext cx="6985725" cy="11881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856" r:id="rId2"/>
    <p:sldLayoutId id="2147483652" r:id="rId3"/>
    <p:sldLayoutId id="2147483855"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9" r:id="rId19"/>
    <p:sldLayoutId id="2147483670" r:id="rId20"/>
    <p:sldLayoutId id="2147483671" r:id="rId21"/>
    <p:sldLayoutId id="2147483672" r:id="rId22"/>
    <p:sldLayoutId id="2147483673" r:id="rId23"/>
    <p:sldLayoutId id="2147483826" r:id="rId24"/>
    <p:sldLayoutId id="2147483828" r:id="rId25"/>
    <p:sldLayoutId id="2147483829" r:id="rId26"/>
    <p:sldLayoutId id="2147483833" r:id="rId27"/>
    <p:sldLayoutId id="2147483838" r:id="rId28"/>
    <p:sldLayoutId id="2147483839" r:id="rId29"/>
    <p:sldLayoutId id="2147483857" r:id="rId3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9">
          <p15:clr>
            <a:srgbClr val="C35EA4"/>
          </p15:clr>
        </p15:guide>
        <p15:guide id="2" pos="1528">
          <p15:clr>
            <a:srgbClr val="C35EA4"/>
          </p15:clr>
        </p15:guide>
        <p15:guide id="3" pos="2621">
          <p15:clr>
            <a:srgbClr val="C35EA4"/>
          </p15:clr>
        </p15:guide>
        <p15:guide id="4" pos="2765">
          <p15:clr>
            <a:srgbClr val="C35EA4"/>
          </p15:clr>
        </p15:guide>
        <p15:guide id="5" pos="3854">
          <p15:clr>
            <a:srgbClr val="C35EA4"/>
          </p15:clr>
        </p15:guide>
        <p15:guide id="6" pos="4003">
          <p15:clr>
            <a:srgbClr val="C35EA4"/>
          </p15:clr>
        </p15:guide>
        <p15:guide id="7" pos="5083">
          <p15:clr>
            <a:srgbClr val="C35EA4"/>
          </p15:clr>
        </p15:guide>
        <p15:guide id="8" pos="5230">
          <p15:clr>
            <a:srgbClr val="C35EA4"/>
          </p15:clr>
        </p15:guide>
        <p15:guide id="9" pos="6323">
          <p15:clr>
            <a:srgbClr val="C35EA4"/>
          </p15:clr>
        </p15:guide>
        <p15:guide id="10" pos="6469">
          <p15:clr>
            <a:srgbClr val="C35EA4"/>
          </p15:clr>
        </p15:guide>
        <p15:guide id="11" pos="293">
          <p15:clr>
            <a:srgbClr val="F26B43"/>
          </p15:clr>
        </p15:guide>
        <p15:guide id="12" pos="7565">
          <p15:clr>
            <a:srgbClr val="F26B43"/>
          </p15:clr>
        </p15:guide>
        <p15:guide id="13" orient="horz" pos="751">
          <p15:clr>
            <a:srgbClr val="5ACBF0"/>
          </p15:clr>
        </p15:guide>
        <p15:guide id="14" orient="horz" pos="1387">
          <p15:clr>
            <a:srgbClr val="5ACBF0"/>
          </p15:clr>
        </p15:guide>
        <p15:guide id="15" orient="horz" pos="605">
          <p15:clr>
            <a:srgbClr val="5ACBF0"/>
          </p15:clr>
        </p15:guide>
        <p15:guide id="16" orient="horz" pos="1514">
          <p15:clr>
            <a:srgbClr val="5ACBF0"/>
          </p15:clr>
        </p15:guide>
        <p15:guide id="17" orient="horz" pos="2130">
          <p15:clr>
            <a:srgbClr val="5ACBF0"/>
          </p15:clr>
        </p15:guide>
        <p15:guide id="18" orient="horz" pos="2299">
          <p15:clr>
            <a:srgbClr val="5ACBF0"/>
          </p15:clr>
        </p15:guide>
        <p15:guide id="19" orient="horz" pos="283">
          <p15:clr>
            <a:srgbClr val="F26B43"/>
          </p15:clr>
        </p15:guide>
        <p15:guide id="20" orient="horz" pos="4120">
          <p15:clr>
            <a:srgbClr val="F26B43"/>
          </p15:clr>
        </p15:guide>
        <p15:guide id="21" orient="horz" pos="2891">
          <p15:clr>
            <a:srgbClr val="5ACBF0"/>
          </p15:clr>
        </p15:guide>
        <p15:guide id="22" orient="horz" pos="3019">
          <p15:clr>
            <a:srgbClr val="5ACBF0"/>
          </p15:clr>
        </p15:guide>
        <p15:guide id="23" orient="horz" pos="3643">
          <p15:clr>
            <a:srgbClr val="5ACBF0"/>
          </p15:clr>
        </p15:guide>
        <p15:guide id="2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600059" y="466302"/>
            <a:ext cx="11239465" cy="56502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3700"/>
              <a:buFont typeface="Quattrocento Sans"/>
              <a:buNone/>
              <a:defRPr sz="3700" b="0" i="0" u="none" strike="noStrike"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5" name="Google Shape;165;p28"/>
          <p:cNvSpPr txBox="1">
            <a:spLocks noGrp="1"/>
          </p:cNvSpPr>
          <p:nvPr>
            <p:ph type="body" idx="1"/>
          </p:nvPr>
        </p:nvSpPr>
        <p:spPr>
          <a:xfrm>
            <a:off x="595914" y="1464080"/>
            <a:ext cx="11239465" cy="1644855"/>
          </a:xfrm>
          <a:prstGeom prst="rect">
            <a:avLst/>
          </a:prstGeom>
          <a:noFill/>
          <a:ln>
            <a:noFill/>
          </a:ln>
        </p:spPr>
        <p:txBody>
          <a:bodyPr spcFirstLastPara="1" wrap="square" lIns="0" tIns="0" rIns="0" bIns="0" anchor="t" anchorCtr="0">
            <a:noAutofit/>
          </a:bodyPr>
          <a:lstStyle>
            <a:lvl1pPr marL="457200" marR="0" lvl="0" indent="-393700" algn="l" rtl="0">
              <a:lnSpc>
                <a:spcPct val="100000"/>
              </a:lnSpc>
              <a:spcBef>
                <a:spcPts val="600"/>
              </a:spcBef>
              <a:spcAft>
                <a:spcPts val="0"/>
              </a:spcAft>
              <a:buClr>
                <a:schemeClr val="lt1"/>
              </a:buClr>
              <a:buSzPts val="2600"/>
              <a:buFont typeface="Noto Sans Symbols"/>
              <a:buChar char="·"/>
              <a:defRPr sz="2900" b="0" i="0" u="none" strike="noStrike" cap="none">
                <a:solidFill>
                  <a:schemeClr val="lt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lt1"/>
              </a:buClr>
              <a:buSzPts val="1800"/>
              <a:buFont typeface="Noto Sans Symbols"/>
              <a:buChar char="·"/>
              <a:defRPr sz="2000" b="0" i="0" u="none" strike="noStrike" cap="none">
                <a:solidFill>
                  <a:schemeClr val="lt1"/>
                </a:solidFill>
                <a:latin typeface="Quattrocento Sans"/>
                <a:ea typeface="Quattrocento Sans"/>
                <a:cs typeface="Quattrocento Sans"/>
                <a:sym typeface="Quattrocento Sans"/>
              </a:defRPr>
            </a:lvl2pPr>
            <a:lvl3pPr marL="1371600" marR="0" lvl="2" indent="-323850" algn="l" rtl="0">
              <a:lnSpc>
                <a:spcPct val="100000"/>
              </a:lnSpc>
              <a:spcBef>
                <a:spcPts val="300"/>
              </a:spcBef>
              <a:spcAft>
                <a:spcPts val="0"/>
              </a:spcAft>
              <a:buClr>
                <a:schemeClr val="lt1"/>
              </a:buClr>
              <a:buSzPts val="1500"/>
              <a:buFont typeface="Noto Sans Symbols"/>
              <a:buChar char="·"/>
              <a:defRPr sz="1600" b="0" i="0" u="none" strike="noStrike" cap="none">
                <a:solidFill>
                  <a:schemeClr val="lt1"/>
                </a:solidFill>
                <a:latin typeface="Quattrocento Sans"/>
                <a:ea typeface="Quattrocento Sans"/>
                <a:cs typeface="Quattrocento Sans"/>
                <a:sym typeface="Quattrocento Sans"/>
              </a:defRPr>
            </a:lvl3pPr>
            <a:lvl4pPr marL="1828800" marR="0" lvl="3" indent="-311150" algn="l" rtl="0">
              <a:lnSpc>
                <a:spcPct val="100000"/>
              </a:lnSpc>
              <a:spcBef>
                <a:spcPts val="300"/>
              </a:spcBef>
              <a:spcAft>
                <a:spcPts val="0"/>
              </a:spcAft>
              <a:buClr>
                <a:schemeClr val="lt1"/>
              </a:buClr>
              <a:buSzPts val="1300"/>
              <a:buFont typeface="Noto Sans Symbols"/>
              <a:buChar char="·"/>
              <a:defRPr sz="1400" b="0" i="0" u="none" strike="noStrike" cap="none">
                <a:solidFill>
                  <a:schemeClr val="lt1"/>
                </a:solidFill>
                <a:latin typeface="Quattrocento Sans"/>
                <a:ea typeface="Quattrocento Sans"/>
                <a:cs typeface="Quattrocento Sans"/>
                <a:sym typeface="Quattrocento Sans"/>
              </a:defRPr>
            </a:lvl4pPr>
            <a:lvl5pPr marL="2286000" marR="0" lvl="4" indent="-311150" algn="l" rtl="0">
              <a:lnSpc>
                <a:spcPct val="100000"/>
              </a:lnSpc>
              <a:spcBef>
                <a:spcPts val="300"/>
              </a:spcBef>
              <a:spcAft>
                <a:spcPts val="0"/>
              </a:spcAft>
              <a:buClr>
                <a:schemeClr val="lt1"/>
              </a:buClr>
              <a:buSzPts val="1300"/>
              <a:buFont typeface="Noto Sans Symbols"/>
              <a:buChar char="·"/>
              <a:defRPr sz="1400" b="0" i="0" u="none" strike="noStrike" cap="none">
                <a:solidFill>
                  <a:schemeClr val="lt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9pPr>
          </a:lstStyle>
          <a:p>
            <a:endParaRPr/>
          </a:p>
        </p:txBody>
      </p:sp>
      <p:pic>
        <p:nvPicPr>
          <p:cNvPr id="166" name="Google Shape;166;p28" descr="These are Microsoft Brand colors. The color bar is placed to the side of the Theme master so that it will be visible on all slides. Users can use the 'eye dropper' color tools under Color Fill Shape, Color Fill line etc. to easily select Brand colors. "/>
          <p:cNvPicPr preferRelativeResize="0"/>
          <p:nvPr/>
        </p:nvPicPr>
        <p:blipFill rotWithShape="1">
          <a:blip r:embed="rId9">
            <a:alphaModFix/>
          </a:blip>
          <a:srcRect l="761"/>
          <a:stretch/>
        </p:blipFill>
        <p:spPr>
          <a:xfrm rot="5400000">
            <a:off x="9701031" y="2900384"/>
            <a:ext cx="6994525" cy="11937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831" r:id="rId5"/>
    <p:sldLayoutId id="2147483834" r:id="rId6"/>
    <p:sldLayoutId id="2147483835" r:id="rId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75">
          <p15:clr>
            <a:srgbClr val="C35EA4"/>
          </p15:clr>
        </p15:guide>
        <p15:guide id="2" pos="7460">
          <p15:clr>
            <a:srgbClr val="C35EA4"/>
          </p15:clr>
        </p15:guide>
        <p15:guide id="3" orient="horz" pos="376">
          <p15:clr>
            <a:srgbClr val="C35EA4"/>
          </p15:clr>
        </p15:guide>
        <p15:guide id="4" orient="horz" pos="4028">
          <p15:clr>
            <a:srgbClr val="C35EA4"/>
          </p15:clr>
        </p15:guide>
        <p15:guide id="5" orient="horz" pos="188">
          <p15:clr>
            <a:srgbClr val="A4A3A4"/>
          </p15:clr>
        </p15:guide>
        <p15:guide id="6" pos="189">
          <p15:clr>
            <a:srgbClr val="A4A3A4"/>
          </p15:clr>
        </p15:guide>
        <p15:guide id="7" orient="horz" pos="4217">
          <p15:clr>
            <a:srgbClr val="A4A3A4"/>
          </p15:clr>
        </p15:guide>
        <p15:guide id="8" pos="764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600059" y="466302"/>
            <a:ext cx="11239465" cy="56502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3700"/>
              <a:buFont typeface="Quattrocento Sans"/>
              <a:buNone/>
              <a:defRPr sz="37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5" name="Google Shape;195;p33"/>
          <p:cNvSpPr txBox="1">
            <a:spLocks noGrp="1"/>
          </p:cNvSpPr>
          <p:nvPr>
            <p:ph type="body" idx="1"/>
          </p:nvPr>
        </p:nvSpPr>
        <p:spPr>
          <a:xfrm>
            <a:off x="595914" y="1464080"/>
            <a:ext cx="11239465" cy="1644855"/>
          </a:xfrm>
          <a:prstGeom prst="rect">
            <a:avLst/>
          </a:prstGeom>
          <a:noFill/>
          <a:ln>
            <a:noFill/>
          </a:ln>
        </p:spPr>
        <p:txBody>
          <a:bodyPr spcFirstLastPara="1" wrap="square" lIns="0" tIns="0" rIns="0" bIns="0" anchor="t" anchorCtr="0">
            <a:noAutofit/>
          </a:bodyPr>
          <a:lstStyle>
            <a:lvl1pPr marL="457200" marR="0" lvl="0" indent="-393700" algn="l" rtl="0">
              <a:lnSpc>
                <a:spcPct val="100000"/>
              </a:lnSpc>
              <a:spcBef>
                <a:spcPts val="600"/>
              </a:spcBef>
              <a:spcAft>
                <a:spcPts val="0"/>
              </a:spcAft>
              <a:buClr>
                <a:schemeClr val="dk1"/>
              </a:buClr>
              <a:buSzPts val="2600"/>
              <a:buFont typeface="Noto Sans Symbols"/>
              <a:buChar char="·"/>
              <a:defRPr sz="29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100000"/>
              </a:lnSpc>
              <a:spcBef>
                <a:spcPts val="300"/>
              </a:spcBef>
              <a:spcAft>
                <a:spcPts val="0"/>
              </a:spcAft>
              <a:buClr>
                <a:schemeClr val="dk1"/>
              </a:buClr>
              <a:buSzPts val="150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11150" algn="l" rtl="0">
              <a:lnSpc>
                <a:spcPct val="100000"/>
              </a:lnSpc>
              <a:spcBef>
                <a:spcPts val="300"/>
              </a:spcBef>
              <a:spcAft>
                <a:spcPts val="0"/>
              </a:spcAft>
              <a:buClr>
                <a:schemeClr val="dk1"/>
              </a:buClr>
              <a:buSzPts val="130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1150" algn="l" rtl="0">
              <a:lnSpc>
                <a:spcPct val="100000"/>
              </a:lnSpc>
              <a:spcBef>
                <a:spcPts val="300"/>
              </a:spcBef>
              <a:spcAft>
                <a:spcPts val="0"/>
              </a:spcAft>
              <a:buClr>
                <a:schemeClr val="dk1"/>
              </a:buClr>
              <a:buSzPts val="130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96" name="Google Shape;196;p33" descr="These are Microsoft Brand colors. The color bar is placed to the side of the Theme master so that it will be visible on all slides. Users can use the 'eye dropper' color tools under Color Fill Shape, Color Fill line etc. to easily select Brand colors. "/>
          <p:cNvPicPr preferRelativeResize="0"/>
          <p:nvPr/>
        </p:nvPicPr>
        <p:blipFill rotWithShape="1">
          <a:blip r:embed="rId20">
            <a:alphaModFix/>
          </a:blip>
          <a:srcRect l="761"/>
          <a:stretch/>
        </p:blipFill>
        <p:spPr>
          <a:xfrm rot="5400000">
            <a:off x="9701031" y="2900384"/>
            <a:ext cx="6994525" cy="11937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0" r:id="rId1"/>
    <p:sldLayoutId id="2147483682" r:id="rId2"/>
    <p:sldLayoutId id="2147483684" r:id="rId3"/>
    <p:sldLayoutId id="2147483685" r:id="rId4"/>
    <p:sldLayoutId id="2147483686" r:id="rId5"/>
    <p:sldLayoutId id="2147483687" r:id="rId6"/>
    <p:sldLayoutId id="2147483688" r:id="rId7"/>
    <p:sldLayoutId id="2147483689" r:id="rId8"/>
    <p:sldLayoutId id="2147483691" r:id="rId9"/>
    <p:sldLayoutId id="2147483692" r:id="rId10"/>
    <p:sldLayoutId id="2147483693" r:id="rId11"/>
    <p:sldLayoutId id="2147483694" r:id="rId12"/>
    <p:sldLayoutId id="2147483696" r:id="rId13"/>
    <p:sldLayoutId id="2147483697" r:id="rId14"/>
    <p:sldLayoutId id="2147483698" r:id="rId15"/>
    <p:sldLayoutId id="2147483699" r:id="rId16"/>
    <p:sldLayoutId id="2147483700" r:id="rId17"/>
    <p:sldLayoutId id="2147483705" r:id="rId18"/>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75">
          <p15:clr>
            <a:srgbClr val="C35EA4"/>
          </p15:clr>
        </p15:guide>
        <p15:guide id="2" pos="7460">
          <p15:clr>
            <a:srgbClr val="C35EA4"/>
          </p15:clr>
        </p15:guide>
        <p15:guide id="3" orient="horz" pos="376">
          <p15:clr>
            <a:srgbClr val="C35EA4"/>
          </p15:clr>
        </p15:guide>
        <p15:guide id="4" orient="horz" pos="4028">
          <p15:clr>
            <a:srgbClr val="C35EA4"/>
          </p15:clr>
        </p15:guide>
        <p15:guide id="5" orient="horz" pos="188">
          <p15:clr>
            <a:srgbClr val="A4A3A4"/>
          </p15:clr>
        </p15:guide>
        <p15:guide id="6" pos="189">
          <p15:clr>
            <a:srgbClr val="A4A3A4"/>
          </p15:clr>
        </p15:guide>
        <p15:guide id="7" orient="horz" pos="4217">
          <p15:clr>
            <a:srgbClr val="A4A3A4"/>
          </p15:clr>
        </p15:guide>
        <p15:guide id="8" pos="764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9.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41.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3.xml"/><Relationship Id="rId7" Type="http://schemas.openxmlformats.org/officeDocument/2006/relationships/image" Target="../media/image33.png"/><Relationship Id="rId12" Type="http://schemas.openxmlformats.org/officeDocument/2006/relationships/image" Target="../media/image46.svg"/><Relationship Id="rId2" Type="http://schemas.openxmlformats.org/officeDocument/2006/relationships/slideLayout" Target="../slideLayouts/slideLayout35.xml"/><Relationship Id="rId1" Type="http://schemas.openxmlformats.org/officeDocument/2006/relationships/themeOverride" Target="../theme/themeOverride1.xml"/><Relationship Id="rId6" Type="http://schemas.openxmlformats.org/officeDocument/2006/relationships/image" Target="../media/image24.png"/><Relationship Id="rId11" Type="http://schemas.openxmlformats.org/officeDocument/2006/relationships/image" Target="../media/image45.png"/><Relationship Id="rId5" Type="http://schemas.openxmlformats.org/officeDocument/2006/relationships/image" Target="../media/image23.png"/><Relationship Id="rId10" Type="http://schemas.openxmlformats.org/officeDocument/2006/relationships/image" Target="../media/image44.jpeg"/><Relationship Id="rId4" Type="http://schemas.openxmlformats.org/officeDocument/2006/relationships/hyperlink" Target="https://azure.microsoft.com/en-us/services/container-registry/" TargetMode="External"/><Relationship Id="rId9" Type="http://schemas.openxmlformats.org/officeDocument/2006/relationships/image" Target="../media/image43.sv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4.xml"/><Relationship Id="rId7" Type="http://schemas.openxmlformats.org/officeDocument/2006/relationships/image" Target="../media/image23.png"/><Relationship Id="rId2" Type="http://schemas.openxmlformats.org/officeDocument/2006/relationships/slideLayout" Target="../slideLayouts/slideLayout35.xml"/><Relationship Id="rId1" Type="http://schemas.openxmlformats.org/officeDocument/2006/relationships/themeOverride" Target="../theme/themeOverride2.xml"/><Relationship Id="rId6" Type="http://schemas.openxmlformats.org/officeDocument/2006/relationships/image" Target="../media/image44.jpeg"/><Relationship Id="rId11" Type="http://schemas.openxmlformats.org/officeDocument/2006/relationships/image" Target="../media/image48.png"/><Relationship Id="rId5" Type="http://schemas.openxmlformats.org/officeDocument/2006/relationships/image" Target="../media/image43.sv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4.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5.png"/><Relationship Id="rId7" Type="http://schemas.openxmlformats.org/officeDocument/2006/relationships/hyperlink" Target="https://docs.microsoft.com/en-us/azure/azure-monitor/insights/container-insights-azure-redhat4-setup"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notesSlide" Target="../notesSlides/notesSlide23.xml"/><Relationship Id="rId7" Type="http://schemas.openxmlformats.org/officeDocument/2006/relationships/image" Target="../media/image45.png"/><Relationship Id="rId12" Type="http://schemas.openxmlformats.org/officeDocument/2006/relationships/image" Target="../media/image61.svg"/><Relationship Id="rId2" Type="http://schemas.openxmlformats.org/officeDocument/2006/relationships/slideLayout" Target="../slideLayouts/slideLayout35.xml"/><Relationship Id="rId1" Type="http://schemas.openxmlformats.org/officeDocument/2006/relationships/themeOverride" Target="../theme/themeOverride3.xml"/><Relationship Id="rId6" Type="http://schemas.openxmlformats.org/officeDocument/2006/relationships/image" Target="../media/image33.png"/><Relationship Id="rId11" Type="http://schemas.openxmlformats.org/officeDocument/2006/relationships/image" Target="../media/image60.png"/><Relationship Id="rId5" Type="http://schemas.openxmlformats.org/officeDocument/2006/relationships/image" Target="../media/image24.png"/><Relationship Id="rId10" Type="http://schemas.openxmlformats.org/officeDocument/2006/relationships/image" Target="../media/image59.svg"/><Relationship Id="rId4" Type="http://schemas.openxmlformats.org/officeDocument/2006/relationships/image" Target="../media/image23.pn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24.xml"/><Relationship Id="rId7" Type="http://schemas.openxmlformats.org/officeDocument/2006/relationships/image" Target="../media/image33.png"/><Relationship Id="rId2" Type="http://schemas.openxmlformats.org/officeDocument/2006/relationships/slideLayout" Target="../slideLayouts/slideLayout35.xml"/><Relationship Id="rId1" Type="http://schemas.openxmlformats.org/officeDocument/2006/relationships/themeOverride" Target="../theme/themeOverride4.xml"/><Relationship Id="rId6" Type="http://schemas.openxmlformats.org/officeDocument/2006/relationships/image" Target="../media/image48.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7.png"/><Relationship Id="rId3" Type="http://schemas.openxmlformats.org/officeDocument/2006/relationships/image" Target="../media/image23.png"/><Relationship Id="rId7" Type="http://schemas.openxmlformats.org/officeDocument/2006/relationships/image" Target="../media/image51.png"/><Relationship Id="rId12"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65.png"/><Relationship Id="rId5" Type="http://schemas.openxmlformats.org/officeDocument/2006/relationships/image" Target="../media/image49.png"/><Relationship Id="rId10" Type="http://schemas.openxmlformats.org/officeDocument/2006/relationships/image" Target="../media/image64.png"/><Relationship Id="rId4" Type="http://schemas.openxmlformats.org/officeDocument/2006/relationships/image" Target="../media/image24.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3.png"/><Relationship Id="rId3" Type="http://schemas.openxmlformats.org/officeDocument/2006/relationships/image" Target="../media/image23.png"/><Relationship Id="rId21" Type="http://schemas.openxmlformats.org/officeDocument/2006/relationships/image" Target="../media/image65.png"/><Relationship Id="rId34" Type="http://schemas.openxmlformats.org/officeDocument/2006/relationships/image" Target="../media/image90.png"/><Relationship Id="rId7" Type="http://schemas.openxmlformats.org/officeDocument/2006/relationships/image" Target="../media/image51.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2.png"/><Relationship Id="rId33" Type="http://schemas.openxmlformats.org/officeDocument/2006/relationships/image" Target="../media/image89.svg"/><Relationship Id="rId2" Type="http://schemas.openxmlformats.org/officeDocument/2006/relationships/notesSlide" Target="../notesSlides/notesSlide27.xml"/><Relationship Id="rId16" Type="http://schemas.openxmlformats.org/officeDocument/2006/relationships/image" Target="../media/image75.png"/><Relationship Id="rId20" Type="http://schemas.openxmlformats.org/officeDocument/2006/relationships/image" Target="../media/image79.png"/><Relationship Id="rId29"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70.png"/><Relationship Id="rId24" Type="http://schemas.openxmlformats.org/officeDocument/2006/relationships/image" Target="../media/image67.png"/><Relationship Id="rId32" Type="http://schemas.openxmlformats.org/officeDocument/2006/relationships/image" Target="../media/image88.png"/><Relationship Id="rId5" Type="http://schemas.openxmlformats.org/officeDocument/2006/relationships/image" Target="../media/image49.png"/><Relationship Id="rId15" Type="http://schemas.openxmlformats.org/officeDocument/2006/relationships/image" Target="../media/image74.png"/><Relationship Id="rId23" Type="http://schemas.openxmlformats.org/officeDocument/2006/relationships/image" Target="../media/image81.png"/><Relationship Id="rId28" Type="http://schemas.openxmlformats.org/officeDocument/2006/relationships/image" Target="../media/image85.png"/><Relationship Id="rId10" Type="http://schemas.openxmlformats.org/officeDocument/2006/relationships/image" Target="../media/image69.png"/><Relationship Id="rId19" Type="http://schemas.openxmlformats.org/officeDocument/2006/relationships/image" Target="../media/image78.png"/><Relationship Id="rId31" Type="http://schemas.openxmlformats.org/officeDocument/2006/relationships/image" Target="../media/image35.svg"/><Relationship Id="rId4" Type="http://schemas.openxmlformats.org/officeDocument/2006/relationships/image" Target="../media/image24.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0.png"/><Relationship Id="rId27" Type="http://schemas.openxmlformats.org/officeDocument/2006/relationships/image" Target="../media/image84.svg"/><Relationship Id="rId30" Type="http://schemas.openxmlformats.org/officeDocument/2006/relationships/image" Target="../media/image87.png"/><Relationship Id="rId35" Type="http://schemas.openxmlformats.org/officeDocument/2006/relationships/image" Target="../media/image91.svg"/><Relationship Id="rId8"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3.png"/><Relationship Id="rId3" Type="http://schemas.openxmlformats.org/officeDocument/2006/relationships/image" Target="../media/image92.png"/><Relationship Id="rId7" Type="http://schemas.openxmlformats.org/officeDocument/2006/relationships/image" Target="../media/image96.svg"/><Relationship Id="rId12" Type="http://schemas.openxmlformats.org/officeDocument/2006/relationships/image" Target="../media/image99.emf"/><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95.png"/><Relationship Id="rId11" Type="http://schemas.openxmlformats.org/officeDocument/2006/relationships/image" Target="../media/image33.png"/><Relationship Id="rId5" Type="http://schemas.openxmlformats.org/officeDocument/2006/relationships/image" Target="../media/image94.png"/><Relationship Id="rId10" Type="http://schemas.openxmlformats.org/officeDocument/2006/relationships/image" Target="../media/image98.png"/><Relationship Id="rId4" Type="http://schemas.openxmlformats.org/officeDocument/2006/relationships/image" Target="../media/image93.svg"/><Relationship Id="rId9" Type="http://schemas.openxmlformats.org/officeDocument/2006/relationships/image" Target="../media/image97.svg"/><Relationship Id="rId1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9.xml"/><Relationship Id="rId5" Type="http://schemas.openxmlformats.org/officeDocument/2006/relationships/image" Target="../media/image100.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3.xml"/><Relationship Id="rId16"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ure/azure-service-operator/blob/master/docs/services/azuresql/azuresql.md" TargetMode="External"/><Relationship Id="rId2" Type="http://schemas.openxmlformats.org/officeDocument/2006/relationships/hyperlink" Target="https://github.com/Azure/azure-service-operator/blob/master/docs/services/eventhub/eventhub.md" TargetMode="Externa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hyperlink" Target="https://github.com/Azure/azure-service-operator/blob/master/docs/services/storage/storageaccount.md" TargetMode="External"/><Relationship Id="rId4" Type="http://schemas.openxmlformats.org/officeDocument/2006/relationships/hyperlink" Target="https://github.com/Azure/azure-service-operator/blob/master/docs/services/cosmosdb/cosmosdb.m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hyperlink" Target="https://docs.microsoft.com/en-us/azure/openshift/tutorial-create-cluster#get-a-red-hat-pull-secret-optional" TargetMode="External"/><Relationship Id="rId13" Type="http://schemas.openxmlformats.org/officeDocument/2006/relationships/hyperlink" Target="https://docs.microsoft.com/en-us/azure/azure-monitor/insights/container-insights-azure-redhat4-setup" TargetMode="External"/><Relationship Id="rId3" Type="http://schemas.openxmlformats.org/officeDocument/2006/relationships/image" Target="../media/image23.png"/><Relationship Id="rId7" Type="http://schemas.openxmlformats.org/officeDocument/2006/relationships/hyperlink" Target="https://docs.microsoft.com/en-us/azure/openshift/support-policies-v4#supported-virtual-machine-sizes" TargetMode="External"/><Relationship Id="rId12" Type="http://schemas.openxmlformats.org/officeDocument/2006/relationships/hyperlink" Target="https://docs.microsoft.com/en-us/azure/openshift/dns-forwardin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docs.openshift.com/container-platform/4.4/authentication/using-rbac.html" TargetMode="External"/><Relationship Id="rId11" Type="http://schemas.openxmlformats.org/officeDocument/2006/relationships/hyperlink" Target="https://docs.microsoft.com/en-us/azure/openshift/tutorial-create-cluster#prepare-a-custom-domain-for-your-cluster-optional" TargetMode="External"/><Relationship Id="rId5" Type="http://schemas.openxmlformats.org/officeDocument/2006/relationships/hyperlink" Target="https://docs.microsoft.com/en-us/azure/openshift/configure-azure-ad-cli" TargetMode="External"/><Relationship Id="rId10" Type="http://schemas.openxmlformats.org/officeDocument/2006/relationships/hyperlink" Target="https://docs.microsoft.com/en-us/azure/openshift/tutorial-create-cluster#create-a-virtual-network-containing-two-empty-subnets" TargetMode="External"/><Relationship Id="rId4" Type="http://schemas.openxmlformats.org/officeDocument/2006/relationships/image" Target="../media/image24.png"/><Relationship Id="rId9" Type="http://schemas.openxmlformats.org/officeDocument/2006/relationships/hyperlink" Target="https://docs.microsoft.com/en-us/azure/openshift/howto-create-private-cluster-4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hyperlink" Target="https://docs.microsoft.com/en-us/azure/openshift/configure-azure-ad-ui" TargetMode="Externa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84"/>
          <p:cNvSpPr txBox="1">
            <a:spLocks noGrp="1"/>
          </p:cNvSpPr>
          <p:nvPr>
            <p:ph type="title"/>
          </p:nvPr>
        </p:nvSpPr>
        <p:spPr>
          <a:xfrm>
            <a:off x="595914" y="3039098"/>
            <a:ext cx="9327300" cy="564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A2DCEA"/>
              </a:buClr>
              <a:buSzPts val="3700"/>
              <a:buFont typeface="Quattrocento Sans"/>
              <a:buNone/>
            </a:pPr>
            <a:r>
              <a:rPr lang="en-US" sz="3600" dirty="0"/>
              <a:t>Azure Red Hat OpenShift – Azure Integrations</a:t>
            </a:r>
            <a:endParaRPr sz="3600" dirty="0"/>
          </a:p>
        </p:txBody>
      </p:sp>
      <p:sp>
        <p:nvSpPr>
          <p:cNvPr id="1002" name="Google Shape;1002;p184"/>
          <p:cNvSpPr txBox="1"/>
          <p:nvPr/>
        </p:nvSpPr>
        <p:spPr>
          <a:xfrm>
            <a:off x="595914" y="3604124"/>
            <a:ext cx="9327357" cy="34529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2000"/>
              <a:buFont typeface="Noto Sans Symbols"/>
              <a:buNone/>
            </a:pPr>
            <a:r>
              <a:rPr lang="en-US" sz="2200" b="0" i="0" u="none" strike="noStrike" cap="none">
                <a:solidFill>
                  <a:srgbClr val="FFFFFF"/>
                </a:solidFill>
                <a:latin typeface="Quattrocento Sans"/>
                <a:ea typeface="Quattrocento Sans"/>
                <a:cs typeface="Quattrocento Sans"/>
                <a:sym typeface="Quattrocento Sans"/>
              </a:rPr>
              <a:t>from Microsoft and Red Hat</a:t>
            </a:r>
            <a:endParaRPr sz="1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9"/>
        <p:cNvGrpSpPr/>
        <p:nvPr/>
      </p:nvGrpSpPr>
      <p:grpSpPr>
        <a:xfrm>
          <a:off x="0" y="0"/>
          <a:ext cx="0" cy="0"/>
          <a:chOff x="0" y="0"/>
          <a:chExt cx="0" cy="0"/>
        </a:xfrm>
      </p:grpSpPr>
      <p:sp>
        <p:nvSpPr>
          <p:cNvPr id="1890" name="Google Shape;1890;p204"/>
          <p:cNvSpPr txBox="1">
            <a:spLocks noGrp="1"/>
          </p:cNvSpPr>
          <p:nvPr>
            <p:ph type="title"/>
          </p:nvPr>
        </p:nvSpPr>
        <p:spPr>
          <a:xfrm>
            <a:off x="600059" y="466302"/>
            <a:ext cx="11239465" cy="56502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3700"/>
              <a:buFont typeface="Quattrocento Sans"/>
              <a:buNone/>
            </a:pPr>
            <a:r>
              <a:rPr lang="en-US" sz="2800" b="1">
                <a:solidFill>
                  <a:srgbClr val="000000"/>
                </a:solidFill>
              </a:rPr>
              <a:t>Single sign-on with your own identity provider</a:t>
            </a:r>
            <a:endParaRPr sz="2800" b="1"/>
          </a:p>
        </p:txBody>
      </p:sp>
      <p:pic>
        <p:nvPicPr>
          <p:cNvPr id="1891" name="Google Shape;1891;p204" descr="5-ARO 4.3 - Admin.mp4"/>
          <p:cNvPicPr preferRelativeResize="0"/>
          <p:nvPr/>
        </p:nvPicPr>
        <p:blipFill rotWithShape="1">
          <a:blip r:embed="rId3">
            <a:alphaModFix/>
          </a:blip>
          <a:srcRect l="4799" t="2500" r="4825"/>
          <a:stretch/>
        </p:blipFill>
        <p:spPr>
          <a:xfrm>
            <a:off x="6601438" y="1573768"/>
            <a:ext cx="7460114" cy="4526501"/>
          </a:xfrm>
          <a:prstGeom prst="rect">
            <a:avLst/>
          </a:prstGeom>
          <a:noFill/>
          <a:ln>
            <a:noFill/>
          </a:ln>
        </p:spPr>
      </p:pic>
      <p:sp>
        <p:nvSpPr>
          <p:cNvPr id="1892" name="Google Shape;1892;p204"/>
          <p:cNvSpPr/>
          <p:nvPr/>
        </p:nvSpPr>
        <p:spPr>
          <a:xfrm>
            <a:off x="600059" y="1529826"/>
            <a:ext cx="6218238" cy="4614383"/>
          </a:xfrm>
          <a:prstGeom prst="rect">
            <a:avLst/>
          </a:prstGeom>
          <a:noFill/>
          <a:ln>
            <a:noFill/>
          </a:ln>
        </p:spPr>
        <p:txBody>
          <a:bodyPr spcFirstLastPara="1" wrap="square" lIns="93250" tIns="46625" rIns="93250" bIns="46625" anchor="t" anchorCtr="0">
            <a:noAutofit/>
          </a:bodyPr>
          <a:lstStyle/>
          <a:p>
            <a:pPr marL="0" marR="0" lvl="0" indent="0" algn="l" rtl="0">
              <a:spcBef>
                <a:spcPts val="0"/>
              </a:spcBef>
              <a:spcAft>
                <a:spcPts val="0"/>
              </a:spcAft>
              <a:buNone/>
            </a:pPr>
            <a:r>
              <a:rPr lang="en-US" sz="2400" b="0" i="0" u="none" strike="noStrike" cap="none" dirty="0">
                <a:solidFill>
                  <a:schemeClr val="dk1"/>
                </a:solidFill>
                <a:latin typeface="Quattrocento Sans"/>
                <a:ea typeface="Quattrocento Sans"/>
                <a:cs typeface="Quattrocento Sans"/>
                <a:sym typeface="Quattrocento Sans"/>
              </a:rPr>
              <a:t>In addition to </a:t>
            </a:r>
            <a:r>
              <a:rPr lang="en-US" sz="2400" b="1" i="0" u="none" strike="noStrike" cap="none" dirty="0">
                <a:solidFill>
                  <a:schemeClr val="dk1"/>
                </a:solidFill>
                <a:latin typeface="Quattrocento Sans"/>
                <a:ea typeface="Quattrocento Sans"/>
                <a:cs typeface="Quattrocento Sans"/>
                <a:sym typeface="Quattrocento Sans"/>
              </a:rPr>
              <a:t>Azure Active Directory</a:t>
            </a:r>
            <a:r>
              <a:rPr lang="en-US" sz="2400" b="0" i="0" u="none" strike="noStrike" cap="none" dirty="0">
                <a:solidFill>
                  <a:schemeClr val="dk1"/>
                </a:solidFill>
                <a:latin typeface="Quattrocento Sans"/>
                <a:ea typeface="Quattrocento Sans"/>
                <a:cs typeface="Quattrocento Sans"/>
                <a:sym typeface="Quattrocento Sans"/>
              </a:rPr>
              <a:t>, configure supported OpenShift identity providers:</a:t>
            </a:r>
            <a:endParaRPr sz="1400" dirty="0"/>
          </a:p>
          <a:p>
            <a:pPr marL="457200" marR="0" lvl="0" indent="-381000" algn="l" rtl="0">
              <a:spcBef>
                <a:spcPts val="0"/>
              </a:spcBef>
              <a:spcAft>
                <a:spcPts val="0"/>
              </a:spcAft>
              <a:buClr>
                <a:schemeClr val="dk1"/>
              </a:buClr>
              <a:buSzPts val="2400"/>
              <a:buFont typeface="Quattrocento Sans"/>
              <a:buChar char="●"/>
            </a:pPr>
            <a:r>
              <a:rPr lang="en-US" sz="2400" b="1" dirty="0">
                <a:solidFill>
                  <a:schemeClr val="dk1"/>
                </a:solidFill>
                <a:latin typeface="Quattrocento Sans"/>
                <a:ea typeface="Quattrocento Sans"/>
                <a:cs typeface="Quattrocento Sans"/>
                <a:sym typeface="Quattrocento Sans"/>
              </a:rPr>
              <a:t>Basic Authentication</a:t>
            </a:r>
            <a:endParaRPr sz="1400" dirty="0"/>
          </a:p>
          <a:p>
            <a:pPr marL="457200" marR="0" lvl="0" indent="-381000" algn="l" rtl="0">
              <a:spcBef>
                <a:spcPts val="0"/>
              </a:spcBef>
              <a:spcAft>
                <a:spcPts val="0"/>
              </a:spcAft>
              <a:buClr>
                <a:schemeClr val="dk1"/>
              </a:buClr>
              <a:buSzPts val="2400"/>
              <a:buFont typeface="Quattrocento Sans"/>
              <a:buChar char="●"/>
            </a:pPr>
            <a:r>
              <a:rPr lang="en-US" sz="2400" b="1" dirty="0">
                <a:solidFill>
                  <a:schemeClr val="dk1"/>
                </a:solidFill>
                <a:latin typeface="Quattrocento Sans"/>
                <a:ea typeface="Quattrocento Sans"/>
                <a:cs typeface="Quattrocento Sans"/>
                <a:sym typeface="Quattrocento Sans"/>
              </a:rPr>
              <a:t>GitHub</a:t>
            </a:r>
            <a:endParaRPr sz="1400" dirty="0"/>
          </a:p>
          <a:p>
            <a:pPr marL="457200" marR="0" lvl="0" indent="-381000" algn="l" rtl="0">
              <a:spcBef>
                <a:spcPts val="0"/>
              </a:spcBef>
              <a:spcAft>
                <a:spcPts val="0"/>
              </a:spcAft>
              <a:buClr>
                <a:schemeClr val="dk1"/>
              </a:buClr>
              <a:buSzPts val="2400"/>
              <a:buFont typeface="Quattrocento Sans"/>
              <a:buChar char="●"/>
            </a:pPr>
            <a:r>
              <a:rPr lang="en-US" sz="2400" b="1" dirty="0">
                <a:solidFill>
                  <a:schemeClr val="dk1"/>
                </a:solidFill>
                <a:latin typeface="Quattrocento Sans"/>
                <a:ea typeface="Quattrocento Sans"/>
                <a:cs typeface="Quattrocento Sans"/>
                <a:sym typeface="Quattrocento Sans"/>
              </a:rPr>
              <a:t>GitLab</a:t>
            </a:r>
            <a:endParaRPr sz="1400" dirty="0"/>
          </a:p>
          <a:p>
            <a:pPr marL="457200" marR="0" lvl="0" indent="-381000" algn="l" rtl="0">
              <a:spcBef>
                <a:spcPts val="0"/>
              </a:spcBef>
              <a:spcAft>
                <a:spcPts val="0"/>
              </a:spcAft>
              <a:buClr>
                <a:schemeClr val="dk1"/>
              </a:buClr>
              <a:buSzPts val="2400"/>
              <a:buFont typeface="Quattrocento Sans"/>
              <a:buChar char="●"/>
            </a:pPr>
            <a:r>
              <a:rPr lang="en-US" sz="2400" b="1" dirty="0">
                <a:solidFill>
                  <a:schemeClr val="dk1"/>
                </a:solidFill>
                <a:latin typeface="Quattrocento Sans"/>
                <a:ea typeface="Quattrocento Sans"/>
                <a:cs typeface="Quattrocento Sans"/>
                <a:sym typeface="Quattrocento Sans"/>
              </a:rPr>
              <a:t>Google</a:t>
            </a:r>
            <a:endParaRPr sz="1400" dirty="0"/>
          </a:p>
          <a:p>
            <a:pPr marL="457200" marR="0" lvl="0" indent="-381000" algn="l" rtl="0">
              <a:spcBef>
                <a:spcPts val="0"/>
              </a:spcBef>
              <a:spcAft>
                <a:spcPts val="0"/>
              </a:spcAft>
              <a:buClr>
                <a:schemeClr val="dk1"/>
              </a:buClr>
              <a:buSzPts val="2400"/>
              <a:buFont typeface="Quattrocento Sans"/>
              <a:buChar char="●"/>
            </a:pPr>
            <a:r>
              <a:rPr lang="en-US" sz="2400" b="1" dirty="0" err="1">
                <a:solidFill>
                  <a:schemeClr val="dk1"/>
                </a:solidFill>
                <a:latin typeface="Quattrocento Sans"/>
                <a:ea typeface="Quattrocento Sans"/>
                <a:cs typeface="Quattrocento Sans"/>
                <a:sym typeface="Quattrocento Sans"/>
              </a:rPr>
              <a:t>HTPasswd</a:t>
            </a:r>
            <a:endParaRPr sz="2400" b="1" dirty="0">
              <a:solidFill>
                <a:schemeClr val="dk1"/>
              </a:solidFill>
              <a:latin typeface="Quattrocento Sans"/>
              <a:ea typeface="Quattrocento Sans"/>
              <a:cs typeface="Quattrocento Sans"/>
              <a:sym typeface="Quattrocento Sans"/>
            </a:endParaRPr>
          </a:p>
          <a:p>
            <a:pPr marL="457200" marR="0" lvl="0" indent="-381000" algn="l" rtl="0">
              <a:spcBef>
                <a:spcPts val="0"/>
              </a:spcBef>
              <a:spcAft>
                <a:spcPts val="0"/>
              </a:spcAft>
              <a:buClr>
                <a:schemeClr val="dk1"/>
              </a:buClr>
              <a:buSzPts val="2400"/>
              <a:buFont typeface="Quattrocento Sans"/>
              <a:buChar char="●"/>
            </a:pPr>
            <a:r>
              <a:rPr lang="en-US" sz="2400" b="1" dirty="0">
                <a:solidFill>
                  <a:schemeClr val="dk1"/>
                </a:solidFill>
                <a:latin typeface="Quattrocento Sans"/>
                <a:ea typeface="Quattrocento Sans"/>
                <a:cs typeface="Quattrocento Sans"/>
                <a:sym typeface="Quattrocento Sans"/>
              </a:rPr>
              <a:t>Keystone</a:t>
            </a:r>
            <a:endParaRPr sz="1400" dirty="0"/>
          </a:p>
          <a:p>
            <a:pPr marL="457200" marR="0" lvl="0" indent="-381000" algn="l" rtl="0">
              <a:spcBef>
                <a:spcPts val="0"/>
              </a:spcBef>
              <a:spcAft>
                <a:spcPts val="0"/>
              </a:spcAft>
              <a:buClr>
                <a:schemeClr val="dk1"/>
              </a:buClr>
              <a:buSzPts val="2400"/>
              <a:buFont typeface="Quattrocento Sans"/>
              <a:buChar char="●"/>
            </a:pPr>
            <a:r>
              <a:rPr lang="en-US" sz="2400" b="1" dirty="0">
                <a:solidFill>
                  <a:schemeClr val="dk1"/>
                </a:solidFill>
                <a:latin typeface="Quattrocento Sans"/>
                <a:ea typeface="Quattrocento Sans"/>
                <a:cs typeface="Quattrocento Sans"/>
                <a:sym typeface="Quattrocento Sans"/>
              </a:rPr>
              <a:t>LDAP</a:t>
            </a:r>
            <a:endParaRPr sz="1400" dirty="0"/>
          </a:p>
          <a:p>
            <a:pPr marL="457200" marR="0" lvl="0" indent="-381000" algn="l" rtl="0">
              <a:spcBef>
                <a:spcPts val="0"/>
              </a:spcBef>
              <a:spcAft>
                <a:spcPts val="0"/>
              </a:spcAft>
              <a:buClr>
                <a:schemeClr val="dk1"/>
              </a:buClr>
              <a:buSzPts val="2400"/>
              <a:buFont typeface="Quattrocento Sans"/>
              <a:buChar char="●"/>
            </a:pPr>
            <a:r>
              <a:rPr lang="en-US" sz="2400" b="1" dirty="0">
                <a:solidFill>
                  <a:schemeClr val="dk1"/>
                </a:solidFill>
                <a:latin typeface="Quattrocento Sans"/>
                <a:ea typeface="Quattrocento Sans"/>
                <a:cs typeface="Quattrocento Sans"/>
                <a:sym typeface="Quattrocento Sans"/>
              </a:rPr>
              <a:t>OpenID Connect (</a:t>
            </a:r>
            <a:r>
              <a:rPr lang="en-US" sz="2400" b="1" dirty="0" err="1">
                <a:solidFill>
                  <a:schemeClr val="dk1"/>
                </a:solidFill>
                <a:latin typeface="Quattrocento Sans"/>
                <a:ea typeface="Quattrocento Sans"/>
                <a:cs typeface="Quattrocento Sans"/>
                <a:sym typeface="Quattrocento Sans"/>
              </a:rPr>
              <a:t>oAuth</a:t>
            </a:r>
            <a:r>
              <a:rPr lang="en-US" sz="2400" b="1" dirty="0">
                <a:solidFill>
                  <a:schemeClr val="dk1"/>
                </a:solidFill>
                <a:latin typeface="Quattrocento Sans"/>
                <a:ea typeface="Quattrocento Sans"/>
                <a:cs typeface="Quattrocento Sans"/>
                <a:sym typeface="Quattrocento Sans"/>
              </a:rPr>
              <a:t>)</a:t>
            </a:r>
            <a:endParaRPr sz="1400" dirty="0"/>
          </a:p>
          <a:p>
            <a:pPr marL="457200" marR="0" lvl="0" indent="-381000" algn="l" rtl="0">
              <a:spcBef>
                <a:spcPts val="0"/>
              </a:spcBef>
              <a:spcAft>
                <a:spcPts val="0"/>
              </a:spcAft>
              <a:buClr>
                <a:schemeClr val="dk1"/>
              </a:buClr>
              <a:buSzPts val="2400"/>
              <a:buFont typeface="Quattrocento Sans"/>
              <a:buChar char="●"/>
            </a:pPr>
            <a:r>
              <a:rPr lang="en-US" sz="2400" b="1" dirty="0">
                <a:solidFill>
                  <a:schemeClr val="dk1"/>
                </a:solidFill>
                <a:latin typeface="Quattrocento Sans"/>
                <a:ea typeface="Quattrocento Sans"/>
                <a:cs typeface="Quattrocento Sans"/>
                <a:sym typeface="Quattrocento Sans"/>
              </a:rPr>
              <a:t>Request Header</a:t>
            </a:r>
            <a:endParaRPr sz="1800" b="1" dirty="0">
              <a:solidFill>
                <a:schemeClr val="dk1"/>
              </a:solidFill>
              <a:latin typeface="Quattrocento Sans"/>
              <a:ea typeface="Quattrocento Sans"/>
              <a:cs typeface="Quattrocento Sans"/>
              <a:sym typeface="Quattrocento Sans"/>
            </a:endParaRPr>
          </a:p>
        </p:txBody>
      </p:sp>
      <p:grpSp>
        <p:nvGrpSpPr>
          <p:cNvPr id="1893" name="Google Shape;1893;p204"/>
          <p:cNvGrpSpPr/>
          <p:nvPr/>
        </p:nvGrpSpPr>
        <p:grpSpPr>
          <a:xfrm>
            <a:off x="0" y="6438931"/>
            <a:ext cx="12436500" cy="654351"/>
            <a:chOff x="0" y="6438931"/>
            <a:chExt cx="12436500" cy="654351"/>
          </a:xfrm>
        </p:grpSpPr>
        <p:sp>
          <p:nvSpPr>
            <p:cNvPr id="1894" name="Google Shape;1894;p204"/>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1895" name="Google Shape;1895;p204"/>
            <p:cNvPicPr preferRelativeResize="0"/>
            <p:nvPr/>
          </p:nvPicPr>
          <p:blipFill rotWithShape="1">
            <a:blip r:embed="rId4">
              <a:alphaModFix/>
            </a:blip>
            <a:srcRect/>
            <a:stretch/>
          </p:blipFill>
          <p:spPr>
            <a:xfrm>
              <a:off x="10684494" y="6560128"/>
              <a:ext cx="916401" cy="410738"/>
            </a:xfrm>
            <a:prstGeom prst="rect">
              <a:avLst/>
            </a:prstGeom>
            <a:noFill/>
            <a:ln>
              <a:noFill/>
            </a:ln>
          </p:spPr>
        </p:pic>
        <p:cxnSp>
          <p:nvCxnSpPr>
            <p:cNvPr id="1896" name="Google Shape;1896;p204"/>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1897" name="Google Shape;1897;p204"/>
            <p:cNvGrpSpPr/>
            <p:nvPr/>
          </p:nvGrpSpPr>
          <p:grpSpPr>
            <a:xfrm>
              <a:off x="9903576" y="6438931"/>
              <a:ext cx="851452" cy="654351"/>
              <a:chOff x="9903576" y="6438931"/>
              <a:chExt cx="851452" cy="654351"/>
            </a:xfrm>
          </p:grpSpPr>
          <p:sp>
            <p:nvSpPr>
              <p:cNvPr id="1898" name="Google Shape;1898;p204"/>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899" name="Google Shape;1899;p204"/>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1900" name="Google Shape;1900;p204"/>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1901" name="Google Shape;1901;p204"/>
            <p:cNvPicPr preferRelativeResize="0"/>
            <p:nvPr/>
          </p:nvPicPr>
          <p:blipFill rotWithShape="1">
            <a:blip r:embed="rId5">
              <a:alphaModFix/>
            </a:blip>
            <a:srcRect/>
            <a:stretch/>
          </p:blipFill>
          <p:spPr>
            <a:xfrm>
              <a:off x="11667196" y="6684212"/>
              <a:ext cx="687860" cy="162708"/>
            </a:xfrm>
            <a:prstGeom prst="rect">
              <a:avLst/>
            </a:prstGeom>
            <a:noFill/>
            <a:ln>
              <a:noFill/>
            </a:ln>
          </p:spPr>
        </p:pic>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92"/>
          <p:cNvSpPr txBox="1">
            <a:spLocks noGrp="1"/>
          </p:cNvSpPr>
          <p:nvPr>
            <p:ph type="title"/>
          </p:nvPr>
        </p:nvSpPr>
        <p:spPr>
          <a:xfrm>
            <a:off x="596951" y="2700725"/>
            <a:ext cx="9327357" cy="90404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A2DCEA"/>
              </a:buClr>
              <a:buSzPts val="3700"/>
              <a:buFont typeface="Quattrocento Sans"/>
              <a:buNone/>
            </a:pPr>
            <a:r>
              <a:rPr lang="en-US" sz="2800" dirty="0"/>
              <a:t>Azure Red Hat OpenShift 4</a:t>
            </a:r>
            <a:br>
              <a:rPr lang="en-US" sz="1400" dirty="0"/>
            </a:br>
            <a:r>
              <a:rPr lang="en-US" sz="4400" dirty="0">
                <a:solidFill>
                  <a:srgbClr val="008575"/>
                </a:solidFill>
              </a:rPr>
              <a:t>Registry</a:t>
            </a:r>
            <a:endParaRPr sz="4400" dirty="0">
              <a:solidFill>
                <a:srgbClr val="008575"/>
              </a:solidFill>
            </a:endParaRPr>
          </a:p>
        </p:txBody>
      </p:sp>
    </p:spTree>
    <p:extLst>
      <p:ext uri="{BB962C8B-B14F-4D97-AF65-F5344CB8AC3E}">
        <p14:creationId xmlns:p14="http://schemas.microsoft.com/office/powerpoint/2010/main" val="34192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6"/>
        <p:cNvGrpSpPr/>
        <p:nvPr/>
      </p:nvGrpSpPr>
      <p:grpSpPr>
        <a:xfrm>
          <a:off x="0" y="0"/>
          <a:ext cx="0" cy="0"/>
          <a:chOff x="0" y="0"/>
          <a:chExt cx="0" cy="0"/>
        </a:xfrm>
      </p:grpSpPr>
      <p:sp>
        <p:nvSpPr>
          <p:cNvPr id="3067" name="Google Shape;3067;p327"/>
          <p:cNvSpPr txBox="1">
            <a:spLocks noGrp="1"/>
          </p:cNvSpPr>
          <p:nvPr>
            <p:ph type="body" idx="1"/>
          </p:nvPr>
        </p:nvSpPr>
        <p:spPr>
          <a:xfrm>
            <a:off x="466774" y="1916875"/>
            <a:ext cx="3824898" cy="3278798"/>
          </a:xfrm>
          <a:prstGeom prst="rect">
            <a:avLst/>
          </a:prstGeom>
        </p:spPr>
        <p:txBody>
          <a:bodyPr spcFirstLastPara="1" wrap="square" lIns="0" tIns="0" rIns="0" bIns="0" anchor="t" anchorCtr="0">
            <a:noAutofit/>
          </a:bodyPr>
          <a:lstStyle/>
          <a:p>
            <a:pPr marL="0" indent="0">
              <a:lnSpc>
                <a:spcPct val="106000"/>
              </a:lnSpc>
              <a:spcBef>
                <a:spcPts val="766"/>
              </a:spcBef>
              <a:buNone/>
            </a:pPr>
            <a:r>
              <a:rPr lang="en-US" sz="2448" b="1">
                <a:latin typeface="Quattrocento Sans"/>
                <a:ea typeface="Overpass"/>
                <a:cs typeface="Overpass"/>
                <a:sym typeface="Overpass"/>
              </a:rPr>
              <a:t>Red Hat Container Images</a:t>
            </a:r>
          </a:p>
          <a:p>
            <a:pPr indent="-449039">
              <a:lnSpc>
                <a:spcPct val="106000"/>
              </a:lnSpc>
              <a:spcBef>
                <a:spcPts val="2176"/>
              </a:spcBef>
              <a:buSzPts val="1600"/>
              <a:buFont typeface="Overpass"/>
              <a:buChar char="●"/>
            </a:pPr>
            <a:r>
              <a:rPr lang="en-US" sz="2176">
                <a:latin typeface="Quattrocento Sans"/>
                <a:ea typeface="Overpass"/>
                <a:cs typeface="Overpass"/>
                <a:sym typeface="Overpass"/>
              </a:rPr>
              <a:t>Signed Images</a:t>
            </a:r>
          </a:p>
          <a:p>
            <a:pPr indent="-449039">
              <a:lnSpc>
                <a:spcPct val="106000"/>
              </a:lnSpc>
              <a:spcBef>
                <a:spcPts val="2176"/>
              </a:spcBef>
              <a:buSzPts val="1600"/>
              <a:buFont typeface="Overpass"/>
              <a:buChar char="●"/>
            </a:pPr>
            <a:r>
              <a:rPr lang="en-US" sz="2176">
                <a:latin typeface="Quattrocento Sans"/>
                <a:ea typeface="Overpass"/>
                <a:cs typeface="Overpass"/>
                <a:sym typeface="Overpass"/>
              </a:rPr>
              <a:t>Health Index </a:t>
            </a:r>
            <a:br>
              <a:rPr lang="en-US" sz="2176">
                <a:latin typeface="Quattrocento Sans"/>
                <a:ea typeface="Overpass"/>
                <a:cs typeface="Overpass"/>
                <a:sym typeface="Overpass"/>
              </a:rPr>
            </a:br>
            <a:r>
              <a:rPr lang="en-US" sz="2176">
                <a:latin typeface="Quattrocento Sans"/>
                <a:ea typeface="Overpass"/>
                <a:cs typeface="Overpass"/>
                <a:sym typeface="Overpass"/>
              </a:rPr>
              <a:t>(A to F grade)*</a:t>
            </a:r>
          </a:p>
          <a:p>
            <a:pPr indent="-449039">
              <a:lnSpc>
                <a:spcPct val="106000"/>
              </a:lnSpc>
              <a:spcBef>
                <a:spcPts val="2176"/>
              </a:spcBef>
              <a:spcAft>
                <a:spcPts val="2176"/>
              </a:spcAft>
              <a:buSzPts val="1600"/>
              <a:buFont typeface="Overpass"/>
              <a:buChar char="●"/>
            </a:pPr>
            <a:r>
              <a:rPr lang="en-US" sz="2176">
                <a:latin typeface="Quattrocento Sans"/>
                <a:ea typeface="Overpass"/>
                <a:cs typeface="Overpass"/>
                <a:sym typeface="Overpass"/>
              </a:rPr>
              <a:t>Security advisories &amp; </a:t>
            </a:r>
            <a:br>
              <a:rPr lang="en-US" sz="2176">
                <a:latin typeface="Quattrocento Sans"/>
                <a:ea typeface="Overpass"/>
                <a:cs typeface="Overpass"/>
                <a:sym typeface="Overpass"/>
              </a:rPr>
            </a:br>
            <a:r>
              <a:rPr lang="en-US" sz="2176">
                <a:latin typeface="Quattrocento Sans"/>
                <a:ea typeface="Overpass"/>
                <a:cs typeface="Overpass"/>
                <a:sym typeface="Overpass"/>
              </a:rPr>
              <a:t>errata (patches)</a:t>
            </a:r>
          </a:p>
        </p:txBody>
      </p:sp>
      <p:grpSp>
        <p:nvGrpSpPr>
          <p:cNvPr id="11" name="Google Shape;2583;p236">
            <a:extLst>
              <a:ext uri="{FF2B5EF4-FFF2-40B4-BE49-F238E27FC236}">
                <a16:creationId xmlns:a16="http://schemas.microsoft.com/office/drawing/2014/main" id="{E8530885-F543-2348-82EA-DE86447BEE72}"/>
              </a:ext>
            </a:extLst>
          </p:cNvPr>
          <p:cNvGrpSpPr/>
          <p:nvPr/>
        </p:nvGrpSpPr>
        <p:grpSpPr>
          <a:xfrm>
            <a:off x="0" y="6438931"/>
            <a:ext cx="12436500" cy="654351"/>
            <a:chOff x="0" y="6438931"/>
            <a:chExt cx="12436500" cy="654351"/>
          </a:xfrm>
        </p:grpSpPr>
        <p:sp>
          <p:nvSpPr>
            <p:cNvPr id="12" name="Google Shape;2584;p236">
              <a:extLst>
                <a:ext uri="{FF2B5EF4-FFF2-40B4-BE49-F238E27FC236}">
                  <a16:creationId xmlns:a16="http://schemas.microsoft.com/office/drawing/2014/main" id="{5BE4251D-4195-7D49-B1AF-C90D44036BE1}"/>
                </a:ext>
              </a:extLst>
            </p:cNvPr>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13" name="Google Shape;2585;p236">
              <a:extLst>
                <a:ext uri="{FF2B5EF4-FFF2-40B4-BE49-F238E27FC236}">
                  <a16:creationId xmlns:a16="http://schemas.microsoft.com/office/drawing/2014/main" id="{34C5E008-2DA7-9E40-93E9-C0C9421DBFBC}"/>
                </a:ext>
              </a:extLst>
            </p:cNvPr>
            <p:cNvPicPr preferRelativeResize="0"/>
            <p:nvPr/>
          </p:nvPicPr>
          <p:blipFill rotWithShape="1">
            <a:blip r:embed="rId3">
              <a:alphaModFix/>
            </a:blip>
            <a:srcRect/>
            <a:stretch/>
          </p:blipFill>
          <p:spPr>
            <a:xfrm>
              <a:off x="10684494" y="6560128"/>
              <a:ext cx="916401" cy="410738"/>
            </a:xfrm>
            <a:prstGeom prst="rect">
              <a:avLst/>
            </a:prstGeom>
            <a:noFill/>
            <a:ln>
              <a:noFill/>
            </a:ln>
          </p:spPr>
        </p:pic>
        <p:cxnSp>
          <p:nvCxnSpPr>
            <p:cNvPr id="14" name="Google Shape;2586;p236">
              <a:extLst>
                <a:ext uri="{FF2B5EF4-FFF2-40B4-BE49-F238E27FC236}">
                  <a16:creationId xmlns:a16="http://schemas.microsoft.com/office/drawing/2014/main" id="{D1C3A1BA-DFED-7F46-9F50-12CFA4E5F888}"/>
                </a:ext>
              </a:extLst>
            </p:cNvPr>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15" name="Google Shape;2587;p236">
              <a:extLst>
                <a:ext uri="{FF2B5EF4-FFF2-40B4-BE49-F238E27FC236}">
                  <a16:creationId xmlns:a16="http://schemas.microsoft.com/office/drawing/2014/main" id="{E3C952D4-B921-AC4A-959C-79A21AD8E06C}"/>
                </a:ext>
              </a:extLst>
            </p:cNvPr>
            <p:cNvGrpSpPr/>
            <p:nvPr/>
          </p:nvGrpSpPr>
          <p:grpSpPr>
            <a:xfrm>
              <a:off x="9903576" y="6438931"/>
              <a:ext cx="851452" cy="654351"/>
              <a:chOff x="9903576" y="6438931"/>
              <a:chExt cx="851452" cy="654351"/>
            </a:xfrm>
          </p:grpSpPr>
          <p:sp>
            <p:nvSpPr>
              <p:cNvPr id="18" name="Google Shape;2588;p236">
                <a:extLst>
                  <a:ext uri="{FF2B5EF4-FFF2-40B4-BE49-F238E27FC236}">
                    <a16:creationId xmlns:a16="http://schemas.microsoft.com/office/drawing/2014/main" id="{8D106824-CCF9-2B4D-90B0-844DC0004CA5}"/>
                  </a:ext>
                </a:extLst>
              </p:cNvPr>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9" name="Google Shape;2589;p236">
                <a:extLst>
                  <a:ext uri="{FF2B5EF4-FFF2-40B4-BE49-F238E27FC236}">
                    <a16:creationId xmlns:a16="http://schemas.microsoft.com/office/drawing/2014/main" id="{3A389BE2-575A-0D4E-8FF3-5058F896A9BA}"/>
                  </a:ext>
                </a:extLst>
              </p:cNvPr>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16" name="Google Shape;2590;p236">
              <a:extLst>
                <a:ext uri="{FF2B5EF4-FFF2-40B4-BE49-F238E27FC236}">
                  <a16:creationId xmlns:a16="http://schemas.microsoft.com/office/drawing/2014/main" id="{5B36BE21-16BA-F74E-A179-CB6AE016A2B4}"/>
                </a:ext>
              </a:extLst>
            </p:cNvPr>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17" name="Google Shape;2591;p236">
              <a:extLst>
                <a:ext uri="{FF2B5EF4-FFF2-40B4-BE49-F238E27FC236}">
                  <a16:creationId xmlns:a16="http://schemas.microsoft.com/office/drawing/2014/main" id="{36AF888C-EAF6-8341-820E-8C1A2B567321}"/>
                </a:ext>
              </a:extLst>
            </p:cNvPr>
            <p:cNvPicPr preferRelativeResize="0"/>
            <p:nvPr/>
          </p:nvPicPr>
          <p:blipFill rotWithShape="1">
            <a:blip r:embed="rId4">
              <a:alphaModFix/>
            </a:blip>
            <a:srcRect/>
            <a:stretch/>
          </p:blipFill>
          <p:spPr>
            <a:xfrm>
              <a:off x="11667196" y="6684212"/>
              <a:ext cx="687860" cy="162708"/>
            </a:xfrm>
            <a:prstGeom prst="rect">
              <a:avLst/>
            </a:prstGeom>
            <a:noFill/>
            <a:ln>
              <a:noFill/>
            </a:ln>
          </p:spPr>
        </p:pic>
      </p:grpSp>
      <p:sp>
        <p:nvSpPr>
          <p:cNvPr id="20" name="Google Shape;2582;p236">
            <a:extLst>
              <a:ext uri="{FF2B5EF4-FFF2-40B4-BE49-F238E27FC236}">
                <a16:creationId xmlns:a16="http://schemas.microsoft.com/office/drawing/2014/main" id="{2DB4D748-D019-2B4F-A8E9-2AEB2D057DEE}"/>
              </a:ext>
            </a:extLst>
          </p:cNvPr>
          <p:cNvSpPr txBox="1">
            <a:spLocks/>
          </p:cNvSpPr>
          <p:nvPr/>
        </p:nvSpPr>
        <p:spPr>
          <a:xfrm>
            <a:off x="465138" y="632779"/>
            <a:ext cx="11533200" cy="411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6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9pPr>
          </a:lstStyle>
          <a:p>
            <a:pPr>
              <a:lnSpc>
                <a:spcPct val="114284"/>
              </a:lnSpc>
            </a:pPr>
            <a:r>
              <a:rPr lang="en-US" b="1">
                <a:latin typeface="Quattrocento Sans"/>
              </a:rPr>
              <a:t>External Content: Use Trusted Sources</a:t>
            </a:r>
            <a:endParaRPr lang="en-US">
              <a:latin typeface="Quattrocento Sans"/>
            </a:endParaRPr>
          </a:p>
        </p:txBody>
      </p:sp>
      <p:pic>
        <p:nvPicPr>
          <p:cNvPr id="2" name="Picture 2" descr="Graphical user interface, text, application&#10;&#10;Description automatically generated">
            <a:extLst>
              <a:ext uri="{FF2B5EF4-FFF2-40B4-BE49-F238E27FC236}">
                <a16:creationId xmlns:a16="http://schemas.microsoft.com/office/drawing/2014/main" id="{5D946F25-A350-46F5-AB58-B15E33C7A95F}"/>
              </a:ext>
            </a:extLst>
          </p:cNvPr>
          <p:cNvPicPr>
            <a:picLocks noChangeAspect="1"/>
          </p:cNvPicPr>
          <p:nvPr/>
        </p:nvPicPr>
        <p:blipFill>
          <a:blip r:embed="rId5"/>
          <a:stretch>
            <a:fillRect/>
          </a:stretch>
        </p:blipFill>
        <p:spPr>
          <a:xfrm>
            <a:off x="4409507" y="1420577"/>
            <a:ext cx="7868973" cy="5012137"/>
          </a:xfrm>
          <a:prstGeom prst="rect">
            <a:avLst/>
          </a:prstGeom>
          <a:ln w="6350">
            <a:solidFill>
              <a:schemeClr val="tx1"/>
            </a:solidFill>
          </a:ln>
        </p:spPr>
      </p:pic>
      <p:sp>
        <p:nvSpPr>
          <p:cNvPr id="3" name="TextBox 2">
            <a:extLst>
              <a:ext uri="{FF2B5EF4-FFF2-40B4-BE49-F238E27FC236}">
                <a16:creationId xmlns:a16="http://schemas.microsoft.com/office/drawing/2014/main" id="{DA38CC68-F139-473B-8A00-63A0BFA0B636}"/>
              </a:ext>
            </a:extLst>
          </p:cNvPr>
          <p:cNvSpPr txBox="1"/>
          <p:nvPr/>
        </p:nvSpPr>
        <p:spPr>
          <a:xfrm>
            <a:off x="4846637" y="326866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extLst>
      <p:ext uri="{BB962C8B-B14F-4D97-AF65-F5344CB8AC3E}">
        <p14:creationId xmlns:p14="http://schemas.microsoft.com/office/powerpoint/2010/main" val="149534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7" y="583807"/>
            <a:ext cx="11533187" cy="697084"/>
          </a:xfrm>
        </p:spPr>
        <p:txBody>
          <a:bodyPr wrap="square">
            <a:spAutoFit/>
          </a:bodyPr>
          <a:lstStyle/>
          <a:p>
            <a:r>
              <a:rPr lang="en-US" dirty="0">
                <a:solidFill>
                  <a:schemeClr val="tx1"/>
                </a:solidFill>
              </a:rPr>
              <a:t>Image Security using Azure Container Registry</a:t>
            </a:r>
          </a:p>
        </p:txBody>
      </p:sp>
      <p:cxnSp>
        <p:nvCxnSpPr>
          <p:cNvPr id="82" name="Straight Arrow Connector 81">
            <a:extLst>
              <a:ext uri="{FF2B5EF4-FFF2-40B4-BE49-F238E27FC236}">
                <a16:creationId xmlns:a16="http://schemas.microsoft.com/office/drawing/2014/main" id="{1A439FAF-9EA1-4914-81C0-2E35C6C0CAF8}"/>
              </a:ext>
            </a:extLst>
          </p:cNvPr>
          <p:cNvCxnSpPr>
            <a:cxnSpLocks/>
            <a:stCxn id="84" idx="3"/>
            <a:endCxn id="99" idx="1"/>
          </p:cNvCxnSpPr>
          <p:nvPr/>
        </p:nvCxnSpPr>
        <p:spPr>
          <a:xfrm>
            <a:off x="8592632" y="4115032"/>
            <a:ext cx="36814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D94339F9-2179-4429-97A9-17C26C3A06F1}"/>
              </a:ext>
            </a:extLst>
          </p:cNvPr>
          <p:cNvSpPr txBox="1">
            <a:spLocks/>
          </p:cNvSpPr>
          <p:nvPr/>
        </p:nvSpPr>
        <p:spPr>
          <a:xfrm>
            <a:off x="7767181" y="3274876"/>
            <a:ext cx="82794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a:cs typeface="Segoe UI Semibold"/>
              </a:rPr>
              <a:t>CI/CD</a:t>
            </a:r>
            <a:r>
              <a:rPr kumimoji="0" lang="en-US" sz="1200" b="0" i="0" u="none" strike="noStrike" kern="1200" cap="none" spc="0" normalizeH="0" baseline="0" noProof="0">
                <a:ln w="3175">
                  <a:noFill/>
                </a:ln>
                <a:solidFill>
                  <a:srgbClr val="000000"/>
                </a:solidFill>
                <a:effectLst/>
                <a:uLnTx/>
                <a:uFillTx/>
                <a:latin typeface="Segoe UI Semibold"/>
                <a:cs typeface="Segoe UI Semibold"/>
              </a:rPr>
              <a:t> Pipelines</a:t>
            </a:r>
          </a:p>
        </p:txBody>
      </p:sp>
      <p:sp>
        <p:nvSpPr>
          <p:cNvPr id="84" name="Rectangle: Rounded Corners 83">
            <a:extLst>
              <a:ext uri="{FF2B5EF4-FFF2-40B4-BE49-F238E27FC236}">
                <a16:creationId xmlns:a16="http://schemas.microsoft.com/office/drawing/2014/main" id="{C84002C2-599D-42B7-BD9A-8F23D594003D}"/>
              </a:ext>
            </a:extLst>
          </p:cNvPr>
          <p:cNvSpPr/>
          <p:nvPr/>
        </p:nvSpPr>
        <p:spPr bwMode="auto">
          <a:xfrm>
            <a:off x="7769672" y="3703552"/>
            <a:ext cx="822960" cy="822960"/>
          </a:xfrm>
          <a:prstGeom prst="roundRect">
            <a:avLst>
              <a:gd name="adj" fmla="val 3125"/>
            </a:avLst>
          </a:prstGeom>
          <a:solidFill>
            <a:srgbClr val="FCFDFE">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5" name="Freeform: Shape 84">
            <a:extLst>
              <a:ext uri="{FF2B5EF4-FFF2-40B4-BE49-F238E27FC236}">
                <a16:creationId xmlns:a16="http://schemas.microsoft.com/office/drawing/2014/main" id="{0D8166D1-660E-4326-9F0E-923C3FA1BC38}"/>
              </a:ext>
            </a:extLst>
          </p:cNvPr>
          <p:cNvSpPr>
            <a:spLocks noChangeAspect="1"/>
          </p:cNvSpPr>
          <p:nvPr/>
        </p:nvSpPr>
        <p:spPr bwMode="auto">
          <a:xfrm>
            <a:off x="7932574" y="3866534"/>
            <a:ext cx="497157" cy="496996"/>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8" name="Title 1">
            <a:extLst>
              <a:ext uri="{FF2B5EF4-FFF2-40B4-BE49-F238E27FC236}">
                <a16:creationId xmlns:a16="http://schemas.microsoft.com/office/drawing/2014/main" id="{8B3CBFCD-AE34-4CEC-BC16-87CCAE78D38A}"/>
              </a:ext>
            </a:extLst>
          </p:cNvPr>
          <p:cNvSpPr txBox="1">
            <a:spLocks/>
          </p:cNvSpPr>
          <p:nvPr/>
        </p:nvSpPr>
        <p:spPr>
          <a:xfrm>
            <a:off x="8964550" y="3090210"/>
            <a:ext cx="819186"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Azure</a:t>
            </a:r>
          </a:p>
          <a:p>
            <a:pPr lvl="0" algn="ctr"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Red Hat</a:t>
            </a:r>
          </a:p>
          <a:p>
            <a:pPr lvl="0" algn="ctr"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OpenShift</a:t>
            </a:r>
          </a:p>
        </p:txBody>
      </p:sp>
      <p:sp>
        <p:nvSpPr>
          <p:cNvPr id="99" name="Rectangle: Rounded Corners 98">
            <a:extLst>
              <a:ext uri="{FF2B5EF4-FFF2-40B4-BE49-F238E27FC236}">
                <a16:creationId xmlns:a16="http://schemas.microsoft.com/office/drawing/2014/main" id="{CD51A5AA-559F-4A54-A982-64DBBA534BDD}"/>
              </a:ext>
            </a:extLst>
          </p:cNvPr>
          <p:cNvSpPr/>
          <p:nvPr/>
        </p:nvSpPr>
        <p:spPr bwMode="auto">
          <a:xfrm>
            <a:off x="8960776" y="3703552"/>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6" name="Freeform: Shape 185">
            <a:extLst>
              <a:ext uri="{FF2B5EF4-FFF2-40B4-BE49-F238E27FC236}">
                <a16:creationId xmlns:a16="http://schemas.microsoft.com/office/drawing/2014/main" id="{166031E8-49BF-4C22-AAE7-D701492FFECE}"/>
              </a:ext>
            </a:extLst>
          </p:cNvPr>
          <p:cNvSpPr/>
          <p:nvPr/>
        </p:nvSpPr>
        <p:spPr>
          <a:xfrm>
            <a:off x="9249844" y="4000207"/>
            <a:ext cx="248217" cy="243784"/>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7" name="Freeform: Shape 186">
            <a:extLst>
              <a:ext uri="{FF2B5EF4-FFF2-40B4-BE49-F238E27FC236}">
                <a16:creationId xmlns:a16="http://schemas.microsoft.com/office/drawing/2014/main" id="{12BA90D6-4FF8-49BF-864E-B2C34D77E3B7}"/>
              </a:ext>
            </a:extLst>
          </p:cNvPr>
          <p:cNvSpPr/>
          <p:nvPr/>
        </p:nvSpPr>
        <p:spPr>
          <a:xfrm>
            <a:off x="9224136" y="4168197"/>
            <a:ext cx="2216" cy="221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cxnSp>
        <p:nvCxnSpPr>
          <p:cNvPr id="151" name="Straight Arrow Connector 150">
            <a:extLst>
              <a:ext uri="{FF2B5EF4-FFF2-40B4-BE49-F238E27FC236}">
                <a16:creationId xmlns:a16="http://schemas.microsoft.com/office/drawing/2014/main" id="{378A96B7-6D7E-4CD6-9CF9-8C7F02045D30}"/>
              </a:ext>
            </a:extLst>
          </p:cNvPr>
          <p:cNvCxnSpPr>
            <a:cxnSpLocks/>
            <a:endCxn id="84" idx="1"/>
          </p:cNvCxnSpPr>
          <p:nvPr/>
        </p:nvCxnSpPr>
        <p:spPr>
          <a:xfrm>
            <a:off x="5554050" y="4115032"/>
            <a:ext cx="221562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Freeform: Shape 151">
            <a:extLst>
              <a:ext uri="{FF2B5EF4-FFF2-40B4-BE49-F238E27FC236}">
                <a16:creationId xmlns:a16="http://schemas.microsoft.com/office/drawing/2014/main" id="{143FCD1D-87F3-422D-AF6B-40FC0E234E8F}"/>
              </a:ext>
            </a:extLst>
          </p:cNvPr>
          <p:cNvSpPr/>
          <p:nvPr/>
        </p:nvSpPr>
        <p:spPr>
          <a:xfrm>
            <a:off x="7218245" y="3941514"/>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F3E403A7-9255-43A9-B7B4-398F6154F4C6}"/>
              </a:ext>
            </a:extLst>
          </p:cNvPr>
          <p:cNvSpPr/>
          <p:nvPr/>
        </p:nvSpPr>
        <p:spPr>
          <a:xfrm>
            <a:off x="465137" y="1313900"/>
            <a:ext cx="11656105" cy="707886"/>
          </a:xfrm>
          <a:prstGeom prst="rect">
            <a:avLst/>
          </a:prstGeom>
        </p:spPr>
        <p:txBody>
          <a:bodyPr wrap="square" lIns="0">
            <a:spAutoFit/>
          </a:bodyPr>
          <a:lstStyle/>
          <a:p>
            <a:pPr marR="0" lvl="0">
              <a:spcBef>
                <a:spcPts val="0"/>
              </a:spcBef>
              <a:spcAft>
                <a:spcPts val="0"/>
              </a:spcAft>
              <a:tabLst>
                <a:tab pos="466090" algn="l"/>
                <a:tab pos="685800" algn="l"/>
              </a:tabLst>
            </a:pPr>
            <a:r>
              <a:rPr lang="en-US" sz="2000" dirty="0">
                <a:latin typeface="Segoe UI" panose="020B0502040204020203" pitchFamily="34" charset="0"/>
                <a:ea typeface="Malgun Gothic" panose="020B0503020000020004" pitchFamily="34" charset="-127"/>
                <a:cs typeface="Times New Roman" panose="02020603050405020304" pitchFamily="18" charset="0"/>
              </a:rPr>
              <a:t>Your </a:t>
            </a:r>
            <a:r>
              <a:rPr lang="en-US" sz="2000" u="sng" dirty="0">
                <a:solidFill>
                  <a:srgbClr val="4472C4"/>
                </a:solidFill>
                <a:latin typeface="Segoe UI" panose="020B0502040204020203" pitchFamily="34" charset="0"/>
                <a:ea typeface="Malgun Gothic" panose="020B0503020000020004" pitchFamily="34" charset="-127"/>
                <a:cs typeface="Times New Roman" panose="02020603050405020304" pitchFamily="18" charset="0"/>
                <a:hlinkClick r:id="rId4"/>
              </a:rPr>
              <a:t>private registry</a:t>
            </a:r>
            <a:r>
              <a:rPr lang="en-US" sz="2000" dirty="0">
                <a:latin typeface="Segoe UI" panose="020B0502040204020203" pitchFamily="34" charset="0"/>
                <a:ea typeface="Malgun Gothic" panose="020B0503020000020004" pitchFamily="34" charset="-127"/>
                <a:cs typeface="Times New Roman" panose="02020603050405020304" pitchFamily="18" charset="0"/>
              </a:rPr>
              <a:t>, with built-in Helm chart support, only deploys validated images and can be automatically geo-replicated to the data center close to where your users are </a:t>
            </a:r>
          </a:p>
        </p:txBody>
      </p:sp>
      <p:grpSp>
        <p:nvGrpSpPr>
          <p:cNvPr id="43" name="Google Shape;2583;p236">
            <a:extLst>
              <a:ext uri="{FF2B5EF4-FFF2-40B4-BE49-F238E27FC236}">
                <a16:creationId xmlns:a16="http://schemas.microsoft.com/office/drawing/2014/main" id="{F490BD4F-D35D-4149-99E9-6D5720ED8CB1}"/>
              </a:ext>
            </a:extLst>
          </p:cNvPr>
          <p:cNvGrpSpPr/>
          <p:nvPr/>
        </p:nvGrpSpPr>
        <p:grpSpPr>
          <a:xfrm>
            <a:off x="13480" y="6438126"/>
            <a:ext cx="12436500" cy="654351"/>
            <a:chOff x="0" y="6438931"/>
            <a:chExt cx="12436500" cy="654351"/>
          </a:xfrm>
        </p:grpSpPr>
        <p:sp>
          <p:nvSpPr>
            <p:cNvPr id="44" name="Google Shape;2584;p236">
              <a:extLst>
                <a:ext uri="{FF2B5EF4-FFF2-40B4-BE49-F238E27FC236}">
                  <a16:creationId xmlns:a16="http://schemas.microsoft.com/office/drawing/2014/main" id="{99BA7016-B059-4F38-86DC-4205C039286D}"/>
                </a:ext>
              </a:extLst>
            </p:cNvPr>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45" name="Google Shape;2585;p236">
              <a:extLst>
                <a:ext uri="{FF2B5EF4-FFF2-40B4-BE49-F238E27FC236}">
                  <a16:creationId xmlns:a16="http://schemas.microsoft.com/office/drawing/2014/main" id="{5CF71717-41CB-4CA9-A923-6D080501A73B}"/>
                </a:ext>
              </a:extLst>
            </p:cNvPr>
            <p:cNvPicPr preferRelativeResize="0"/>
            <p:nvPr/>
          </p:nvPicPr>
          <p:blipFill rotWithShape="1">
            <a:blip r:embed="rId5">
              <a:alphaModFix/>
            </a:blip>
            <a:srcRect/>
            <a:stretch/>
          </p:blipFill>
          <p:spPr>
            <a:xfrm>
              <a:off x="10684494" y="6560128"/>
              <a:ext cx="916401" cy="410738"/>
            </a:xfrm>
            <a:prstGeom prst="rect">
              <a:avLst/>
            </a:prstGeom>
            <a:noFill/>
            <a:ln>
              <a:noFill/>
            </a:ln>
          </p:spPr>
        </p:pic>
        <p:cxnSp>
          <p:nvCxnSpPr>
            <p:cNvPr id="46" name="Google Shape;2586;p236">
              <a:extLst>
                <a:ext uri="{FF2B5EF4-FFF2-40B4-BE49-F238E27FC236}">
                  <a16:creationId xmlns:a16="http://schemas.microsoft.com/office/drawing/2014/main" id="{587457B3-2324-4A61-82DA-B9FCD058E0A5}"/>
                </a:ext>
              </a:extLst>
            </p:cNvPr>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47" name="Google Shape;2587;p236">
              <a:extLst>
                <a:ext uri="{FF2B5EF4-FFF2-40B4-BE49-F238E27FC236}">
                  <a16:creationId xmlns:a16="http://schemas.microsoft.com/office/drawing/2014/main" id="{002BCED1-4D60-46D8-A728-E178F6C79ECA}"/>
                </a:ext>
              </a:extLst>
            </p:cNvPr>
            <p:cNvGrpSpPr/>
            <p:nvPr/>
          </p:nvGrpSpPr>
          <p:grpSpPr>
            <a:xfrm>
              <a:off x="9903576" y="6438931"/>
              <a:ext cx="851452" cy="654351"/>
              <a:chOff x="9903576" y="6438931"/>
              <a:chExt cx="851452" cy="654351"/>
            </a:xfrm>
          </p:grpSpPr>
          <p:sp>
            <p:nvSpPr>
              <p:cNvPr id="50" name="Google Shape;2588;p236">
                <a:extLst>
                  <a:ext uri="{FF2B5EF4-FFF2-40B4-BE49-F238E27FC236}">
                    <a16:creationId xmlns:a16="http://schemas.microsoft.com/office/drawing/2014/main" id="{F7ABBDAC-2841-4903-AF50-69AA2CA5F345}"/>
                  </a:ext>
                </a:extLst>
              </p:cNvPr>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1" name="Google Shape;2589;p236">
                <a:extLst>
                  <a:ext uri="{FF2B5EF4-FFF2-40B4-BE49-F238E27FC236}">
                    <a16:creationId xmlns:a16="http://schemas.microsoft.com/office/drawing/2014/main" id="{C923F7AC-CB53-48CE-BF5C-8045BA56B9B5}"/>
                  </a:ext>
                </a:extLst>
              </p:cNvPr>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8" name="Google Shape;2590;p236">
              <a:extLst>
                <a:ext uri="{FF2B5EF4-FFF2-40B4-BE49-F238E27FC236}">
                  <a16:creationId xmlns:a16="http://schemas.microsoft.com/office/drawing/2014/main" id="{0B99EC6E-87FF-44FB-963C-7CEB7613C93D}"/>
                </a:ext>
              </a:extLst>
            </p:cNvPr>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49" name="Google Shape;2591;p236">
              <a:extLst>
                <a:ext uri="{FF2B5EF4-FFF2-40B4-BE49-F238E27FC236}">
                  <a16:creationId xmlns:a16="http://schemas.microsoft.com/office/drawing/2014/main" id="{82C03342-D0DD-4789-B3EB-38D0F00EAA6C}"/>
                </a:ext>
              </a:extLst>
            </p:cNvPr>
            <p:cNvPicPr preferRelativeResize="0"/>
            <p:nvPr/>
          </p:nvPicPr>
          <p:blipFill rotWithShape="1">
            <a:blip r:embed="rId6">
              <a:alphaModFix/>
            </a:blip>
            <a:srcRect/>
            <a:stretch/>
          </p:blipFill>
          <p:spPr>
            <a:xfrm>
              <a:off x="11667196" y="6684212"/>
              <a:ext cx="687860" cy="162708"/>
            </a:xfrm>
            <a:prstGeom prst="rect">
              <a:avLst/>
            </a:prstGeom>
            <a:noFill/>
            <a:ln>
              <a:noFill/>
            </a:ln>
          </p:spPr>
        </p:pic>
      </p:grpSp>
      <p:pic>
        <p:nvPicPr>
          <p:cNvPr id="52" name="Picture 8" descr="Image result for openshift logo png">
            <a:extLst>
              <a:ext uri="{FF2B5EF4-FFF2-40B4-BE49-F238E27FC236}">
                <a16:creationId xmlns:a16="http://schemas.microsoft.com/office/drawing/2014/main" id="{97E7F1BD-EAB8-4510-9248-14C190397F5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9102998" y="3865617"/>
            <a:ext cx="523032" cy="497913"/>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52">
            <a:extLst>
              <a:ext uri="{FF2B5EF4-FFF2-40B4-BE49-F238E27FC236}">
                <a16:creationId xmlns:a16="http://schemas.microsoft.com/office/drawing/2014/main" id="{C95CC284-603A-3340-A25D-912954E18D55}"/>
              </a:ext>
            </a:extLst>
          </p:cNvPr>
          <p:cNvSpPr/>
          <p:nvPr/>
        </p:nvSpPr>
        <p:spPr>
          <a:xfrm>
            <a:off x="3626528" y="4865971"/>
            <a:ext cx="6290527" cy="42720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Rounded Corners 79">
            <a:extLst>
              <a:ext uri="{FF2B5EF4-FFF2-40B4-BE49-F238E27FC236}">
                <a16:creationId xmlns:a16="http://schemas.microsoft.com/office/drawing/2014/main" id="{33C2ECB6-C3D6-6840-9175-4EAD0DFD09BF}"/>
              </a:ext>
            </a:extLst>
          </p:cNvPr>
          <p:cNvSpPr/>
          <p:nvPr/>
        </p:nvSpPr>
        <p:spPr bwMode="auto">
          <a:xfrm>
            <a:off x="3735423" y="2739893"/>
            <a:ext cx="3298525" cy="198248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5" name="Title 1">
            <a:extLst>
              <a:ext uri="{FF2B5EF4-FFF2-40B4-BE49-F238E27FC236}">
                <a16:creationId xmlns:a16="http://schemas.microsoft.com/office/drawing/2014/main" id="{2F37C73F-FC33-A342-9A1E-69D951ED7883}"/>
              </a:ext>
            </a:extLst>
          </p:cNvPr>
          <p:cNvSpPr txBox="1">
            <a:spLocks/>
          </p:cNvSpPr>
          <p:nvPr/>
        </p:nvSpPr>
        <p:spPr>
          <a:xfrm>
            <a:off x="2652738" y="2484775"/>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56" name="Rectangle: Rounded Corners 189">
            <a:extLst>
              <a:ext uri="{FF2B5EF4-FFF2-40B4-BE49-F238E27FC236}">
                <a16:creationId xmlns:a16="http://schemas.microsoft.com/office/drawing/2014/main" id="{BBC6FF2F-0746-EA4E-AF33-69773CBE6B86}"/>
              </a:ext>
            </a:extLst>
          </p:cNvPr>
          <p:cNvSpPr/>
          <p:nvPr/>
        </p:nvSpPr>
        <p:spPr bwMode="auto">
          <a:xfrm>
            <a:off x="2737208" y="273227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7" name="people_4" title="Icon of a person">
            <a:extLst>
              <a:ext uri="{FF2B5EF4-FFF2-40B4-BE49-F238E27FC236}">
                <a16:creationId xmlns:a16="http://schemas.microsoft.com/office/drawing/2014/main" id="{1C479A9E-2302-9C41-AEC6-F017B37CA656}"/>
              </a:ext>
            </a:extLst>
          </p:cNvPr>
          <p:cNvSpPr>
            <a:spLocks noChangeAspect="1" noEditPoints="1"/>
          </p:cNvSpPr>
          <p:nvPr/>
        </p:nvSpPr>
        <p:spPr bwMode="auto">
          <a:xfrm>
            <a:off x="2853876" y="2830339"/>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Title 1">
            <a:extLst>
              <a:ext uri="{FF2B5EF4-FFF2-40B4-BE49-F238E27FC236}">
                <a16:creationId xmlns:a16="http://schemas.microsoft.com/office/drawing/2014/main" id="{516BC9E2-D0AE-9444-BB8E-2B3B81E8DAF3}"/>
              </a:ext>
            </a:extLst>
          </p:cNvPr>
          <p:cNvSpPr txBox="1">
            <a:spLocks/>
          </p:cNvSpPr>
          <p:nvPr/>
        </p:nvSpPr>
        <p:spPr>
          <a:xfrm>
            <a:off x="3699265" y="2504190"/>
            <a:ext cx="1737909"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59" name="Freeform: Shape 86">
            <a:extLst>
              <a:ext uri="{FF2B5EF4-FFF2-40B4-BE49-F238E27FC236}">
                <a16:creationId xmlns:a16="http://schemas.microsoft.com/office/drawing/2014/main" id="{72D61A45-DB9D-F340-88E7-BC21921BE8AC}"/>
              </a:ext>
            </a:extLst>
          </p:cNvPr>
          <p:cNvSpPr/>
          <p:nvPr/>
        </p:nvSpPr>
        <p:spPr>
          <a:xfrm>
            <a:off x="5193504" y="2904985"/>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Oval 59">
            <a:extLst>
              <a:ext uri="{FF2B5EF4-FFF2-40B4-BE49-F238E27FC236}">
                <a16:creationId xmlns:a16="http://schemas.microsoft.com/office/drawing/2014/main" id="{D39E5EB6-358B-C546-AAF1-8B0732DC1053}"/>
              </a:ext>
            </a:extLst>
          </p:cNvPr>
          <p:cNvSpPr/>
          <p:nvPr/>
        </p:nvSpPr>
        <p:spPr bwMode="auto">
          <a:xfrm>
            <a:off x="3543819" y="2850562"/>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1" name="Graphic 60">
            <a:extLst>
              <a:ext uri="{FF2B5EF4-FFF2-40B4-BE49-F238E27FC236}">
                <a16:creationId xmlns:a16="http://schemas.microsoft.com/office/drawing/2014/main" id="{74B6CE39-D3AB-F84B-9845-39378E2BEB0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586328" y="2893071"/>
            <a:ext cx="227041" cy="227041"/>
          </a:xfrm>
          <a:prstGeom prst="rect">
            <a:avLst/>
          </a:prstGeom>
        </p:spPr>
      </p:pic>
      <p:cxnSp>
        <p:nvCxnSpPr>
          <p:cNvPr id="71" name="Straight Connector 70">
            <a:extLst>
              <a:ext uri="{FF2B5EF4-FFF2-40B4-BE49-F238E27FC236}">
                <a16:creationId xmlns:a16="http://schemas.microsoft.com/office/drawing/2014/main" id="{B335464D-BEDC-EC48-B751-12E810874D73}"/>
              </a:ext>
            </a:extLst>
          </p:cNvPr>
          <p:cNvCxnSpPr>
            <a:cxnSpLocks/>
          </p:cNvCxnSpPr>
          <p:nvPr/>
        </p:nvCxnSpPr>
        <p:spPr>
          <a:xfrm>
            <a:off x="5348352" y="3295575"/>
            <a:ext cx="175" cy="690362"/>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itle 1">
            <a:extLst>
              <a:ext uri="{FF2B5EF4-FFF2-40B4-BE49-F238E27FC236}">
                <a16:creationId xmlns:a16="http://schemas.microsoft.com/office/drawing/2014/main" id="{45EED049-126A-CD40-BB7F-B879468A9DB0}"/>
              </a:ext>
            </a:extLst>
          </p:cNvPr>
          <p:cNvSpPr txBox="1">
            <a:spLocks/>
          </p:cNvSpPr>
          <p:nvPr/>
        </p:nvSpPr>
        <p:spPr>
          <a:xfrm>
            <a:off x="4832208" y="3476562"/>
            <a:ext cx="1032287" cy="246221"/>
          </a:xfrm>
          <a:prstGeom prst="rect">
            <a:avLst/>
          </a:prstGeom>
          <a:solidFill>
            <a:srgbClr val="FCFDFE"/>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Image scanning</a:t>
            </a:r>
          </a:p>
        </p:txBody>
      </p:sp>
      <p:sp>
        <p:nvSpPr>
          <p:cNvPr id="73" name="Rectangle: Rounded Corners 143">
            <a:extLst>
              <a:ext uri="{FF2B5EF4-FFF2-40B4-BE49-F238E27FC236}">
                <a16:creationId xmlns:a16="http://schemas.microsoft.com/office/drawing/2014/main" id="{9C362E1E-9D1A-AE42-830E-7054B2111F21}"/>
              </a:ext>
            </a:extLst>
          </p:cNvPr>
          <p:cNvSpPr/>
          <p:nvPr/>
        </p:nvSpPr>
        <p:spPr bwMode="auto">
          <a:xfrm>
            <a:off x="3986775" y="3685676"/>
            <a:ext cx="2739253" cy="88490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4" name="Freeform: Shape 146">
            <a:extLst>
              <a:ext uri="{FF2B5EF4-FFF2-40B4-BE49-F238E27FC236}">
                <a16:creationId xmlns:a16="http://schemas.microsoft.com/office/drawing/2014/main" id="{ABFD8609-399A-4D48-83C6-128A46AD2307}"/>
              </a:ext>
            </a:extLst>
          </p:cNvPr>
          <p:cNvSpPr/>
          <p:nvPr/>
        </p:nvSpPr>
        <p:spPr>
          <a:xfrm>
            <a:off x="5193504" y="4065460"/>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Title 1">
            <a:extLst>
              <a:ext uri="{FF2B5EF4-FFF2-40B4-BE49-F238E27FC236}">
                <a16:creationId xmlns:a16="http://schemas.microsoft.com/office/drawing/2014/main" id="{40444847-4079-5B4A-9547-F2BBA75F030F}"/>
              </a:ext>
            </a:extLst>
          </p:cNvPr>
          <p:cNvSpPr txBox="1">
            <a:spLocks/>
          </p:cNvSpPr>
          <p:nvPr/>
        </p:nvSpPr>
        <p:spPr>
          <a:xfrm>
            <a:off x="4328140" y="406530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Fail</a:t>
            </a:r>
          </a:p>
        </p:txBody>
      </p:sp>
      <p:sp>
        <p:nvSpPr>
          <p:cNvPr id="76" name="Title 1">
            <a:extLst>
              <a:ext uri="{FF2B5EF4-FFF2-40B4-BE49-F238E27FC236}">
                <a16:creationId xmlns:a16="http://schemas.microsoft.com/office/drawing/2014/main" id="{DD27C71D-E158-CF4F-A374-0D0599AC140B}"/>
              </a:ext>
            </a:extLst>
          </p:cNvPr>
          <p:cNvSpPr txBox="1">
            <a:spLocks/>
          </p:cNvSpPr>
          <p:nvPr/>
        </p:nvSpPr>
        <p:spPr>
          <a:xfrm>
            <a:off x="5978009" y="406530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Pass</a:t>
            </a:r>
          </a:p>
        </p:txBody>
      </p:sp>
      <p:cxnSp>
        <p:nvCxnSpPr>
          <p:cNvPr id="77" name="Straight Connector 76">
            <a:extLst>
              <a:ext uri="{FF2B5EF4-FFF2-40B4-BE49-F238E27FC236}">
                <a16:creationId xmlns:a16="http://schemas.microsoft.com/office/drawing/2014/main" id="{98810526-C265-564B-AD3A-87C105178FFC}"/>
              </a:ext>
            </a:extLst>
          </p:cNvPr>
          <p:cNvCxnSpPr>
            <a:cxnSpLocks/>
            <a:stCxn id="56" idx="3"/>
            <a:endCxn id="60" idx="2"/>
          </p:cNvCxnSpPr>
          <p:nvPr/>
        </p:nvCxnSpPr>
        <p:spPr>
          <a:xfrm>
            <a:off x="3285848" y="3006591"/>
            <a:ext cx="257971" cy="0"/>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A28F7B8-1C98-5247-BC58-577BE2758EEB}"/>
              </a:ext>
            </a:extLst>
          </p:cNvPr>
          <p:cNvCxnSpPr>
            <a:cxnSpLocks/>
            <a:endCxn id="75" idx="3"/>
          </p:cNvCxnSpPr>
          <p:nvPr/>
        </p:nvCxnSpPr>
        <p:spPr>
          <a:xfrm flipH="1" flipV="1">
            <a:off x="4702464" y="4234586"/>
            <a:ext cx="423959" cy="766"/>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1" name="Picture 2">
            <a:extLst>
              <a:ext uri="{FF2B5EF4-FFF2-40B4-BE49-F238E27FC236}">
                <a16:creationId xmlns:a16="http://schemas.microsoft.com/office/drawing/2014/main" id="{8112D03E-8723-6E4A-8254-E5E327C8D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5831" y="3476562"/>
            <a:ext cx="367112" cy="438744"/>
          </a:xfrm>
          <a:prstGeom prst="rect">
            <a:avLst/>
          </a:prstGeom>
          <a:noFill/>
          <a:extLst>
            <a:ext uri="{909E8E84-426E-40DD-AFC4-6F175D3DCCD1}">
              <a14:hiddenFill xmlns:a14="http://schemas.microsoft.com/office/drawing/2010/main">
                <a:solidFill>
                  <a:srgbClr val="FFFFFF"/>
                </a:solidFill>
              </a14:hiddenFill>
            </a:ext>
          </a:extLst>
        </p:spPr>
      </p:pic>
      <p:sp>
        <p:nvSpPr>
          <p:cNvPr id="88" name="Oval 87">
            <a:extLst>
              <a:ext uri="{FF2B5EF4-FFF2-40B4-BE49-F238E27FC236}">
                <a16:creationId xmlns:a16="http://schemas.microsoft.com/office/drawing/2014/main" id="{544CA1E7-584C-C44C-8F3E-5F54F3829AC1}"/>
              </a:ext>
            </a:extLst>
          </p:cNvPr>
          <p:cNvSpPr/>
          <p:nvPr/>
        </p:nvSpPr>
        <p:spPr bwMode="auto">
          <a:xfrm>
            <a:off x="2696762" y="3923951"/>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scanner" title="Icon of a scanner">
            <a:extLst>
              <a:ext uri="{FF2B5EF4-FFF2-40B4-BE49-F238E27FC236}">
                <a16:creationId xmlns:a16="http://schemas.microsoft.com/office/drawing/2014/main" id="{AD7B500C-53EC-854B-AF9C-513180FDABE0}"/>
              </a:ext>
            </a:extLst>
          </p:cNvPr>
          <p:cNvSpPr>
            <a:spLocks noChangeAspect="1" noEditPoints="1"/>
          </p:cNvSpPr>
          <p:nvPr/>
        </p:nvSpPr>
        <p:spPr bwMode="auto">
          <a:xfrm>
            <a:off x="2830155" y="4090236"/>
            <a:ext cx="373295" cy="307510"/>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29D6CAB-17D6-0449-871A-AF566192C341}"/>
              </a:ext>
            </a:extLst>
          </p:cNvPr>
          <p:cNvSpPr/>
          <p:nvPr/>
        </p:nvSpPr>
        <p:spPr>
          <a:xfrm>
            <a:off x="2284270" y="3524389"/>
            <a:ext cx="1465064" cy="400110"/>
          </a:xfrm>
          <a:prstGeom prst="rect">
            <a:avLst/>
          </a:prstGeom>
        </p:spPr>
        <p:txBody>
          <a:bodyPr wrap="square">
            <a:spAutoFit/>
          </a:bodyPr>
          <a:lstStyle/>
          <a:p>
            <a:pPr algn="ctr"/>
            <a:r>
              <a:rPr lang="en-US" sz="1000" dirty="0">
                <a:solidFill>
                  <a:srgbClr val="000000"/>
                </a:solidFill>
              </a:rPr>
              <a:t>Vulnerability </a:t>
            </a:r>
            <a:br>
              <a:rPr lang="en-US" sz="1000" dirty="0">
                <a:solidFill>
                  <a:srgbClr val="000000"/>
                </a:solidFill>
              </a:rPr>
            </a:br>
            <a:r>
              <a:rPr lang="en-US" sz="1000" dirty="0">
                <a:solidFill>
                  <a:srgbClr val="000000"/>
                </a:solidFill>
              </a:rPr>
              <a:t>scanning</a:t>
            </a:r>
          </a:p>
        </p:txBody>
      </p:sp>
      <p:sp>
        <p:nvSpPr>
          <p:cNvPr id="91" name="Rectangle 90">
            <a:extLst>
              <a:ext uri="{FF2B5EF4-FFF2-40B4-BE49-F238E27FC236}">
                <a16:creationId xmlns:a16="http://schemas.microsoft.com/office/drawing/2014/main" id="{C6DAB890-AB32-7F4A-A9EB-41A98AFE333C}"/>
              </a:ext>
            </a:extLst>
          </p:cNvPr>
          <p:cNvSpPr/>
          <p:nvPr/>
        </p:nvSpPr>
        <p:spPr>
          <a:xfrm>
            <a:off x="2275288" y="4561363"/>
            <a:ext cx="1465064" cy="414353"/>
          </a:xfrm>
          <a:prstGeom prst="rect">
            <a:avLst/>
          </a:prstGeom>
        </p:spPr>
        <p:txBody>
          <a:bodyPr wrap="square">
            <a:spAutoFit/>
          </a:bodyPr>
          <a:lstStyle/>
          <a:p>
            <a:pPr algn="ctr"/>
            <a:r>
              <a:rPr lang="en-US" sz="1000" dirty="0">
                <a:solidFill>
                  <a:srgbClr val="000000"/>
                </a:solidFill>
              </a:rPr>
              <a:t>Actionable recommendations</a:t>
            </a:r>
          </a:p>
        </p:txBody>
      </p:sp>
      <p:grpSp>
        <p:nvGrpSpPr>
          <p:cNvPr id="92" name="Group 91">
            <a:extLst>
              <a:ext uri="{FF2B5EF4-FFF2-40B4-BE49-F238E27FC236}">
                <a16:creationId xmlns:a16="http://schemas.microsoft.com/office/drawing/2014/main" id="{CF3BA096-7510-944E-97E7-F8DFB616915E}"/>
              </a:ext>
            </a:extLst>
          </p:cNvPr>
          <p:cNvGrpSpPr/>
          <p:nvPr/>
        </p:nvGrpSpPr>
        <p:grpSpPr>
          <a:xfrm>
            <a:off x="1272269" y="3715533"/>
            <a:ext cx="717581" cy="796136"/>
            <a:chOff x="2652799" y="5112247"/>
            <a:chExt cx="717581" cy="796136"/>
          </a:xfrm>
        </p:grpSpPr>
        <p:sp>
          <p:nvSpPr>
            <p:cNvPr id="93" name="people_4" title="Icon of a person">
              <a:extLst>
                <a:ext uri="{FF2B5EF4-FFF2-40B4-BE49-F238E27FC236}">
                  <a16:creationId xmlns:a16="http://schemas.microsoft.com/office/drawing/2014/main" id="{ACBCC2EC-48F5-FA4D-A15B-C8388CDC668E}"/>
                </a:ext>
              </a:extLst>
            </p:cNvPr>
            <p:cNvSpPr>
              <a:spLocks noChangeAspect="1" noEditPoints="1"/>
            </p:cNvSpPr>
            <p:nvPr/>
          </p:nvSpPr>
          <p:spPr bwMode="auto">
            <a:xfrm>
              <a:off x="2853876" y="5467778"/>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Title 1">
              <a:extLst>
                <a:ext uri="{FF2B5EF4-FFF2-40B4-BE49-F238E27FC236}">
                  <a16:creationId xmlns:a16="http://schemas.microsoft.com/office/drawing/2014/main" id="{D7AC0323-4FB7-1347-A28A-8A8FA5E9E4E1}"/>
                </a:ext>
              </a:extLst>
            </p:cNvPr>
            <p:cNvSpPr txBox="1">
              <a:spLocks/>
            </p:cNvSpPr>
            <p:nvPr/>
          </p:nvSpPr>
          <p:spPr>
            <a:xfrm>
              <a:off x="2652799" y="5112247"/>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Admin</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5" name="Rectangle: Rounded Corners 69">
              <a:extLst>
                <a:ext uri="{FF2B5EF4-FFF2-40B4-BE49-F238E27FC236}">
                  <a16:creationId xmlns:a16="http://schemas.microsoft.com/office/drawing/2014/main" id="{32668700-CEBD-3A4C-B1E2-7E5A9E4058DA}"/>
                </a:ext>
              </a:extLst>
            </p:cNvPr>
            <p:cNvSpPr/>
            <p:nvPr/>
          </p:nvSpPr>
          <p:spPr bwMode="auto">
            <a:xfrm>
              <a:off x="2737269" y="5359743"/>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cxnSp>
        <p:nvCxnSpPr>
          <p:cNvPr id="96" name="Straight Connector 95">
            <a:extLst>
              <a:ext uri="{FF2B5EF4-FFF2-40B4-BE49-F238E27FC236}">
                <a16:creationId xmlns:a16="http://schemas.microsoft.com/office/drawing/2014/main" id="{2977E6E0-B669-2348-A216-3D83DD5AF73C}"/>
              </a:ext>
            </a:extLst>
          </p:cNvPr>
          <p:cNvCxnSpPr>
            <a:cxnSpLocks/>
            <a:stCxn id="95" idx="3"/>
            <a:endCxn id="88" idx="2"/>
          </p:cNvCxnSpPr>
          <p:nvPr/>
        </p:nvCxnSpPr>
        <p:spPr>
          <a:xfrm>
            <a:off x="1905379" y="4237349"/>
            <a:ext cx="791383" cy="664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61860C-5B09-9645-A2E6-17C8CBBD2005}"/>
              </a:ext>
            </a:extLst>
          </p:cNvPr>
          <p:cNvCxnSpPr>
            <a:cxnSpLocks/>
          </p:cNvCxnSpPr>
          <p:nvPr/>
        </p:nvCxnSpPr>
        <p:spPr>
          <a:xfrm flipH="1">
            <a:off x="3370319" y="4240389"/>
            <a:ext cx="512419" cy="0"/>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A593C1-EEB3-BB4F-AA49-65816B94D8F3}"/>
              </a:ext>
            </a:extLst>
          </p:cNvPr>
          <p:cNvCxnSpPr>
            <a:cxnSpLocks/>
          </p:cNvCxnSpPr>
          <p:nvPr/>
        </p:nvCxnSpPr>
        <p:spPr>
          <a:xfrm flipV="1">
            <a:off x="3626528" y="4448575"/>
            <a:ext cx="0" cy="79105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4907284-3864-A144-806B-103DF9E2E379}"/>
              </a:ext>
            </a:extLst>
          </p:cNvPr>
          <p:cNvCxnSpPr>
            <a:cxnSpLocks/>
          </p:cNvCxnSpPr>
          <p:nvPr/>
        </p:nvCxnSpPr>
        <p:spPr>
          <a:xfrm flipV="1">
            <a:off x="9917055" y="4435722"/>
            <a:ext cx="0" cy="79211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D398468C-5E7A-624C-B92C-5699608BC38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54347" y="4892364"/>
            <a:ext cx="2434888" cy="338936"/>
          </a:xfrm>
          <a:prstGeom prst="rect">
            <a:avLst/>
          </a:prstGeom>
        </p:spPr>
      </p:pic>
    </p:spTree>
    <p:extLst>
      <p:ext uri="{BB962C8B-B14F-4D97-AF65-F5344CB8AC3E}">
        <p14:creationId xmlns:p14="http://schemas.microsoft.com/office/powerpoint/2010/main" val="3919215055"/>
      </p:ext>
    </p:extLst>
  </p:cSld>
  <p:clrMapOvr>
    <a:overrideClrMapping bg1="lt1" tx1="dk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F1141DAF-1302-4B46-BACA-028BEAAD896F}"/>
              </a:ext>
            </a:extLst>
          </p:cNvPr>
          <p:cNvSpPr/>
          <p:nvPr/>
        </p:nvSpPr>
        <p:spPr>
          <a:xfrm>
            <a:off x="3626528" y="4865971"/>
            <a:ext cx="6290527" cy="427203"/>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7" y="583807"/>
            <a:ext cx="11533187" cy="697084"/>
          </a:xfrm>
        </p:spPr>
        <p:txBody>
          <a:bodyPr wrap="square">
            <a:spAutoFit/>
          </a:bodyPr>
          <a:lstStyle/>
          <a:p>
            <a:r>
              <a:rPr lang="en-US" dirty="0">
                <a:solidFill>
                  <a:schemeClr val="tx1"/>
                </a:solidFill>
              </a:rPr>
              <a:t>Image Security using Quay Container Registry</a:t>
            </a:r>
          </a:p>
        </p:txBody>
      </p:sp>
      <p:sp>
        <p:nvSpPr>
          <p:cNvPr id="80" name="Rectangle: Rounded Corners 79">
            <a:extLst>
              <a:ext uri="{FF2B5EF4-FFF2-40B4-BE49-F238E27FC236}">
                <a16:creationId xmlns:a16="http://schemas.microsoft.com/office/drawing/2014/main" id="{5EF62C3D-4D99-4260-894C-E9BAC8CBC832}"/>
              </a:ext>
            </a:extLst>
          </p:cNvPr>
          <p:cNvSpPr/>
          <p:nvPr/>
        </p:nvSpPr>
        <p:spPr bwMode="auto">
          <a:xfrm>
            <a:off x="3735423" y="2739893"/>
            <a:ext cx="3298525" cy="198248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Title 1">
            <a:extLst>
              <a:ext uri="{FF2B5EF4-FFF2-40B4-BE49-F238E27FC236}">
                <a16:creationId xmlns:a16="http://schemas.microsoft.com/office/drawing/2014/main" id="{539394F5-D53E-4C70-8A64-28AB369A9E09}"/>
              </a:ext>
            </a:extLst>
          </p:cNvPr>
          <p:cNvSpPr txBox="1">
            <a:spLocks/>
          </p:cNvSpPr>
          <p:nvPr/>
        </p:nvSpPr>
        <p:spPr>
          <a:xfrm>
            <a:off x="2652738" y="2484775"/>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90" name="Rectangle: Rounded Corners 189">
            <a:extLst>
              <a:ext uri="{FF2B5EF4-FFF2-40B4-BE49-F238E27FC236}">
                <a16:creationId xmlns:a16="http://schemas.microsoft.com/office/drawing/2014/main" id="{F94EBFCA-5628-4576-9EC4-EF62000D44FB}"/>
              </a:ext>
            </a:extLst>
          </p:cNvPr>
          <p:cNvSpPr/>
          <p:nvPr/>
        </p:nvSpPr>
        <p:spPr bwMode="auto">
          <a:xfrm>
            <a:off x="2737208" y="273227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1" name="people_4" title="Icon of a person">
            <a:extLst>
              <a:ext uri="{FF2B5EF4-FFF2-40B4-BE49-F238E27FC236}">
                <a16:creationId xmlns:a16="http://schemas.microsoft.com/office/drawing/2014/main" id="{C1C5E6D7-7874-4E8D-8EEF-91E968B660A9}"/>
              </a:ext>
            </a:extLst>
          </p:cNvPr>
          <p:cNvSpPr>
            <a:spLocks noChangeAspect="1" noEditPoints="1"/>
          </p:cNvSpPr>
          <p:nvPr/>
        </p:nvSpPr>
        <p:spPr bwMode="auto">
          <a:xfrm>
            <a:off x="2853876" y="2830339"/>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1A439FAF-9EA1-4914-81C0-2E35C6C0CAF8}"/>
              </a:ext>
            </a:extLst>
          </p:cNvPr>
          <p:cNvCxnSpPr>
            <a:cxnSpLocks/>
            <a:stCxn id="84" idx="3"/>
            <a:endCxn id="99" idx="1"/>
          </p:cNvCxnSpPr>
          <p:nvPr/>
        </p:nvCxnSpPr>
        <p:spPr>
          <a:xfrm>
            <a:off x="8592632" y="4235352"/>
            <a:ext cx="36814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D94339F9-2179-4429-97A9-17C26C3A06F1}"/>
              </a:ext>
            </a:extLst>
          </p:cNvPr>
          <p:cNvSpPr txBox="1">
            <a:spLocks/>
          </p:cNvSpPr>
          <p:nvPr/>
        </p:nvSpPr>
        <p:spPr>
          <a:xfrm>
            <a:off x="7764689" y="3322892"/>
            <a:ext cx="82794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a:cs typeface="Segoe UI Semibold"/>
              </a:rPr>
              <a:t>OpenShift</a:t>
            </a:r>
          </a:p>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a:cs typeface="Segoe UI Semibold"/>
              </a:rPr>
              <a:t>Pipelines</a:t>
            </a:r>
            <a:endParaRPr kumimoji="0" lang="en-US" sz="1200" b="0" i="0" u="none" strike="noStrike" kern="1200" cap="none" spc="0" normalizeH="0" baseline="0" noProof="0" dirty="0">
              <a:ln w="3175">
                <a:noFill/>
              </a:ln>
              <a:solidFill>
                <a:srgbClr val="000000"/>
              </a:solidFill>
              <a:effectLst/>
              <a:uLnTx/>
              <a:uFillTx/>
              <a:latin typeface="Segoe UI Semibold"/>
              <a:cs typeface="Segoe UI Semibold"/>
            </a:endParaRPr>
          </a:p>
        </p:txBody>
      </p:sp>
      <p:sp>
        <p:nvSpPr>
          <p:cNvPr id="84" name="Rectangle: Rounded Corners 83">
            <a:extLst>
              <a:ext uri="{FF2B5EF4-FFF2-40B4-BE49-F238E27FC236}">
                <a16:creationId xmlns:a16="http://schemas.microsoft.com/office/drawing/2014/main" id="{C84002C2-599D-42B7-BD9A-8F23D594003D}"/>
              </a:ext>
            </a:extLst>
          </p:cNvPr>
          <p:cNvSpPr/>
          <p:nvPr/>
        </p:nvSpPr>
        <p:spPr bwMode="auto">
          <a:xfrm>
            <a:off x="7769672" y="3823872"/>
            <a:ext cx="822960" cy="822960"/>
          </a:xfrm>
          <a:prstGeom prst="roundRect">
            <a:avLst>
              <a:gd name="adj" fmla="val 3125"/>
            </a:avLst>
          </a:prstGeom>
          <a:solidFill>
            <a:srgbClr val="FCFDFE">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6" name="Title 1">
            <a:extLst>
              <a:ext uri="{FF2B5EF4-FFF2-40B4-BE49-F238E27FC236}">
                <a16:creationId xmlns:a16="http://schemas.microsoft.com/office/drawing/2014/main" id="{4FE59E12-3319-426D-9A2F-63CFE8AD463A}"/>
              </a:ext>
            </a:extLst>
          </p:cNvPr>
          <p:cNvSpPr txBox="1">
            <a:spLocks/>
          </p:cNvSpPr>
          <p:nvPr/>
        </p:nvSpPr>
        <p:spPr>
          <a:xfrm>
            <a:off x="3699265" y="2504190"/>
            <a:ext cx="1737909"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Red Hat Quay</a:t>
            </a:r>
          </a:p>
        </p:txBody>
      </p:sp>
      <p:sp>
        <p:nvSpPr>
          <p:cNvPr id="87" name="Freeform: Shape 86">
            <a:extLst>
              <a:ext uri="{FF2B5EF4-FFF2-40B4-BE49-F238E27FC236}">
                <a16:creationId xmlns:a16="http://schemas.microsoft.com/office/drawing/2014/main" id="{132FACD0-C2F9-4AED-AF5A-9F70622D1350}"/>
              </a:ext>
            </a:extLst>
          </p:cNvPr>
          <p:cNvSpPr/>
          <p:nvPr/>
        </p:nvSpPr>
        <p:spPr>
          <a:xfrm>
            <a:off x="5193504" y="2904985"/>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Title 1">
            <a:extLst>
              <a:ext uri="{FF2B5EF4-FFF2-40B4-BE49-F238E27FC236}">
                <a16:creationId xmlns:a16="http://schemas.microsoft.com/office/drawing/2014/main" id="{8B3CBFCD-AE34-4CEC-BC16-87CCAE78D38A}"/>
              </a:ext>
            </a:extLst>
          </p:cNvPr>
          <p:cNvSpPr txBox="1">
            <a:spLocks/>
          </p:cNvSpPr>
          <p:nvPr/>
        </p:nvSpPr>
        <p:spPr>
          <a:xfrm>
            <a:off x="8964550" y="3090210"/>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Red Hat</a:t>
            </a:r>
          </a:p>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OpenShift</a:t>
            </a:r>
          </a:p>
        </p:txBody>
      </p:sp>
      <p:sp>
        <p:nvSpPr>
          <p:cNvPr id="99" name="Rectangle: Rounded Corners 98">
            <a:extLst>
              <a:ext uri="{FF2B5EF4-FFF2-40B4-BE49-F238E27FC236}">
                <a16:creationId xmlns:a16="http://schemas.microsoft.com/office/drawing/2014/main" id="{CD51A5AA-559F-4A54-A982-64DBBA534BDD}"/>
              </a:ext>
            </a:extLst>
          </p:cNvPr>
          <p:cNvSpPr/>
          <p:nvPr/>
        </p:nvSpPr>
        <p:spPr bwMode="auto">
          <a:xfrm>
            <a:off x="8960776" y="3823872"/>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6" name="Freeform: Shape 185">
            <a:extLst>
              <a:ext uri="{FF2B5EF4-FFF2-40B4-BE49-F238E27FC236}">
                <a16:creationId xmlns:a16="http://schemas.microsoft.com/office/drawing/2014/main" id="{166031E8-49BF-4C22-AAE7-D701492FFECE}"/>
              </a:ext>
            </a:extLst>
          </p:cNvPr>
          <p:cNvSpPr/>
          <p:nvPr/>
        </p:nvSpPr>
        <p:spPr>
          <a:xfrm>
            <a:off x="9249844" y="4120527"/>
            <a:ext cx="248217" cy="243784"/>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7" name="Freeform: Shape 186">
            <a:extLst>
              <a:ext uri="{FF2B5EF4-FFF2-40B4-BE49-F238E27FC236}">
                <a16:creationId xmlns:a16="http://schemas.microsoft.com/office/drawing/2014/main" id="{12BA90D6-4FF8-49BF-864E-B2C34D77E3B7}"/>
              </a:ext>
            </a:extLst>
          </p:cNvPr>
          <p:cNvSpPr/>
          <p:nvPr/>
        </p:nvSpPr>
        <p:spPr>
          <a:xfrm>
            <a:off x="9224136" y="4288517"/>
            <a:ext cx="2216" cy="221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3" name="Oval 182">
            <a:extLst>
              <a:ext uri="{FF2B5EF4-FFF2-40B4-BE49-F238E27FC236}">
                <a16:creationId xmlns:a16="http://schemas.microsoft.com/office/drawing/2014/main" id="{D2DBED3E-B7FB-4D4D-8D62-0792ABE9BB6A}"/>
              </a:ext>
            </a:extLst>
          </p:cNvPr>
          <p:cNvSpPr/>
          <p:nvPr/>
        </p:nvSpPr>
        <p:spPr bwMode="auto">
          <a:xfrm>
            <a:off x="3543819" y="2850562"/>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4" name="Graphic 183">
            <a:extLst>
              <a:ext uri="{FF2B5EF4-FFF2-40B4-BE49-F238E27FC236}">
                <a16:creationId xmlns:a16="http://schemas.microsoft.com/office/drawing/2014/main" id="{DF16A2E0-49C3-42FD-8A8E-C3A48712120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86328" y="2893071"/>
            <a:ext cx="227041" cy="227041"/>
          </a:xfrm>
          <a:prstGeom prst="rect">
            <a:avLst/>
          </a:prstGeom>
        </p:spPr>
      </p:pic>
      <p:cxnSp>
        <p:nvCxnSpPr>
          <p:cNvPr id="142" name="Straight Connector 141">
            <a:extLst>
              <a:ext uri="{FF2B5EF4-FFF2-40B4-BE49-F238E27FC236}">
                <a16:creationId xmlns:a16="http://schemas.microsoft.com/office/drawing/2014/main" id="{AD01EEEF-2C49-458E-BCF6-40AA43B340A9}"/>
              </a:ext>
            </a:extLst>
          </p:cNvPr>
          <p:cNvCxnSpPr>
            <a:cxnSpLocks/>
          </p:cNvCxnSpPr>
          <p:nvPr/>
        </p:nvCxnSpPr>
        <p:spPr>
          <a:xfrm>
            <a:off x="5348352" y="3295575"/>
            <a:ext cx="175" cy="690362"/>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itle 1">
            <a:extLst>
              <a:ext uri="{FF2B5EF4-FFF2-40B4-BE49-F238E27FC236}">
                <a16:creationId xmlns:a16="http://schemas.microsoft.com/office/drawing/2014/main" id="{00F481B0-725C-4543-A9E4-2ADFB2822F28}"/>
              </a:ext>
            </a:extLst>
          </p:cNvPr>
          <p:cNvSpPr txBox="1">
            <a:spLocks/>
          </p:cNvSpPr>
          <p:nvPr/>
        </p:nvSpPr>
        <p:spPr>
          <a:xfrm>
            <a:off x="4832208" y="3476562"/>
            <a:ext cx="1032287" cy="246221"/>
          </a:xfrm>
          <a:prstGeom prst="rect">
            <a:avLst/>
          </a:prstGeom>
          <a:solidFill>
            <a:srgbClr val="FCFDFE"/>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Image scanning</a:t>
            </a:r>
          </a:p>
        </p:txBody>
      </p:sp>
      <p:sp>
        <p:nvSpPr>
          <p:cNvPr id="144" name="Rectangle: Rounded Corners 143">
            <a:extLst>
              <a:ext uri="{FF2B5EF4-FFF2-40B4-BE49-F238E27FC236}">
                <a16:creationId xmlns:a16="http://schemas.microsoft.com/office/drawing/2014/main" id="{8F9C1C58-1676-4566-8D0C-B31C09C4681B}"/>
              </a:ext>
            </a:extLst>
          </p:cNvPr>
          <p:cNvSpPr/>
          <p:nvPr/>
        </p:nvSpPr>
        <p:spPr bwMode="auto">
          <a:xfrm>
            <a:off x="3986775" y="3685676"/>
            <a:ext cx="2739253" cy="88490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4090986B-FB86-4C71-8BB8-5AE50EED1DF8}"/>
              </a:ext>
            </a:extLst>
          </p:cNvPr>
          <p:cNvSpPr/>
          <p:nvPr/>
        </p:nvSpPr>
        <p:spPr>
          <a:xfrm>
            <a:off x="5193504" y="4065460"/>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Title 1">
            <a:extLst>
              <a:ext uri="{FF2B5EF4-FFF2-40B4-BE49-F238E27FC236}">
                <a16:creationId xmlns:a16="http://schemas.microsoft.com/office/drawing/2014/main" id="{D3A12D6D-43B3-4842-992A-AA068C60BA1C}"/>
              </a:ext>
            </a:extLst>
          </p:cNvPr>
          <p:cNvSpPr txBox="1">
            <a:spLocks/>
          </p:cNvSpPr>
          <p:nvPr/>
        </p:nvSpPr>
        <p:spPr>
          <a:xfrm>
            <a:off x="4328140" y="406530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Fail</a:t>
            </a:r>
          </a:p>
        </p:txBody>
      </p:sp>
      <p:cxnSp>
        <p:nvCxnSpPr>
          <p:cNvPr id="151" name="Straight Arrow Connector 150">
            <a:extLst>
              <a:ext uri="{FF2B5EF4-FFF2-40B4-BE49-F238E27FC236}">
                <a16:creationId xmlns:a16="http://schemas.microsoft.com/office/drawing/2014/main" id="{378A96B7-6D7E-4CD6-9CF9-8C7F02045D30}"/>
              </a:ext>
            </a:extLst>
          </p:cNvPr>
          <p:cNvCxnSpPr>
            <a:cxnSpLocks/>
            <a:endCxn id="84" idx="1"/>
          </p:cNvCxnSpPr>
          <p:nvPr/>
        </p:nvCxnSpPr>
        <p:spPr>
          <a:xfrm>
            <a:off x="5554050" y="4235352"/>
            <a:ext cx="221562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Freeform: Shape 151">
            <a:extLst>
              <a:ext uri="{FF2B5EF4-FFF2-40B4-BE49-F238E27FC236}">
                <a16:creationId xmlns:a16="http://schemas.microsoft.com/office/drawing/2014/main" id="{143FCD1D-87F3-422D-AF6B-40FC0E234E8F}"/>
              </a:ext>
            </a:extLst>
          </p:cNvPr>
          <p:cNvSpPr/>
          <p:nvPr/>
        </p:nvSpPr>
        <p:spPr>
          <a:xfrm>
            <a:off x="7218245" y="4061834"/>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Title 1">
            <a:extLst>
              <a:ext uri="{FF2B5EF4-FFF2-40B4-BE49-F238E27FC236}">
                <a16:creationId xmlns:a16="http://schemas.microsoft.com/office/drawing/2014/main" id="{2DCBC7B6-CF7B-4A4A-9EEE-E042B20F1FC1}"/>
              </a:ext>
            </a:extLst>
          </p:cNvPr>
          <p:cNvSpPr txBox="1">
            <a:spLocks/>
          </p:cNvSpPr>
          <p:nvPr/>
        </p:nvSpPr>
        <p:spPr>
          <a:xfrm>
            <a:off x="5978009" y="406530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Pass</a:t>
            </a:r>
          </a:p>
        </p:txBody>
      </p:sp>
      <p:cxnSp>
        <p:nvCxnSpPr>
          <p:cNvPr id="154" name="Straight Connector 153">
            <a:extLst>
              <a:ext uri="{FF2B5EF4-FFF2-40B4-BE49-F238E27FC236}">
                <a16:creationId xmlns:a16="http://schemas.microsoft.com/office/drawing/2014/main" id="{5C49C494-FC2B-4D0A-BDCF-0CA224744B8A}"/>
              </a:ext>
            </a:extLst>
          </p:cNvPr>
          <p:cNvCxnSpPr>
            <a:cxnSpLocks/>
            <a:stCxn id="190" idx="3"/>
            <a:endCxn id="183" idx="2"/>
          </p:cNvCxnSpPr>
          <p:nvPr/>
        </p:nvCxnSpPr>
        <p:spPr>
          <a:xfrm>
            <a:off x="3285848" y="3006591"/>
            <a:ext cx="257971" cy="0"/>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3E403A7-9255-43A9-B7B4-398F6154F4C6}"/>
              </a:ext>
            </a:extLst>
          </p:cNvPr>
          <p:cNvSpPr/>
          <p:nvPr/>
        </p:nvSpPr>
        <p:spPr>
          <a:xfrm>
            <a:off x="465137" y="1313900"/>
            <a:ext cx="11656105" cy="1015663"/>
          </a:xfrm>
          <a:prstGeom prst="rect">
            <a:avLst/>
          </a:prstGeom>
        </p:spPr>
        <p:txBody>
          <a:bodyPr wrap="square" lIns="0">
            <a:spAutoFit/>
          </a:bodyPr>
          <a:lstStyle/>
          <a:p>
            <a:pPr marR="0" lvl="0">
              <a:spcBef>
                <a:spcPts val="0"/>
              </a:spcBef>
              <a:spcAft>
                <a:spcPts val="0"/>
              </a:spcAft>
              <a:tabLst>
                <a:tab pos="466090" algn="l"/>
                <a:tab pos="685800" algn="l"/>
              </a:tabLst>
            </a:pPr>
            <a:r>
              <a:rPr lang="en-US" sz="2000" dirty="0">
                <a:latin typeface="Segoe UI" panose="020B0502040204020203" pitchFamily="34" charset="0"/>
                <a:ea typeface="Malgun Gothic" panose="020B0503020000020004" pitchFamily="34" charset="-127"/>
                <a:cs typeface="Times New Roman" panose="02020603050405020304" pitchFamily="18" charset="0"/>
              </a:rPr>
              <a:t>The private registry with built in TLS, security scanning, and logging and auditing. It can be configured in highly-available and geo-replicated deployments and will run on top of any OpenShift installation from ARO to bare metal on-premises and multiple other public and private cloud platforms.</a:t>
            </a:r>
          </a:p>
        </p:txBody>
      </p:sp>
      <p:cxnSp>
        <p:nvCxnSpPr>
          <p:cNvPr id="63" name="Straight Connector 62">
            <a:extLst>
              <a:ext uri="{FF2B5EF4-FFF2-40B4-BE49-F238E27FC236}">
                <a16:creationId xmlns:a16="http://schemas.microsoft.com/office/drawing/2014/main" id="{C605D01B-4D57-481A-B8C3-1C1DE0EEE58D}"/>
              </a:ext>
            </a:extLst>
          </p:cNvPr>
          <p:cNvCxnSpPr>
            <a:cxnSpLocks/>
            <a:endCxn id="150" idx="3"/>
          </p:cNvCxnSpPr>
          <p:nvPr/>
        </p:nvCxnSpPr>
        <p:spPr>
          <a:xfrm flipH="1" flipV="1">
            <a:off x="4702464" y="4234586"/>
            <a:ext cx="423959" cy="766"/>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7816E7D-8AAF-41CD-A611-A80AC98F70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5831" y="3476562"/>
            <a:ext cx="367112" cy="438744"/>
          </a:xfrm>
          <a:prstGeom prst="rect">
            <a:avLst/>
          </a:prstGeom>
          <a:noFill/>
          <a:extLst>
            <a:ext uri="{909E8E84-426E-40DD-AFC4-6F175D3DCCD1}">
              <a14:hiddenFill xmlns:a14="http://schemas.microsoft.com/office/drawing/2010/main">
                <a:solidFill>
                  <a:srgbClr val="FFFFFF"/>
                </a:solidFill>
              </a14:hiddenFill>
            </a:ext>
          </a:extLst>
        </p:spPr>
      </p:pic>
      <p:sp>
        <p:nvSpPr>
          <p:cNvPr id="64" name="Oval 63">
            <a:extLst>
              <a:ext uri="{FF2B5EF4-FFF2-40B4-BE49-F238E27FC236}">
                <a16:creationId xmlns:a16="http://schemas.microsoft.com/office/drawing/2014/main" id="{FC4A9BC2-9E4C-4E1A-A251-7BE0BC10FC0A}"/>
              </a:ext>
            </a:extLst>
          </p:cNvPr>
          <p:cNvSpPr/>
          <p:nvPr/>
        </p:nvSpPr>
        <p:spPr bwMode="auto">
          <a:xfrm>
            <a:off x="2696762" y="3923951"/>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scanner" title="Icon of a scanner">
            <a:extLst>
              <a:ext uri="{FF2B5EF4-FFF2-40B4-BE49-F238E27FC236}">
                <a16:creationId xmlns:a16="http://schemas.microsoft.com/office/drawing/2014/main" id="{AA6B58D1-7E01-47D3-B6B6-40AEEAC9D3AF}"/>
              </a:ext>
            </a:extLst>
          </p:cNvPr>
          <p:cNvSpPr>
            <a:spLocks noChangeAspect="1" noEditPoints="1"/>
          </p:cNvSpPr>
          <p:nvPr/>
        </p:nvSpPr>
        <p:spPr bwMode="auto">
          <a:xfrm>
            <a:off x="2830155" y="4090236"/>
            <a:ext cx="373295" cy="307510"/>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9A77985-AD4D-404D-B802-E770CABFF6E6}"/>
              </a:ext>
            </a:extLst>
          </p:cNvPr>
          <p:cNvSpPr/>
          <p:nvPr/>
        </p:nvSpPr>
        <p:spPr>
          <a:xfrm>
            <a:off x="2284270" y="3524389"/>
            <a:ext cx="1465064" cy="400110"/>
          </a:xfrm>
          <a:prstGeom prst="rect">
            <a:avLst/>
          </a:prstGeom>
        </p:spPr>
        <p:txBody>
          <a:bodyPr wrap="square">
            <a:spAutoFit/>
          </a:bodyPr>
          <a:lstStyle/>
          <a:p>
            <a:pPr algn="ctr"/>
            <a:r>
              <a:rPr lang="en-US" sz="1000" dirty="0">
                <a:solidFill>
                  <a:srgbClr val="000000"/>
                </a:solidFill>
              </a:rPr>
              <a:t>Vulnerability </a:t>
            </a:r>
            <a:br>
              <a:rPr lang="en-US" sz="1000" dirty="0">
                <a:solidFill>
                  <a:srgbClr val="000000"/>
                </a:solidFill>
              </a:rPr>
            </a:br>
            <a:r>
              <a:rPr lang="en-US" sz="1000" dirty="0">
                <a:solidFill>
                  <a:srgbClr val="000000"/>
                </a:solidFill>
              </a:rPr>
              <a:t>scanning</a:t>
            </a:r>
          </a:p>
        </p:txBody>
      </p:sp>
      <p:sp>
        <p:nvSpPr>
          <p:cNvPr id="67" name="Rectangle 66">
            <a:extLst>
              <a:ext uri="{FF2B5EF4-FFF2-40B4-BE49-F238E27FC236}">
                <a16:creationId xmlns:a16="http://schemas.microsoft.com/office/drawing/2014/main" id="{34BD735C-9AE4-44CC-B67A-BF36C6105B46}"/>
              </a:ext>
            </a:extLst>
          </p:cNvPr>
          <p:cNvSpPr/>
          <p:nvPr/>
        </p:nvSpPr>
        <p:spPr>
          <a:xfrm>
            <a:off x="2275288" y="4561363"/>
            <a:ext cx="1465064" cy="414353"/>
          </a:xfrm>
          <a:prstGeom prst="rect">
            <a:avLst/>
          </a:prstGeom>
        </p:spPr>
        <p:txBody>
          <a:bodyPr wrap="square">
            <a:spAutoFit/>
          </a:bodyPr>
          <a:lstStyle/>
          <a:p>
            <a:pPr algn="ctr"/>
            <a:r>
              <a:rPr lang="en-US" sz="1000" dirty="0">
                <a:solidFill>
                  <a:srgbClr val="000000"/>
                </a:solidFill>
              </a:rPr>
              <a:t>Actionable recommendations</a:t>
            </a:r>
          </a:p>
        </p:txBody>
      </p:sp>
      <p:grpSp>
        <p:nvGrpSpPr>
          <p:cNvPr id="13" name="Group 12">
            <a:extLst>
              <a:ext uri="{FF2B5EF4-FFF2-40B4-BE49-F238E27FC236}">
                <a16:creationId xmlns:a16="http://schemas.microsoft.com/office/drawing/2014/main" id="{39C1C647-E4D4-4D05-AF8B-CA6BD5D9E42B}"/>
              </a:ext>
            </a:extLst>
          </p:cNvPr>
          <p:cNvGrpSpPr/>
          <p:nvPr/>
        </p:nvGrpSpPr>
        <p:grpSpPr>
          <a:xfrm>
            <a:off x="1272269" y="3715533"/>
            <a:ext cx="717581" cy="796136"/>
            <a:chOff x="2652799" y="5112247"/>
            <a:chExt cx="717581" cy="796136"/>
          </a:xfrm>
        </p:grpSpPr>
        <p:sp>
          <p:nvSpPr>
            <p:cNvPr id="68" name="people_4" title="Icon of a person">
              <a:extLst>
                <a:ext uri="{FF2B5EF4-FFF2-40B4-BE49-F238E27FC236}">
                  <a16:creationId xmlns:a16="http://schemas.microsoft.com/office/drawing/2014/main" id="{1A796052-8F4C-4A87-8EA8-C46ACD041C73}"/>
                </a:ext>
              </a:extLst>
            </p:cNvPr>
            <p:cNvSpPr>
              <a:spLocks noChangeAspect="1" noEditPoints="1"/>
            </p:cNvSpPr>
            <p:nvPr/>
          </p:nvSpPr>
          <p:spPr bwMode="auto">
            <a:xfrm>
              <a:off x="2853876" y="5467778"/>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Title 1">
              <a:extLst>
                <a:ext uri="{FF2B5EF4-FFF2-40B4-BE49-F238E27FC236}">
                  <a16:creationId xmlns:a16="http://schemas.microsoft.com/office/drawing/2014/main" id="{192CCB9F-CE68-42D1-888D-F18A862683B0}"/>
                </a:ext>
              </a:extLst>
            </p:cNvPr>
            <p:cNvSpPr txBox="1">
              <a:spLocks/>
            </p:cNvSpPr>
            <p:nvPr/>
          </p:nvSpPr>
          <p:spPr>
            <a:xfrm>
              <a:off x="2652799" y="5112247"/>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Admin</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Rectangle: Rounded Corners 69">
              <a:extLst>
                <a:ext uri="{FF2B5EF4-FFF2-40B4-BE49-F238E27FC236}">
                  <a16:creationId xmlns:a16="http://schemas.microsoft.com/office/drawing/2014/main" id="{C8926269-7E6D-4DE0-BE90-BBDF44D28C3D}"/>
                </a:ext>
              </a:extLst>
            </p:cNvPr>
            <p:cNvSpPr/>
            <p:nvPr/>
          </p:nvSpPr>
          <p:spPr bwMode="auto">
            <a:xfrm>
              <a:off x="2737269" y="5359743"/>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cxnSp>
        <p:nvCxnSpPr>
          <p:cNvPr id="9" name="Straight Connector 8">
            <a:extLst>
              <a:ext uri="{FF2B5EF4-FFF2-40B4-BE49-F238E27FC236}">
                <a16:creationId xmlns:a16="http://schemas.microsoft.com/office/drawing/2014/main" id="{03FF2E6C-43CA-4A9D-B487-7E9F08DADE5D}"/>
              </a:ext>
            </a:extLst>
          </p:cNvPr>
          <p:cNvCxnSpPr>
            <a:cxnSpLocks/>
            <a:stCxn id="70" idx="3"/>
            <a:endCxn id="64" idx="2"/>
          </p:cNvCxnSpPr>
          <p:nvPr/>
        </p:nvCxnSpPr>
        <p:spPr>
          <a:xfrm>
            <a:off x="1905379" y="4237349"/>
            <a:ext cx="791383" cy="664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CAAB496-97CF-43DC-8DF4-FF55FB4DEB6B}"/>
              </a:ext>
            </a:extLst>
          </p:cNvPr>
          <p:cNvCxnSpPr>
            <a:cxnSpLocks/>
          </p:cNvCxnSpPr>
          <p:nvPr/>
        </p:nvCxnSpPr>
        <p:spPr>
          <a:xfrm flipH="1">
            <a:off x="3370319" y="4240389"/>
            <a:ext cx="512419" cy="0"/>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3" name="Google Shape;2583;p236">
            <a:extLst>
              <a:ext uri="{FF2B5EF4-FFF2-40B4-BE49-F238E27FC236}">
                <a16:creationId xmlns:a16="http://schemas.microsoft.com/office/drawing/2014/main" id="{F490BD4F-D35D-4149-99E9-6D5720ED8CB1}"/>
              </a:ext>
            </a:extLst>
          </p:cNvPr>
          <p:cNvGrpSpPr/>
          <p:nvPr/>
        </p:nvGrpSpPr>
        <p:grpSpPr>
          <a:xfrm>
            <a:off x="13480" y="6438126"/>
            <a:ext cx="12436500" cy="654351"/>
            <a:chOff x="0" y="6438931"/>
            <a:chExt cx="12436500" cy="654351"/>
          </a:xfrm>
        </p:grpSpPr>
        <p:sp>
          <p:nvSpPr>
            <p:cNvPr id="44" name="Google Shape;2584;p236">
              <a:extLst>
                <a:ext uri="{FF2B5EF4-FFF2-40B4-BE49-F238E27FC236}">
                  <a16:creationId xmlns:a16="http://schemas.microsoft.com/office/drawing/2014/main" id="{99BA7016-B059-4F38-86DC-4205C039286D}"/>
                </a:ext>
              </a:extLst>
            </p:cNvPr>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45" name="Google Shape;2585;p236">
              <a:extLst>
                <a:ext uri="{FF2B5EF4-FFF2-40B4-BE49-F238E27FC236}">
                  <a16:creationId xmlns:a16="http://schemas.microsoft.com/office/drawing/2014/main" id="{5CF71717-41CB-4CA9-A923-6D080501A73B}"/>
                </a:ext>
              </a:extLst>
            </p:cNvPr>
            <p:cNvPicPr preferRelativeResize="0"/>
            <p:nvPr/>
          </p:nvPicPr>
          <p:blipFill rotWithShape="1">
            <a:blip r:embed="rId7">
              <a:alphaModFix/>
            </a:blip>
            <a:srcRect/>
            <a:stretch/>
          </p:blipFill>
          <p:spPr>
            <a:xfrm>
              <a:off x="10684494" y="6560128"/>
              <a:ext cx="916401" cy="410738"/>
            </a:xfrm>
            <a:prstGeom prst="rect">
              <a:avLst/>
            </a:prstGeom>
            <a:noFill/>
            <a:ln>
              <a:noFill/>
            </a:ln>
          </p:spPr>
        </p:pic>
        <p:cxnSp>
          <p:nvCxnSpPr>
            <p:cNvPr id="46" name="Google Shape;2586;p236">
              <a:extLst>
                <a:ext uri="{FF2B5EF4-FFF2-40B4-BE49-F238E27FC236}">
                  <a16:creationId xmlns:a16="http://schemas.microsoft.com/office/drawing/2014/main" id="{587457B3-2324-4A61-82DA-B9FCD058E0A5}"/>
                </a:ext>
              </a:extLst>
            </p:cNvPr>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47" name="Google Shape;2587;p236">
              <a:extLst>
                <a:ext uri="{FF2B5EF4-FFF2-40B4-BE49-F238E27FC236}">
                  <a16:creationId xmlns:a16="http://schemas.microsoft.com/office/drawing/2014/main" id="{002BCED1-4D60-46D8-A728-E178F6C79ECA}"/>
                </a:ext>
              </a:extLst>
            </p:cNvPr>
            <p:cNvGrpSpPr/>
            <p:nvPr/>
          </p:nvGrpSpPr>
          <p:grpSpPr>
            <a:xfrm>
              <a:off x="9903576" y="6438931"/>
              <a:ext cx="851452" cy="654351"/>
              <a:chOff x="9903576" y="6438931"/>
              <a:chExt cx="851452" cy="654351"/>
            </a:xfrm>
          </p:grpSpPr>
          <p:sp>
            <p:nvSpPr>
              <p:cNvPr id="50" name="Google Shape;2588;p236">
                <a:extLst>
                  <a:ext uri="{FF2B5EF4-FFF2-40B4-BE49-F238E27FC236}">
                    <a16:creationId xmlns:a16="http://schemas.microsoft.com/office/drawing/2014/main" id="{F7ABBDAC-2841-4903-AF50-69AA2CA5F345}"/>
                  </a:ext>
                </a:extLst>
              </p:cNvPr>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1" name="Google Shape;2589;p236">
                <a:extLst>
                  <a:ext uri="{FF2B5EF4-FFF2-40B4-BE49-F238E27FC236}">
                    <a16:creationId xmlns:a16="http://schemas.microsoft.com/office/drawing/2014/main" id="{C923F7AC-CB53-48CE-BF5C-8045BA56B9B5}"/>
                  </a:ext>
                </a:extLst>
              </p:cNvPr>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8" name="Google Shape;2590;p236">
              <a:extLst>
                <a:ext uri="{FF2B5EF4-FFF2-40B4-BE49-F238E27FC236}">
                  <a16:creationId xmlns:a16="http://schemas.microsoft.com/office/drawing/2014/main" id="{0B99EC6E-87FF-44FB-963C-7CEB7613C93D}"/>
                </a:ext>
              </a:extLst>
            </p:cNvPr>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49" name="Google Shape;2591;p236">
              <a:extLst>
                <a:ext uri="{FF2B5EF4-FFF2-40B4-BE49-F238E27FC236}">
                  <a16:creationId xmlns:a16="http://schemas.microsoft.com/office/drawing/2014/main" id="{82C03342-D0DD-4789-B3EB-38D0F00EAA6C}"/>
                </a:ext>
              </a:extLst>
            </p:cNvPr>
            <p:cNvPicPr preferRelativeResize="0"/>
            <p:nvPr/>
          </p:nvPicPr>
          <p:blipFill rotWithShape="1">
            <a:blip r:embed="rId8">
              <a:alphaModFix/>
            </a:blip>
            <a:srcRect/>
            <a:stretch/>
          </p:blipFill>
          <p:spPr>
            <a:xfrm>
              <a:off x="11667196" y="6684212"/>
              <a:ext cx="687860" cy="162708"/>
            </a:xfrm>
            <a:prstGeom prst="rect">
              <a:avLst/>
            </a:prstGeom>
            <a:noFill/>
            <a:ln>
              <a:noFill/>
            </a:ln>
          </p:spPr>
        </p:pic>
      </p:grpSp>
      <p:pic>
        <p:nvPicPr>
          <p:cNvPr id="52" name="Picture 8" descr="Image result for openshift logo png">
            <a:extLst>
              <a:ext uri="{FF2B5EF4-FFF2-40B4-BE49-F238E27FC236}">
                <a16:creationId xmlns:a16="http://schemas.microsoft.com/office/drawing/2014/main" id="{97E7F1BD-EAB8-4510-9248-14C190397F5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9102998" y="3985937"/>
            <a:ext cx="523032" cy="4979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kton-icon-color-1-1 - CD Foundation">
            <a:extLst>
              <a:ext uri="{FF2B5EF4-FFF2-40B4-BE49-F238E27FC236}">
                <a16:creationId xmlns:a16="http://schemas.microsoft.com/office/drawing/2014/main" id="{256E68BB-9F16-2E48-8806-8F2564A2C8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1437" y="3898695"/>
            <a:ext cx="654352" cy="6543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4F4260C-CDEA-2F4C-83EA-2CC19172251E}"/>
              </a:ext>
            </a:extLst>
          </p:cNvPr>
          <p:cNvPicPr>
            <a:picLocks noChangeAspect="1"/>
          </p:cNvPicPr>
          <p:nvPr/>
        </p:nvPicPr>
        <p:blipFill>
          <a:blip r:embed="rId11"/>
          <a:stretch>
            <a:fillRect/>
          </a:stretch>
        </p:blipFill>
        <p:spPr>
          <a:xfrm>
            <a:off x="5554050" y="4892231"/>
            <a:ext cx="2354327" cy="355260"/>
          </a:xfrm>
          <a:prstGeom prst="rect">
            <a:avLst/>
          </a:prstGeom>
        </p:spPr>
      </p:pic>
      <p:cxnSp>
        <p:nvCxnSpPr>
          <p:cNvPr id="19" name="Straight Connector 18">
            <a:extLst>
              <a:ext uri="{FF2B5EF4-FFF2-40B4-BE49-F238E27FC236}">
                <a16:creationId xmlns:a16="http://schemas.microsoft.com/office/drawing/2014/main" id="{DCC1D3E8-1D1F-164A-8E10-24A2AF0B0A2B}"/>
              </a:ext>
            </a:extLst>
          </p:cNvPr>
          <p:cNvCxnSpPr>
            <a:cxnSpLocks/>
          </p:cNvCxnSpPr>
          <p:nvPr/>
        </p:nvCxnSpPr>
        <p:spPr>
          <a:xfrm flipV="1">
            <a:off x="3626528" y="4448575"/>
            <a:ext cx="0" cy="791056"/>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8B33D1-CE73-7B4D-AB24-AF6763798DF5}"/>
              </a:ext>
            </a:extLst>
          </p:cNvPr>
          <p:cNvCxnSpPr>
            <a:cxnSpLocks/>
          </p:cNvCxnSpPr>
          <p:nvPr/>
        </p:nvCxnSpPr>
        <p:spPr>
          <a:xfrm flipV="1">
            <a:off x="9917055" y="4435722"/>
            <a:ext cx="0" cy="79211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636315"/>
      </p:ext>
    </p:extLst>
  </p:cSld>
  <p:clrMapOvr>
    <a:overrideClrMapping bg1="lt1" tx1="dk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92"/>
          <p:cNvSpPr txBox="1">
            <a:spLocks noGrp="1"/>
          </p:cNvSpPr>
          <p:nvPr>
            <p:ph type="title"/>
          </p:nvPr>
        </p:nvSpPr>
        <p:spPr>
          <a:xfrm>
            <a:off x="596951" y="2700725"/>
            <a:ext cx="9327357" cy="90404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A2DCEA"/>
              </a:buClr>
              <a:buSzPts val="3700"/>
              <a:buFont typeface="Quattrocento Sans"/>
              <a:buNone/>
            </a:pPr>
            <a:r>
              <a:rPr lang="en-US" sz="2800" dirty="0"/>
              <a:t>Azure Red Hat OpenShift 4</a:t>
            </a:r>
            <a:br>
              <a:rPr lang="en-US" sz="1400" dirty="0"/>
            </a:br>
            <a:r>
              <a:rPr lang="en-US" sz="4400" dirty="0">
                <a:solidFill>
                  <a:srgbClr val="008575"/>
                </a:solidFill>
              </a:rPr>
              <a:t>Secrets</a:t>
            </a:r>
            <a:endParaRPr sz="4400" dirty="0">
              <a:solidFill>
                <a:srgbClr val="008575"/>
              </a:solidFill>
            </a:endParaRPr>
          </a:p>
        </p:txBody>
      </p:sp>
    </p:spTree>
    <p:extLst>
      <p:ext uri="{BB962C8B-B14F-4D97-AF65-F5344CB8AC3E}">
        <p14:creationId xmlns:p14="http://schemas.microsoft.com/office/powerpoint/2010/main" val="105730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236"/>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p>
            <a:pPr>
              <a:lnSpc>
                <a:spcPct val="114284"/>
              </a:lnSpc>
            </a:pPr>
            <a:r>
              <a:rPr lang="en-US" b="1"/>
              <a:t>Secrets Management</a:t>
            </a:r>
            <a:endParaRPr lang="en-US"/>
          </a:p>
        </p:txBody>
      </p:sp>
      <p:grpSp>
        <p:nvGrpSpPr>
          <p:cNvPr id="2583" name="Google Shape;2583;p236"/>
          <p:cNvGrpSpPr/>
          <p:nvPr/>
        </p:nvGrpSpPr>
        <p:grpSpPr>
          <a:xfrm>
            <a:off x="0" y="6438931"/>
            <a:ext cx="12436500" cy="654351"/>
            <a:chOff x="0" y="6438931"/>
            <a:chExt cx="12436500" cy="654351"/>
          </a:xfrm>
        </p:grpSpPr>
        <p:sp>
          <p:nvSpPr>
            <p:cNvPr id="2584" name="Google Shape;2584;p236"/>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2585" name="Google Shape;2585;p236"/>
            <p:cNvPicPr preferRelativeResize="0"/>
            <p:nvPr/>
          </p:nvPicPr>
          <p:blipFill rotWithShape="1">
            <a:blip r:embed="rId3">
              <a:alphaModFix/>
            </a:blip>
            <a:srcRect/>
            <a:stretch/>
          </p:blipFill>
          <p:spPr>
            <a:xfrm>
              <a:off x="10684494" y="6560128"/>
              <a:ext cx="916401" cy="410738"/>
            </a:xfrm>
            <a:prstGeom prst="rect">
              <a:avLst/>
            </a:prstGeom>
            <a:noFill/>
            <a:ln>
              <a:noFill/>
            </a:ln>
          </p:spPr>
        </p:pic>
        <p:cxnSp>
          <p:nvCxnSpPr>
            <p:cNvPr id="2586" name="Google Shape;2586;p236"/>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2587" name="Google Shape;2587;p236"/>
            <p:cNvGrpSpPr/>
            <p:nvPr/>
          </p:nvGrpSpPr>
          <p:grpSpPr>
            <a:xfrm>
              <a:off x="9903576" y="6438931"/>
              <a:ext cx="851452" cy="654351"/>
              <a:chOff x="9903576" y="6438931"/>
              <a:chExt cx="851452" cy="654351"/>
            </a:xfrm>
          </p:grpSpPr>
          <p:sp>
            <p:nvSpPr>
              <p:cNvPr id="2588" name="Google Shape;2588;p236"/>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589" name="Google Shape;2589;p236"/>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2590" name="Google Shape;2590;p236"/>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2591" name="Google Shape;2591;p236"/>
            <p:cNvPicPr preferRelativeResize="0"/>
            <p:nvPr/>
          </p:nvPicPr>
          <p:blipFill rotWithShape="1">
            <a:blip r:embed="rId4">
              <a:alphaModFix/>
            </a:blip>
            <a:srcRect/>
            <a:stretch/>
          </p:blipFill>
          <p:spPr>
            <a:xfrm>
              <a:off x="11667196" y="6684212"/>
              <a:ext cx="687860" cy="162708"/>
            </a:xfrm>
            <a:prstGeom prst="rect">
              <a:avLst/>
            </a:prstGeom>
            <a:noFill/>
            <a:ln>
              <a:noFill/>
            </a:ln>
          </p:spPr>
        </p:pic>
      </p:grpSp>
      <p:pic>
        <p:nvPicPr>
          <p:cNvPr id="2" name="Picture 2" descr="A picture containing drawing&#10;&#10;Description automatically generated">
            <a:extLst>
              <a:ext uri="{FF2B5EF4-FFF2-40B4-BE49-F238E27FC236}">
                <a16:creationId xmlns:a16="http://schemas.microsoft.com/office/drawing/2014/main" id="{6DBAD66C-7062-4776-93F0-BE2638C664CF}"/>
              </a:ext>
            </a:extLst>
          </p:cNvPr>
          <p:cNvPicPr>
            <a:picLocks noChangeAspect="1"/>
          </p:cNvPicPr>
          <p:nvPr/>
        </p:nvPicPr>
        <p:blipFill>
          <a:blip r:embed="rId5"/>
          <a:stretch>
            <a:fillRect/>
          </a:stretch>
        </p:blipFill>
        <p:spPr>
          <a:xfrm>
            <a:off x="-3227812" y="-1742108"/>
            <a:ext cx="482420" cy="381000"/>
          </a:xfrm>
          <a:prstGeom prst="rect">
            <a:avLst/>
          </a:prstGeom>
        </p:spPr>
      </p:pic>
      <p:pic>
        <p:nvPicPr>
          <p:cNvPr id="3" name="Picture 3" descr="A picture containing drawing, window&#10;&#10;Description automatically generated">
            <a:extLst>
              <a:ext uri="{FF2B5EF4-FFF2-40B4-BE49-F238E27FC236}">
                <a16:creationId xmlns:a16="http://schemas.microsoft.com/office/drawing/2014/main" id="{44BC059D-40D0-4723-BE1B-89358E08B0F3}"/>
              </a:ext>
            </a:extLst>
          </p:cNvPr>
          <p:cNvPicPr>
            <a:picLocks noChangeAspect="1"/>
          </p:cNvPicPr>
          <p:nvPr/>
        </p:nvPicPr>
        <p:blipFill>
          <a:blip r:embed="rId6"/>
          <a:stretch>
            <a:fillRect/>
          </a:stretch>
        </p:blipFill>
        <p:spPr>
          <a:xfrm>
            <a:off x="-3084901" y="-1599233"/>
            <a:ext cx="482420" cy="381000"/>
          </a:xfrm>
          <a:prstGeom prst="rect">
            <a:avLst/>
          </a:prstGeom>
        </p:spPr>
      </p:pic>
      <p:pic>
        <p:nvPicPr>
          <p:cNvPr id="4" name="Picture 4" descr="A picture containing drawing&#10;&#10;Description automatically generated">
            <a:extLst>
              <a:ext uri="{FF2B5EF4-FFF2-40B4-BE49-F238E27FC236}">
                <a16:creationId xmlns:a16="http://schemas.microsoft.com/office/drawing/2014/main" id="{F159D4C6-B2A4-4CEC-AEBE-9867B1EA7C4E}"/>
              </a:ext>
            </a:extLst>
          </p:cNvPr>
          <p:cNvPicPr>
            <a:picLocks noChangeAspect="1"/>
          </p:cNvPicPr>
          <p:nvPr/>
        </p:nvPicPr>
        <p:blipFill>
          <a:blip r:embed="rId7"/>
          <a:stretch>
            <a:fillRect/>
          </a:stretch>
        </p:blipFill>
        <p:spPr>
          <a:xfrm>
            <a:off x="-2941990" y="-1456358"/>
            <a:ext cx="525931" cy="285750"/>
          </a:xfrm>
          <a:prstGeom prst="rect">
            <a:avLst/>
          </a:prstGeom>
        </p:spPr>
      </p:pic>
      <p:pic>
        <p:nvPicPr>
          <p:cNvPr id="5" name="Picture 5" descr="A picture containing drawing&#10;&#10;Description automatically generated">
            <a:extLst>
              <a:ext uri="{FF2B5EF4-FFF2-40B4-BE49-F238E27FC236}">
                <a16:creationId xmlns:a16="http://schemas.microsoft.com/office/drawing/2014/main" id="{22B0C968-5CF1-4C23-BDDF-A9D71FA20645}"/>
              </a:ext>
            </a:extLst>
          </p:cNvPr>
          <p:cNvPicPr>
            <a:picLocks noChangeAspect="1"/>
          </p:cNvPicPr>
          <p:nvPr/>
        </p:nvPicPr>
        <p:blipFill>
          <a:blip r:embed="rId8"/>
          <a:stretch>
            <a:fillRect/>
          </a:stretch>
        </p:blipFill>
        <p:spPr>
          <a:xfrm>
            <a:off x="-2799079" y="-1313483"/>
            <a:ext cx="482420" cy="219075"/>
          </a:xfrm>
          <a:prstGeom prst="rect">
            <a:avLst/>
          </a:prstGeom>
        </p:spPr>
      </p:pic>
      <p:sp>
        <p:nvSpPr>
          <p:cNvPr id="8" name="TextBox 7">
            <a:extLst>
              <a:ext uri="{FF2B5EF4-FFF2-40B4-BE49-F238E27FC236}">
                <a16:creationId xmlns:a16="http://schemas.microsoft.com/office/drawing/2014/main" id="{3E84D5E2-D4A0-40F6-882E-0C97D9839D72}"/>
              </a:ext>
            </a:extLst>
          </p:cNvPr>
          <p:cNvSpPr txBox="1"/>
          <p:nvPr/>
        </p:nvSpPr>
        <p:spPr>
          <a:xfrm>
            <a:off x="803419" y="1833270"/>
            <a:ext cx="944017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a:latin typeface="Quattrocento Sans"/>
              </a:rPr>
              <a:t>Secure mechanism for holding sensitive data</a:t>
            </a:r>
          </a:p>
          <a:p>
            <a:pPr lvl="8"/>
            <a:r>
              <a:rPr lang="en-US" sz="1800">
                <a:latin typeface="Quattrocento Sans"/>
              </a:rPr>
              <a:t>     - passwords and credentials</a:t>
            </a:r>
          </a:p>
          <a:p>
            <a:pPr lvl="8"/>
            <a:r>
              <a:rPr lang="en-US" sz="1800">
                <a:latin typeface="Quattrocento Sans"/>
              </a:rPr>
              <a:t>     - SSH keys</a:t>
            </a:r>
          </a:p>
          <a:p>
            <a:pPr lvl="8"/>
            <a:r>
              <a:rPr lang="en-US" sz="1800">
                <a:latin typeface="Quattrocento Sans"/>
              </a:rPr>
              <a:t>     - Certificates</a:t>
            </a:r>
          </a:p>
          <a:p>
            <a:pPr marL="285750" indent="-285750">
              <a:buFont typeface="Arial" panose="020B0604020202020204" pitchFamily="34" charset="0"/>
              <a:buChar char="•"/>
            </a:pPr>
            <a:endParaRPr lang="en-US" sz="1800">
              <a:latin typeface="Quattrocento Sans"/>
            </a:endParaRPr>
          </a:p>
          <a:p>
            <a:pPr marL="285750" indent="-285750">
              <a:buFont typeface="Arial" panose="020B0604020202020204" pitchFamily="34" charset="0"/>
              <a:buChar char="•"/>
            </a:pPr>
            <a:r>
              <a:rPr lang="en-US" sz="1800">
                <a:latin typeface="Quattrocento Sans"/>
              </a:rPr>
              <a:t>Secrets are made available as </a:t>
            </a:r>
          </a:p>
          <a:p>
            <a:r>
              <a:rPr lang="en-US" sz="1800">
                <a:latin typeface="Quattrocento Sans"/>
              </a:rPr>
              <a:t>     - Environment variables</a:t>
            </a:r>
          </a:p>
          <a:p>
            <a:r>
              <a:rPr lang="en-US" sz="1800">
                <a:latin typeface="Quattrocento Sans"/>
              </a:rPr>
              <a:t>     - Volume mounts</a:t>
            </a:r>
          </a:p>
          <a:p>
            <a:r>
              <a:rPr lang="en-US" sz="1800">
                <a:latin typeface="Quattrocento Sans"/>
              </a:rPr>
              <a:t>     - Interaction with external systems</a:t>
            </a:r>
          </a:p>
          <a:p>
            <a:pPr marL="285750" indent="-285750">
              <a:buFont typeface="Arial" panose="020B0604020202020204" pitchFamily="34" charset="0"/>
              <a:buChar char="•"/>
            </a:pPr>
            <a:endParaRPr lang="en-US" sz="1800">
              <a:latin typeface="Quattrocento Sans"/>
            </a:endParaRPr>
          </a:p>
          <a:p>
            <a:pPr marL="285750" indent="-285750">
              <a:buFont typeface="Arial" panose="020B0604020202020204" pitchFamily="34" charset="0"/>
              <a:buChar char="•"/>
            </a:pPr>
            <a:r>
              <a:rPr lang="en-US" sz="1800">
                <a:latin typeface="Quattrocento Sans"/>
              </a:rPr>
              <a:t>Encrypted in transit and at rest</a:t>
            </a:r>
          </a:p>
          <a:p>
            <a:pPr marL="285750" indent="-285750">
              <a:buFont typeface="Arial" panose="020B0604020202020204" pitchFamily="34" charset="0"/>
              <a:buChar char="•"/>
            </a:pPr>
            <a:endParaRPr lang="en-US" sz="1800">
              <a:latin typeface="Quattrocento Sans"/>
            </a:endParaRPr>
          </a:p>
          <a:p>
            <a:endParaRPr lang="en-US" sz="1800">
              <a:latin typeface="Quattrocento Sans"/>
            </a:endParaRPr>
          </a:p>
          <a:p>
            <a:pPr marL="285750" indent="-285750">
              <a:buFont typeface="Arial" panose="020B0604020202020204" pitchFamily="34" charset="0"/>
              <a:buChar char="•"/>
            </a:pPr>
            <a:endParaRPr lang="en-US" sz="1800">
              <a:latin typeface="Quattrocento Sans"/>
            </a:endParaRPr>
          </a:p>
          <a:p>
            <a:endParaRPr lang="en-US" sz="1200">
              <a:latin typeface="Quattrocento Sans"/>
            </a:endParaRPr>
          </a:p>
          <a:p>
            <a:pPr marL="285750" indent="-285750" algn="l">
              <a:buFont typeface="Arial"/>
              <a:buChar char="•"/>
            </a:pPr>
            <a:endParaRPr lang="en-US" sz="1800">
              <a:latin typeface="Quattrocento Sans"/>
            </a:endParaRPr>
          </a:p>
          <a:p>
            <a:pPr marL="285750" indent="-285750">
              <a:buFont typeface="Arial"/>
              <a:buChar char="•"/>
            </a:pPr>
            <a:endParaRPr lang="en-US" sz="1800">
              <a:latin typeface="Quattrocento Sans"/>
            </a:endParaRPr>
          </a:p>
        </p:txBody>
      </p:sp>
      <p:pic>
        <p:nvPicPr>
          <p:cNvPr id="10" name="Picture 10" descr="A picture containing drawing&#10;&#10;Description automatically generated">
            <a:extLst>
              <a:ext uri="{FF2B5EF4-FFF2-40B4-BE49-F238E27FC236}">
                <a16:creationId xmlns:a16="http://schemas.microsoft.com/office/drawing/2014/main" id="{27F22D0E-EDC1-4628-A9D5-7ABAE85B1650}"/>
              </a:ext>
            </a:extLst>
          </p:cNvPr>
          <p:cNvPicPr>
            <a:picLocks noChangeAspect="1"/>
          </p:cNvPicPr>
          <p:nvPr/>
        </p:nvPicPr>
        <p:blipFill>
          <a:blip r:embed="rId5"/>
          <a:stretch>
            <a:fillRect/>
          </a:stretch>
        </p:blipFill>
        <p:spPr>
          <a:xfrm>
            <a:off x="142911" y="142875"/>
            <a:ext cx="552589" cy="381000"/>
          </a:xfrm>
          <a:prstGeom prst="rect">
            <a:avLst/>
          </a:prstGeom>
        </p:spPr>
      </p:pic>
      <p:pic>
        <p:nvPicPr>
          <p:cNvPr id="11" name="Picture 11" descr="A picture containing drawing, window&#10;&#10;Description automatically generated">
            <a:extLst>
              <a:ext uri="{FF2B5EF4-FFF2-40B4-BE49-F238E27FC236}">
                <a16:creationId xmlns:a16="http://schemas.microsoft.com/office/drawing/2014/main" id="{D4BF8C29-0673-4832-980E-C111CBB5344B}"/>
              </a:ext>
            </a:extLst>
          </p:cNvPr>
          <p:cNvPicPr>
            <a:picLocks noChangeAspect="1"/>
          </p:cNvPicPr>
          <p:nvPr/>
        </p:nvPicPr>
        <p:blipFill>
          <a:blip r:embed="rId6"/>
          <a:stretch>
            <a:fillRect/>
          </a:stretch>
        </p:blipFill>
        <p:spPr>
          <a:xfrm>
            <a:off x="285822" y="285750"/>
            <a:ext cx="552589" cy="381000"/>
          </a:xfrm>
          <a:prstGeom prst="rect">
            <a:avLst/>
          </a:prstGeom>
        </p:spPr>
      </p:pic>
      <p:pic>
        <p:nvPicPr>
          <p:cNvPr id="12" name="Picture 12" descr="A picture containing drawing&#10;&#10;Description automatically generated">
            <a:extLst>
              <a:ext uri="{FF2B5EF4-FFF2-40B4-BE49-F238E27FC236}">
                <a16:creationId xmlns:a16="http://schemas.microsoft.com/office/drawing/2014/main" id="{B84B14CB-922A-4B3A-A40E-3243792402C3}"/>
              </a:ext>
            </a:extLst>
          </p:cNvPr>
          <p:cNvPicPr>
            <a:picLocks noChangeAspect="1"/>
          </p:cNvPicPr>
          <p:nvPr/>
        </p:nvPicPr>
        <p:blipFill>
          <a:blip r:embed="rId7"/>
          <a:stretch>
            <a:fillRect/>
          </a:stretch>
        </p:blipFill>
        <p:spPr>
          <a:xfrm>
            <a:off x="428733" y="428625"/>
            <a:ext cx="600227" cy="285750"/>
          </a:xfrm>
          <a:prstGeom prst="rect">
            <a:avLst/>
          </a:prstGeom>
        </p:spPr>
      </p:pic>
    </p:spTree>
    <p:extLst>
      <p:ext uri="{BB962C8B-B14F-4D97-AF65-F5344CB8AC3E}">
        <p14:creationId xmlns:p14="http://schemas.microsoft.com/office/powerpoint/2010/main" val="7592840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4B5B-37FD-426B-825E-E85338EB0A45}"/>
              </a:ext>
            </a:extLst>
          </p:cNvPr>
          <p:cNvSpPr>
            <a:spLocks noGrp="1"/>
          </p:cNvSpPr>
          <p:nvPr>
            <p:ph type="title"/>
          </p:nvPr>
        </p:nvSpPr>
        <p:spPr/>
        <p:txBody>
          <a:bodyPr>
            <a:noAutofit/>
          </a:bodyPr>
          <a:lstStyle/>
          <a:p>
            <a:r>
              <a:rPr lang="en-US"/>
              <a:t>Securing workloads – Azure Key Vault</a:t>
            </a:r>
          </a:p>
        </p:txBody>
      </p:sp>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16320" y="1512378"/>
            <a:ext cx="10724938" cy="1108919"/>
          </a:xfrm>
        </p:spPr>
        <p:txBody>
          <a:bodyPr spcFirstLastPara="1" vert="horz" wrap="square" lIns="93260" tIns="46630" rIns="93260" bIns="46630" rtlCol="0" anchor="t" anchorCtr="0">
            <a:normAutofit/>
          </a:bodyPr>
          <a:lstStyle/>
          <a:p>
            <a:r>
              <a:rPr lang="en-US"/>
              <a:t>Managing secrets and privileged information</a:t>
            </a:r>
          </a:p>
          <a:p>
            <a:pPr marL="816022" lvl="2" indent="-349724">
              <a:spcBef>
                <a:spcPts val="1224"/>
              </a:spcBef>
              <a:buFont typeface="Courier New" panose="02070309020205020404" pitchFamily="49" charset="0"/>
              <a:buChar char="o"/>
            </a:pPr>
            <a:r>
              <a:rPr lang="en-US">
                <a:latin typeface="Segoe UI"/>
                <a:cs typeface="Segoe UI"/>
              </a:rPr>
              <a:t>Azure Key Vault Integration for ARO.</a:t>
            </a:r>
          </a:p>
          <a:p>
            <a:pPr marL="0" indent="0"/>
            <a:endParaRPr lang="en-US"/>
          </a:p>
        </p:txBody>
      </p:sp>
      <p:sp>
        <p:nvSpPr>
          <p:cNvPr id="10" name="Rectangle: Rounded Corners 9">
            <a:extLst>
              <a:ext uri="{FF2B5EF4-FFF2-40B4-BE49-F238E27FC236}">
                <a16:creationId xmlns:a16="http://schemas.microsoft.com/office/drawing/2014/main" id="{B63F85E7-D543-4351-BC1F-ACDE453AC6CD}"/>
              </a:ext>
            </a:extLst>
          </p:cNvPr>
          <p:cNvSpPr/>
          <p:nvPr/>
        </p:nvSpPr>
        <p:spPr bwMode="auto">
          <a:xfrm>
            <a:off x="5002326" y="3501898"/>
            <a:ext cx="601947" cy="559425"/>
          </a:xfrm>
          <a:prstGeom prst="roundRect">
            <a:avLst>
              <a:gd name="adj" fmla="val 3125"/>
            </a:avLst>
          </a:prstGeom>
          <a:solidFill>
            <a:srgbClr val="0078D4">
              <a:alpha val="1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buClrTx/>
              <a:defRPr/>
            </a:pPr>
            <a:endParaRPr lang="en-US" sz="1224" kern="1200">
              <a:solidFill>
                <a:srgbClr val="505050"/>
              </a:solidFill>
              <a:latin typeface="Segoe UI"/>
              <a:cs typeface="Segoe UI" pitchFamily="34" charset="0"/>
            </a:endParaRPr>
          </a:p>
        </p:txBody>
      </p:sp>
      <p:grpSp>
        <p:nvGrpSpPr>
          <p:cNvPr id="11" name="Group 10">
            <a:extLst>
              <a:ext uri="{FF2B5EF4-FFF2-40B4-BE49-F238E27FC236}">
                <a16:creationId xmlns:a16="http://schemas.microsoft.com/office/drawing/2014/main" id="{0BE4074F-ACA8-4206-A41B-D69B9ECB05B4}"/>
              </a:ext>
            </a:extLst>
          </p:cNvPr>
          <p:cNvGrpSpPr/>
          <p:nvPr/>
        </p:nvGrpSpPr>
        <p:grpSpPr>
          <a:xfrm>
            <a:off x="5102825" y="3605591"/>
            <a:ext cx="400949" cy="352039"/>
            <a:chOff x="3172902" y="4132385"/>
            <a:chExt cx="355417" cy="335781"/>
          </a:xfrm>
        </p:grpSpPr>
        <p:grpSp>
          <p:nvGrpSpPr>
            <p:cNvPr id="12" name="Group 11">
              <a:extLst>
                <a:ext uri="{FF2B5EF4-FFF2-40B4-BE49-F238E27FC236}">
                  <a16:creationId xmlns:a16="http://schemas.microsoft.com/office/drawing/2014/main" id="{6A85BD17-027D-4271-876A-DE56C3F3EBD6}"/>
                </a:ext>
              </a:extLst>
            </p:cNvPr>
            <p:cNvGrpSpPr/>
            <p:nvPr/>
          </p:nvGrpSpPr>
          <p:grpSpPr>
            <a:xfrm>
              <a:off x="3234030" y="4132385"/>
              <a:ext cx="233160" cy="110531"/>
              <a:chOff x="3234867" y="4132385"/>
              <a:chExt cx="233160" cy="110531"/>
            </a:xfrm>
          </p:grpSpPr>
          <p:sp>
            <p:nvSpPr>
              <p:cNvPr id="20" name="Freeform: Shape 19">
                <a:extLst>
                  <a:ext uri="{FF2B5EF4-FFF2-40B4-BE49-F238E27FC236}">
                    <a16:creationId xmlns:a16="http://schemas.microsoft.com/office/drawing/2014/main" id="{9887AE12-8707-49C4-8E6F-A94C62C60ED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FF0000"/>
                </a:solidFill>
                <a:prstDash val="solid"/>
                <a:round/>
              </a:ln>
            </p:spPr>
            <p:txBody>
              <a:bodyPr wrap="square">
                <a:noAutofit/>
              </a:bodyPr>
              <a:lstStyle/>
              <a:p>
                <a:pPr defTabSz="932563">
                  <a:buClrTx/>
                  <a:defRPr/>
                </a:pPr>
                <a:endParaRPr lang="en-US" sz="1800" kern="1200">
                  <a:solidFill>
                    <a:srgbClr val="FFFFFF"/>
                  </a:solidFill>
                  <a:latin typeface="Segoe UI"/>
                  <a:ea typeface="+mn-ea"/>
                  <a:cs typeface="+mn-cs"/>
                </a:endParaRPr>
              </a:p>
            </p:txBody>
          </p:sp>
          <p:sp>
            <p:nvSpPr>
              <p:cNvPr id="21" name="Freeform: Shape 20">
                <a:extLst>
                  <a:ext uri="{FF2B5EF4-FFF2-40B4-BE49-F238E27FC236}">
                    <a16:creationId xmlns:a16="http://schemas.microsoft.com/office/drawing/2014/main" id="{7A869841-4766-4A85-8F18-5C8F9BAAB76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FF0000"/>
                </a:solidFill>
                <a:prstDash val="solid"/>
                <a:round/>
              </a:ln>
            </p:spPr>
            <p:txBody>
              <a:bodyPr wrap="square">
                <a:noAutofit/>
              </a:bodyPr>
              <a:lstStyle/>
              <a:p>
                <a:pPr defTabSz="932563">
                  <a:buClrTx/>
                  <a:defRPr/>
                </a:pPr>
                <a:endParaRPr lang="en-US" sz="1800" kern="1200">
                  <a:solidFill>
                    <a:srgbClr val="FFFFFF"/>
                  </a:solidFill>
                  <a:latin typeface="Segoe UI"/>
                  <a:ea typeface="+mn-ea"/>
                  <a:cs typeface="+mn-cs"/>
                </a:endParaRPr>
              </a:p>
            </p:txBody>
          </p:sp>
        </p:grpSp>
        <p:grpSp>
          <p:nvGrpSpPr>
            <p:cNvPr id="13" name="Group 12">
              <a:extLst>
                <a:ext uri="{FF2B5EF4-FFF2-40B4-BE49-F238E27FC236}">
                  <a16:creationId xmlns:a16="http://schemas.microsoft.com/office/drawing/2014/main" id="{94A66E26-A8F8-4226-B3E1-D0C100F29FC0}"/>
                </a:ext>
              </a:extLst>
            </p:cNvPr>
            <p:cNvGrpSpPr/>
            <p:nvPr/>
          </p:nvGrpSpPr>
          <p:grpSpPr>
            <a:xfrm>
              <a:off x="3172902" y="4245010"/>
              <a:ext cx="355417" cy="110531"/>
              <a:chOff x="3172902" y="4244590"/>
              <a:chExt cx="355417" cy="110531"/>
            </a:xfrm>
          </p:grpSpPr>
          <p:sp>
            <p:nvSpPr>
              <p:cNvPr id="17" name="Freeform: Shape 16">
                <a:extLst>
                  <a:ext uri="{FF2B5EF4-FFF2-40B4-BE49-F238E27FC236}">
                    <a16:creationId xmlns:a16="http://schemas.microsoft.com/office/drawing/2014/main" id="{001784A2-938C-40A2-9276-88E77D223454}"/>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FF0000"/>
                </a:solidFill>
                <a:prstDash val="solid"/>
                <a:round/>
              </a:ln>
            </p:spPr>
            <p:txBody>
              <a:bodyPr wrap="square">
                <a:noAutofit/>
              </a:bodyPr>
              <a:lstStyle/>
              <a:p>
                <a:pPr defTabSz="932563">
                  <a:buClrTx/>
                  <a:defRPr/>
                </a:pPr>
                <a:endParaRPr lang="en-US" sz="1800" kern="1200">
                  <a:solidFill>
                    <a:srgbClr val="FFFFFF"/>
                  </a:solidFill>
                  <a:latin typeface="Segoe UI"/>
                  <a:ea typeface="+mn-ea"/>
                  <a:cs typeface="+mn-cs"/>
                </a:endParaRPr>
              </a:p>
            </p:txBody>
          </p:sp>
          <p:sp>
            <p:nvSpPr>
              <p:cNvPr id="18" name="Freeform: Shape 17">
                <a:extLst>
                  <a:ext uri="{FF2B5EF4-FFF2-40B4-BE49-F238E27FC236}">
                    <a16:creationId xmlns:a16="http://schemas.microsoft.com/office/drawing/2014/main" id="{2A5E81EF-3F8A-43BA-AA78-8DFA911F9498}"/>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FF0000"/>
                </a:solidFill>
                <a:prstDash val="solid"/>
                <a:round/>
              </a:ln>
            </p:spPr>
            <p:txBody>
              <a:bodyPr wrap="square">
                <a:noAutofit/>
              </a:bodyPr>
              <a:lstStyle/>
              <a:p>
                <a:pPr defTabSz="932563">
                  <a:buClrTx/>
                  <a:defRPr/>
                </a:pPr>
                <a:endParaRPr lang="en-US" sz="1800" kern="1200">
                  <a:solidFill>
                    <a:srgbClr val="FFFFFF"/>
                  </a:solidFill>
                  <a:latin typeface="Segoe UI"/>
                  <a:ea typeface="+mn-ea"/>
                  <a:cs typeface="+mn-cs"/>
                </a:endParaRPr>
              </a:p>
            </p:txBody>
          </p:sp>
          <p:sp>
            <p:nvSpPr>
              <p:cNvPr id="19" name="Freeform: Shape 18">
                <a:extLst>
                  <a:ext uri="{FF2B5EF4-FFF2-40B4-BE49-F238E27FC236}">
                    <a16:creationId xmlns:a16="http://schemas.microsoft.com/office/drawing/2014/main" id="{F0A0E211-2B78-48B8-9786-03B38439ABC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FF0000"/>
                </a:solidFill>
                <a:prstDash val="solid"/>
                <a:round/>
              </a:ln>
            </p:spPr>
            <p:txBody>
              <a:bodyPr wrap="square">
                <a:noAutofit/>
              </a:bodyPr>
              <a:lstStyle/>
              <a:p>
                <a:pPr defTabSz="932563">
                  <a:buClrTx/>
                  <a:defRPr/>
                </a:pPr>
                <a:endParaRPr lang="en-US" sz="1800" kern="1200">
                  <a:solidFill>
                    <a:srgbClr val="FFFFFF"/>
                  </a:solidFill>
                  <a:latin typeface="Segoe UI"/>
                  <a:ea typeface="+mn-ea"/>
                  <a:cs typeface="+mn-cs"/>
                </a:endParaRPr>
              </a:p>
            </p:txBody>
          </p:sp>
        </p:grpSp>
        <p:grpSp>
          <p:nvGrpSpPr>
            <p:cNvPr id="14" name="Group 13">
              <a:extLst>
                <a:ext uri="{FF2B5EF4-FFF2-40B4-BE49-F238E27FC236}">
                  <a16:creationId xmlns:a16="http://schemas.microsoft.com/office/drawing/2014/main" id="{A7D81CE6-030E-40D9-87A6-125F7B776E34}"/>
                </a:ext>
              </a:extLst>
            </p:cNvPr>
            <p:cNvGrpSpPr/>
            <p:nvPr/>
          </p:nvGrpSpPr>
          <p:grpSpPr>
            <a:xfrm>
              <a:off x="3234030" y="4357635"/>
              <a:ext cx="233160" cy="110531"/>
              <a:chOff x="3234867" y="4132385"/>
              <a:chExt cx="233160" cy="110531"/>
            </a:xfrm>
          </p:grpSpPr>
          <p:sp>
            <p:nvSpPr>
              <p:cNvPr id="15" name="Freeform: Shape 14">
                <a:extLst>
                  <a:ext uri="{FF2B5EF4-FFF2-40B4-BE49-F238E27FC236}">
                    <a16:creationId xmlns:a16="http://schemas.microsoft.com/office/drawing/2014/main" id="{D6B22F68-B142-408B-A106-242E2C8B6A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FF0000"/>
                </a:solidFill>
                <a:prstDash val="solid"/>
                <a:round/>
              </a:ln>
            </p:spPr>
            <p:txBody>
              <a:bodyPr wrap="square">
                <a:noAutofit/>
              </a:bodyPr>
              <a:lstStyle/>
              <a:p>
                <a:pPr defTabSz="932563">
                  <a:buClrTx/>
                  <a:defRPr/>
                </a:pPr>
                <a:endParaRPr lang="en-US" sz="1800" kern="1200">
                  <a:solidFill>
                    <a:srgbClr val="FFFFFF"/>
                  </a:solidFill>
                  <a:latin typeface="Segoe UI"/>
                  <a:ea typeface="+mn-ea"/>
                  <a:cs typeface="+mn-cs"/>
                </a:endParaRPr>
              </a:p>
            </p:txBody>
          </p:sp>
          <p:sp>
            <p:nvSpPr>
              <p:cNvPr id="16" name="Freeform: Shape 15">
                <a:extLst>
                  <a:ext uri="{FF2B5EF4-FFF2-40B4-BE49-F238E27FC236}">
                    <a16:creationId xmlns:a16="http://schemas.microsoft.com/office/drawing/2014/main" id="{90A89C90-A67B-4ACA-849F-F1E7FDE70B3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FF0000"/>
                </a:solidFill>
                <a:prstDash val="solid"/>
                <a:round/>
              </a:ln>
            </p:spPr>
            <p:txBody>
              <a:bodyPr wrap="square">
                <a:noAutofit/>
              </a:bodyPr>
              <a:lstStyle/>
              <a:p>
                <a:pPr defTabSz="932563">
                  <a:buClrTx/>
                  <a:defRPr/>
                </a:pPr>
                <a:endParaRPr lang="en-US" sz="1800" kern="1200">
                  <a:solidFill>
                    <a:srgbClr val="FFFFFF"/>
                  </a:solidFill>
                  <a:latin typeface="Segoe UI"/>
                  <a:ea typeface="+mn-ea"/>
                  <a:cs typeface="+mn-cs"/>
                </a:endParaRPr>
              </a:p>
            </p:txBody>
          </p:sp>
        </p:grpSp>
      </p:grpSp>
      <p:sp>
        <p:nvSpPr>
          <p:cNvPr id="9" name="Title 1">
            <a:extLst>
              <a:ext uri="{FF2B5EF4-FFF2-40B4-BE49-F238E27FC236}">
                <a16:creationId xmlns:a16="http://schemas.microsoft.com/office/drawing/2014/main" id="{B005C09D-D08F-40FF-B6EA-E33F2F21E2BF}"/>
              </a:ext>
            </a:extLst>
          </p:cNvPr>
          <p:cNvSpPr txBox="1">
            <a:spLocks/>
          </p:cNvSpPr>
          <p:nvPr/>
        </p:nvSpPr>
        <p:spPr>
          <a:xfrm>
            <a:off x="5002326" y="3192233"/>
            <a:ext cx="678309"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buClrTx/>
              <a:defRPr/>
            </a:pPr>
            <a:r>
              <a:rPr lang="en-US" sz="816" spc="0" dirty="0">
                <a:solidFill>
                  <a:srgbClr val="000000"/>
                </a:solidFill>
                <a:latin typeface="Segoe UI Semibold" panose="020B0702040204020203" pitchFamily="34" charset="0"/>
                <a:cs typeface="Segoe UI Semibold" panose="020B0702040204020203" pitchFamily="34" charset="0"/>
              </a:rPr>
              <a:t>ARO w/ RBAC and AD</a:t>
            </a:r>
          </a:p>
        </p:txBody>
      </p:sp>
      <p:sp>
        <p:nvSpPr>
          <p:cNvPr id="6" name="Oval 5">
            <a:extLst>
              <a:ext uri="{FF2B5EF4-FFF2-40B4-BE49-F238E27FC236}">
                <a16:creationId xmlns:a16="http://schemas.microsoft.com/office/drawing/2014/main" id="{F0E97C1C-A250-4333-92B0-A00BEA87D352}"/>
              </a:ext>
            </a:extLst>
          </p:cNvPr>
          <p:cNvSpPr/>
          <p:nvPr/>
        </p:nvSpPr>
        <p:spPr bwMode="auto">
          <a:xfrm>
            <a:off x="4847751" y="3360878"/>
            <a:ext cx="312548" cy="290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buClrTx/>
              <a:defRPr/>
            </a:pPr>
            <a:endParaRPr lang="en-US" sz="2448"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Lock" title="Icon of a padlock">
            <a:extLst>
              <a:ext uri="{FF2B5EF4-FFF2-40B4-BE49-F238E27FC236}">
                <a16:creationId xmlns:a16="http://schemas.microsoft.com/office/drawing/2014/main" id="{0DB5EBDF-8786-416B-BB18-8A3C0CA22FE6}"/>
              </a:ext>
            </a:extLst>
          </p:cNvPr>
          <p:cNvSpPr>
            <a:spLocks noChangeAspect="1" noEditPoints="1"/>
          </p:cNvSpPr>
          <p:nvPr/>
        </p:nvSpPr>
        <p:spPr bwMode="auto">
          <a:xfrm>
            <a:off x="4925974" y="3389691"/>
            <a:ext cx="154864" cy="20115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buClrTx/>
              <a:defRPr/>
            </a:pPr>
            <a:endParaRPr lang="en-US" sz="1836" kern="1200">
              <a:solidFill>
                <a:srgbClr val="505050"/>
              </a:solidFill>
              <a:latin typeface="Segoe UI"/>
              <a:ea typeface="+mn-ea"/>
              <a:cs typeface="+mn-cs"/>
            </a:endParaRPr>
          </a:p>
        </p:txBody>
      </p:sp>
      <p:grpSp>
        <p:nvGrpSpPr>
          <p:cNvPr id="22" name="Group 21">
            <a:extLst>
              <a:ext uri="{FF2B5EF4-FFF2-40B4-BE49-F238E27FC236}">
                <a16:creationId xmlns:a16="http://schemas.microsoft.com/office/drawing/2014/main" id="{A32C3FAC-C512-4EFD-8A40-42BD3C9C17E0}"/>
              </a:ext>
            </a:extLst>
          </p:cNvPr>
          <p:cNvGrpSpPr/>
          <p:nvPr/>
        </p:nvGrpSpPr>
        <p:grpSpPr>
          <a:xfrm>
            <a:off x="5005518" y="4817287"/>
            <a:ext cx="601946" cy="874089"/>
            <a:chOff x="7019297" y="4166096"/>
            <a:chExt cx="432930" cy="676443"/>
          </a:xfrm>
        </p:grpSpPr>
        <p:sp>
          <p:nvSpPr>
            <p:cNvPr id="23" name="Rectangle: Rounded Corners 22">
              <a:extLst>
                <a:ext uri="{FF2B5EF4-FFF2-40B4-BE49-F238E27FC236}">
                  <a16:creationId xmlns:a16="http://schemas.microsoft.com/office/drawing/2014/main" id="{E7F4665B-C621-449F-9515-C3810F953200}"/>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buClrTx/>
                <a:defRPr/>
              </a:pPr>
              <a:endParaRPr lang="en-US" sz="1224" kern="1200">
                <a:solidFill>
                  <a:srgbClr val="505050"/>
                </a:solidFill>
                <a:latin typeface="Segoe UI"/>
                <a:cs typeface="Segoe UI" pitchFamily="34" charset="0"/>
              </a:endParaRPr>
            </a:p>
          </p:txBody>
        </p:sp>
        <p:sp>
          <p:nvSpPr>
            <p:cNvPr id="24" name="Title 1">
              <a:extLst>
                <a:ext uri="{FF2B5EF4-FFF2-40B4-BE49-F238E27FC236}">
                  <a16:creationId xmlns:a16="http://schemas.microsoft.com/office/drawing/2014/main" id="{2D2DFEBA-8DCD-4ED3-B27D-E8C9CF1348C3}"/>
                </a:ext>
              </a:extLst>
            </p:cNvPr>
            <p:cNvSpPr txBox="1">
              <a:spLocks/>
            </p:cNvSpPr>
            <p:nvPr/>
          </p:nvSpPr>
          <p:spPr>
            <a:xfrm>
              <a:off x="7019297" y="4166096"/>
              <a:ext cx="432930" cy="1981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buClrTx/>
                <a:defRPr/>
              </a:pPr>
              <a:r>
                <a:rPr lang="en-US" sz="816" spc="0">
                  <a:solidFill>
                    <a:srgbClr val="000000"/>
                  </a:solidFill>
                  <a:latin typeface="Segoe UI Semibold" panose="020B0702040204020203" pitchFamily="34" charset="0"/>
                  <a:cs typeface="Segoe UI Semibold" panose="020B0702040204020203" pitchFamily="34" charset="0"/>
                </a:rPr>
                <a:t>SQL Database</a:t>
              </a:r>
            </a:p>
          </p:txBody>
        </p:sp>
        <p:grpSp>
          <p:nvGrpSpPr>
            <p:cNvPr id="25" name="Group 24">
              <a:extLst>
                <a:ext uri="{FF2B5EF4-FFF2-40B4-BE49-F238E27FC236}">
                  <a16:creationId xmlns:a16="http://schemas.microsoft.com/office/drawing/2014/main" id="{F01C8B6F-7B52-4172-BD9C-B7CFA670D831}"/>
                </a:ext>
              </a:extLst>
            </p:cNvPr>
            <p:cNvGrpSpPr/>
            <p:nvPr/>
          </p:nvGrpSpPr>
          <p:grpSpPr>
            <a:xfrm>
              <a:off x="7125749" y="4480947"/>
              <a:ext cx="219947" cy="290254"/>
              <a:chOff x="10305105" y="2133716"/>
              <a:chExt cx="263317" cy="347486"/>
            </a:xfrm>
          </p:grpSpPr>
          <p:sp>
            <p:nvSpPr>
              <p:cNvPr id="26" name="Freeform: Shape 25">
                <a:extLst>
                  <a:ext uri="{FF2B5EF4-FFF2-40B4-BE49-F238E27FC236}">
                    <a16:creationId xmlns:a16="http://schemas.microsoft.com/office/drawing/2014/main" id="{2A01F1C7-224D-4598-BDDF-2B394DD057DE}"/>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sp>
            <p:nvSpPr>
              <p:cNvPr id="27" name="Freeform: Shape 26">
                <a:extLst>
                  <a:ext uri="{FF2B5EF4-FFF2-40B4-BE49-F238E27FC236}">
                    <a16:creationId xmlns:a16="http://schemas.microsoft.com/office/drawing/2014/main" id="{0E49630C-FDEB-41CC-90FB-AE3F5F1766F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sp>
            <p:nvSpPr>
              <p:cNvPr id="28" name="Freeform: Shape 27">
                <a:extLst>
                  <a:ext uri="{FF2B5EF4-FFF2-40B4-BE49-F238E27FC236}">
                    <a16:creationId xmlns:a16="http://schemas.microsoft.com/office/drawing/2014/main" id="{CBD0EF50-7593-4727-B465-B0C9B18C5FC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sp>
            <p:nvSpPr>
              <p:cNvPr id="29" name="Freeform: Shape 28">
                <a:extLst>
                  <a:ext uri="{FF2B5EF4-FFF2-40B4-BE49-F238E27FC236}">
                    <a16:creationId xmlns:a16="http://schemas.microsoft.com/office/drawing/2014/main" id="{4D16FA3D-51DB-4222-A8A3-6C9132D98F0F}"/>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sp>
            <p:nvSpPr>
              <p:cNvPr id="30" name="Freeform: Shape 29">
                <a:extLst>
                  <a:ext uri="{FF2B5EF4-FFF2-40B4-BE49-F238E27FC236}">
                    <a16:creationId xmlns:a16="http://schemas.microsoft.com/office/drawing/2014/main" id="{416E536F-0519-46DE-ACE2-D15714282AB0}"/>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sp>
            <p:nvSpPr>
              <p:cNvPr id="31" name="Freeform: Shape 30">
                <a:extLst>
                  <a:ext uri="{FF2B5EF4-FFF2-40B4-BE49-F238E27FC236}">
                    <a16:creationId xmlns:a16="http://schemas.microsoft.com/office/drawing/2014/main" id="{00AD7E44-A0CE-4260-A4EC-2C7F06B581D9}"/>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sp>
            <p:nvSpPr>
              <p:cNvPr id="32" name="Freeform: Shape 31">
                <a:extLst>
                  <a:ext uri="{FF2B5EF4-FFF2-40B4-BE49-F238E27FC236}">
                    <a16:creationId xmlns:a16="http://schemas.microsoft.com/office/drawing/2014/main" id="{A1A61D1F-773F-4037-BC85-758F2A2D2A6C}"/>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sp>
            <p:nvSpPr>
              <p:cNvPr id="33" name="Freeform: Shape 32">
                <a:extLst>
                  <a:ext uri="{FF2B5EF4-FFF2-40B4-BE49-F238E27FC236}">
                    <a16:creationId xmlns:a16="http://schemas.microsoft.com/office/drawing/2014/main" id="{450FCBC6-81DF-4E42-9634-923B5890C36D}"/>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sp>
            <p:nvSpPr>
              <p:cNvPr id="34" name="Freeform: Shape 33">
                <a:extLst>
                  <a:ext uri="{FF2B5EF4-FFF2-40B4-BE49-F238E27FC236}">
                    <a16:creationId xmlns:a16="http://schemas.microsoft.com/office/drawing/2014/main" id="{48ED8C23-0D45-40A7-9A18-F2F3761460DE}"/>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grpSp>
      </p:grpSp>
      <p:grpSp>
        <p:nvGrpSpPr>
          <p:cNvPr id="35" name="Group 34">
            <a:extLst>
              <a:ext uri="{FF2B5EF4-FFF2-40B4-BE49-F238E27FC236}">
                <a16:creationId xmlns:a16="http://schemas.microsoft.com/office/drawing/2014/main" id="{EDA8CEC6-A31A-42BD-9CBE-ECA6D4249ED9}"/>
              </a:ext>
            </a:extLst>
          </p:cNvPr>
          <p:cNvGrpSpPr/>
          <p:nvPr/>
        </p:nvGrpSpPr>
        <p:grpSpPr>
          <a:xfrm>
            <a:off x="5926761" y="4945333"/>
            <a:ext cx="947995" cy="1010985"/>
            <a:chOff x="7853530" y="4535035"/>
            <a:chExt cx="681814" cy="782385"/>
          </a:xfrm>
        </p:grpSpPr>
        <p:sp>
          <p:nvSpPr>
            <p:cNvPr id="36" name="Rectangle: Rounded Corners 35">
              <a:extLst>
                <a:ext uri="{FF2B5EF4-FFF2-40B4-BE49-F238E27FC236}">
                  <a16:creationId xmlns:a16="http://schemas.microsoft.com/office/drawing/2014/main" id="{D605DBC5-A1F4-4658-B622-66A4737C2B96}"/>
                </a:ext>
              </a:extLst>
            </p:cNvPr>
            <p:cNvSpPr/>
            <p:nvPr/>
          </p:nvSpPr>
          <p:spPr bwMode="auto">
            <a:xfrm>
              <a:off x="7977972" y="467945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buClrTx/>
                <a:defRPr/>
              </a:pPr>
              <a:endParaRPr lang="en-US" sz="1224" kern="1200">
                <a:solidFill>
                  <a:srgbClr val="505050"/>
                </a:solidFill>
                <a:latin typeface="Segoe UI"/>
                <a:cs typeface="Segoe UI" pitchFamily="34" charset="0"/>
              </a:endParaRPr>
            </a:p>
          </p:txBody>
        </p:sp>
        <p:sp>
          <p:nvSpPr>
            <p:cNvPr id="37" name="Title 1">
              <a:extLst>
                <a:ext uri="{FF2B5EF4-FFF2-40B4-BE49-F238E27FC236}">
                  <a16:creationId xmlns:a16="http://schemas.microsoft.com/office/drawing/2014/main" id="{2D2A9850-067D-42E6-A43A-951F12FB3561}"/>
                </a:ext>
              </a:extLst>
            </p:cNvPr>
            <p:cNvSpPr txBox="1">
              <a:spLocks/>
            </p:cNvSpPr>
            <p:nvPr/>
          </p:nvSpPr>
          <p:spPr>
            <a:xfrm>
              <a:off x="7977972" y="4535035"/>
              <a:ext cx="432930" cy="990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buClrTx/>
                <a:defRPr/>
              </a:pPr>
              <a:r>
                <a:rPr lang="en-US" sz="816" spc="0">
                  <a:solidFill>
                    <a:srgbClr val="000000"/>
                  </a:solidFill>
                  <a:latin typeface="Segoe UI Semibold" panose="020B0702040204020203" pitchFamily="34" charset="0"/>
                  <a:cs typeface="Segoe UI Semibold" panose="020B0702040204020203" pitchFamily="34" charset="0"/>
                </a:rPr>
                <a:t>Cosmos DB</a:t>
              </a:r>
            </a:p>
          </p:txBody>
        </p:sp>
        <p:sp>
          <p:nvSpPr>
            <p:cNvPr id="38" name="Title 1">
              <a:extLst>
                <a:ext uri="{FF2B5EF4-FFF2-40B4-BE49-F238E27FC236}">
                  <a16:creationId xmlns:a16="http://schemas.microsoft.com/office/drawing/2014/main" id="{4BE32887-93C3-4AD7-82D4-F32F03D2B0CB}"/>
                </a:ext>
              </a:extLst>
            </p:cNvPr>
            <p:cNvSpPr txBox="1">
              <a:spLocks/>
            </p:cNvSpPr>
            <p:nvPr/>
          </p:nvSpPr>
          <p:spPr>
            <a:xfrm>
              <a:off x="7853530" y="5228246"/>
              <a:ext cx="681814" cy="89174"/>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buClrTx/>
                <a:defRPr/>
              </a:pPr>
              <a:endParaRPr lang="en-US" sz="816" i="1" spc="0">
                <a:solidFill>
                  <a:srgbClr val="000000"/>
                </a:solidFill>
                <a:latin typeface="Segoe UI"/>
                <a:cs typeface="Segoe UI Semibold" panose="020B0702040204020203" pitchFamily="34" charset="0"/>
              </a:endParaRPr>
            </a:p>
          </p:txBody>
        </p:sp>
        <p:pic>
          <p:nvPicPr>
            <p:cNvPr id="39" name="Graphic 38">
              <a:extLst>
                <a:ext uri="{FF2B5EF4-FFF2-40B4-BE49-F238E27FC236}">
                  <a16:creationId xmlns:a16="http://schemas.microsoft.com/office/drawing/2014/main" id="{487BA6DE-E19D-4B29-93F4-3AC7AAA60A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467" y="4754950"/>
              <a:ext cx="281940" cy="281940"/>
            </a:xfrm>
            <a:prstGeom prst="rect">
              <a:avLst/>
            </a:prstGeom>
          </p:spPr>
        </p:pic>
      </p:grpSp>
      <p:cxnSp>
        <p:nvCxnSpPr>
          <p:cNvPr id="40" name="Straight Arrow Connector 39">
            <a:extLst>
              <a:ext uri="{FF2B5EF4-FFF2-40B4-BE49-F238E27FC236}">
                <a16:creationId xmlns:a16="http://schemas.microsoft.com/office/drawing/2014/main" id="{39DCEBB7-7EB1-436D-8EB0-B069FADEA614}"/>
              </a:ext>
            </a:extLst>
          </p:cNvPr>
          <p:cNvCxnSpPr>
            <a:cxnSpLocks/>
          </p:cNvCxnSpPr>
          <p:nvPr/>
        </p:nvCxnSpPr>
        <p:spPr>
          <a:xfrm>
            <a:off x="5306491" y="4061326"/>
            <a:ext cx="0" cy="6498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0FDAF25-2BAB-419B-8099-7BF60A8F089F}"/>
              </a:ext>
            </a:extLst>
          </p:cNvPr>
          <p:cNvCxnSpPr>
            <a:cxnSpLocks/>
          </p:cNvCxnSpPr>
          <p:nvPr/>
        </p:nvCxnSpPr>
        <p:spPr>
          <a:xfrm rot="16200000" flipH="1">
            <a:off x="5528692" y="3839124"/>
            <a:ext cx="649865" cy="1094267"/>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BC24B3-69A7-4FDF-B23E-C07FC66F7E99}"/>
              </a:ext>
            </a:extLst>
          </p:cNvPr>
          <p:cNvCxnSpPr>
            <a:cxnSpLocks/>
          </p:cNvCxnSpPr>
          <p:nvPr/>
        </p:nvCxnSpPr>
        <p:spPr>
          <a:xfrm flipV="1">
            <a:off x="5307876" y="4070310"/>
            <a:ext cx="0" cy="36490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81F1243-61FD-423F-919C-22C62258EAE6}"/>
              </a:ext>
            </a:extLst>
          </p:cNvPr>
          <p:cNvGrpSpPr/>
          <p:nvPr/>
        </p:nvGrpSpPr>
        <p:grpSpPr>
          <a:xfrm>
            <a:off x="3264324" y="3312366"/>
            <a:ext cx="601946" cy="746042"/>
            <a:chOff x="8611437" y="5216053"/>
            <a:chExt cx="432930" cy="577350"/>
          </a:xfrm>
        </p:grpSpPr>
        <p:sp>
          <p:nvSpPr>
            <p:cNvPr id="45" name="Title 1">
              <a:extLst>
                <a:ext uri="{FF2B5EF4-FFF2-40B4-BE49-F238E27FC236}">
                  <a16:creationId xmlns:a16="http://schemas.microsoft.com/office/drawing/2014/main" id="{2ADDCE5F-6F81-4E26-90B8-29E1E65D518D}"/>
                </a:ext>
              </a:extLst>
            </p:cNvPr>
            <p:cNvSpPr txBox="1">
              <a:spLocks/>
            </p:cNvSpPr>
            <p:nvPr/>
          </p:nvSpPr>
          <p:spPr>
            <a:xfrm>
              <a:off x="8611437" y="5216053"/>
              <a:ext cx="432930" cy="990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buClrTx/>
                <a:defRPr/>
              </a:pPr>
              <a:r>
                <a:rPr lang="en-US" sz="816" spc="0">
                  <a:solidFill>
                    <a:srgbClr val="000000"/>
                  </a:solidFill>
                  <a:latin typeface="Segoe UI Semibold" panose="020B0702040204020203" pitchFamily="34" charset="0"/>
                  <a:cs typeface="Segoe UI Semibold" panose="020B0702040204020203" pitchFamily="34" charset="0"/>
                </a:rPr>
                <a:t>Key Vault</a:t>
              </a:r>
            </a:p>
          </p:txBody>
        </p:sp>
        <p:sp>
          <p:nvSpPr>
            <p:cNvPr id="46" name="Rectangle: Rounded Corners 45">
              <a:extLst>
                <a:ext uri="{FF2B5EF4-FFF2-40B4-BE49-F238E27FC236}">
                  <a16:creationId xmlns:a16="http://schemas.microsoft.com/office/drawing/2014/main" id="{9F1D0F5A-EE34-46EA-B639-448D9B4AE439}"/>
                </a:ext>
              </a:extLst>
            </p:cNvPr>
            <p:cNvSpPr/>
            <p:nvPr/>
          </p:nvSpPr>
          <p:spPr bwMode="auto">
            <a:xfrm>
              <a:off x="8611437" y="53604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buClrTx/>
                <a:defRPr/>
              </a:pPr>
              <a:endParaRPr lang="en-US" sz="1224" kern="1200">
                <a:solidFill>
                  <a:srgbClr val="505050"/>
                </a:solidFill>
                <a:latin typeface="Segoe UI"/>
                <a:cs typeface="Segoe UI" pitchFamily="34" charset="0"/>
              </a:endParaRPr>
            </a:p>
          </p:txBody>
        </p:sp>
        <p:grpSp>
          <p:nvGrpSpPr>
            <p:cNvPr id="47" name="Group 46">
              <a:extLst>
                <a:ext uri="{FF2B5EF4-FFF2-40B4-BE49-F238E27FC236}">
                  <a16:creationId xmlns:a16="http://schemas.microsoft.com/office/drawing/2014/main" id="{64E91386-6C2D-4ADC-9558-36EA2C97CDAF}"/>
                </a:ext>
              </a:extLst>
            </p:cNvPr>
            <p:cNvGrpSpPr/>
            <p:nvPr/>
          </p:nvGrpSpPr>
          <p:grpSpPr>
            <a:xfrm>
              <a:off x="8685438" y="5418685"/>
              <a:ext cx="284928" cy="316519"/>
              <a:chOff x="9586436" y="3185982"/>
              <a:chExt cx="438150" cy="486728"/>
            </a:xfrm>
            <a:solidFill>
              <a:srgbClr val="0078D4"/>
            </a:solidFill>
          </p:grpSpPr>
          <p:sp>
            <p:nvSpPr>
              <p:cNvPr id="48" name="Freeform: Shape 47">
                <a:extLst>
                  <a:ext uri="{FF2B5EF4-FFF2-40B4-BE49-F238E27FC236}">
                    <a16:creationId xmlns:a16="http://schemas.microsoft.com/office/drawing/2014/main" id="{6CB6450C-CDA4-4406-A394-4C88DCEFC2CF}"/>
                  </a:ext>
                </a:extLst>
              </p:cNvPr>
              <p:cNvSpPr/>
              <p:nvPr/>
            </p:nvSpPr>
            <p:spPr>
              <a:xfrm>
                <a:off x="9586436" y="3272660"/>
                <a:ext cx="438150" cy="400050"/>
              </a:xfrm>
              <a:custGeom>
                <a:avLst/>
                <a:gdLst>
                  <a:gd name="connsiteX0" fmla="*/ 433864 w 438150"/>
                  <a:gd name="connsiteY0" fmla="*/ 183356 h 400050"/>
                  <a:gd name="connsiteX1" fmla="*/ 350044 w 438150"/>
                  <a:gd name="connsiteY1" fmla="*/ 13811 h 400050"/>
                  <a:gd name="connsiteX2" fmla="*/ 350044 w 438150"/>
                  <a:gd name="connsiteY2" fmla="*/ 20479 h 400050"/>
                  <a:gd name="connsiteX3" fmla="*/ 335756 w 438150"/>
                  <a:gd name="connsiteY3" fmla="*/ 78581 h 400050"/>
                  <a:gd name="connsiteX4" fmla="*/ 375761 w 438150"/>
                  <a:gd name="connsiteY4" fmla="*/ 182404 h 400050"/>
                  <a:gd name="connsiteX5" fmla="*/ 220504 w 438150"/>
                  <a:gd name="connsiteY5" fmla="*/ 337661 h 400050"/>
                  <a:gd name="connsiteX6" fmla="*/ 65246 w 438150"/>
                  <a:gd name="connsiteY6" fmla="*/ 182404 h 400050"/>
                  <a:gd name="connsiteX7" fmla="*/ 110014 w 438150"/>
                  <a:gd name="connsiteY7" fmla="*/ 72866 h 400050"/>
                  <a:gd name="connsiteX8" fmla="*/ 97631 w 438150"/>
                  <a:gd name="connsiteY8" fmla="*/ 19526 h 400050"/>
                  <a:gd name="connsiteX9" fmla="*/ 98584 w 438150"/>
                  <a:gd name="connsiteY9" fmla="*/ 7144 h 400050"/>
                  <a:gd name="connsiteX10" fmla="*/ 7144 w 438150"/>
                  <a:gd name="connsiteY10" fmla="*/ 182404 h 400050"/>
                  <a:gd name="connsiteX11" fmla="*/ 220504 w 438150"/>
                  <a:gd name="connsiteY11" fmla="*/ 395764 h 400050"/>
                  <a:gd name="connsiteX12" fmla="*/ 433864 w 438150"/>
                  <a:gd name="connsiteY12" fmla="*/ 1833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0" h="400050">
                    <a:moveTo>
                      <a:pt x="433864" y="183356"/>
                    </a:moveTo>
                    <a:cubicBezTo>
                      <a:pt x="433864" y="113824"/>
                      <a:pt x="400526" y="52864"/>
                      <a:pt x="350044" y="13811"/>
                    </a:cubicBezTo>
                    <a:cubicBezTo>
                      <a:pt x="350044" y="15716"/>
                      <a:pt x="350044" y="18574"/>
                      <a:pt x="350044" y="20479"/>
                    </a:cubicBezTo>
                    <a:cubicBezTo>
                      <a:pt x="350044" y="41434"/>
                      <a:pt x="344329" y="61436"/>
                      <a:pt x="335756" y="78581"/>
                    </a:cubicBezTo>
                    <a:cubicBezTo>
                      <a:pt x="360521" y="106204"/>
                      <a:pt x="375761" y="142399"/>
                      <a:pt x="375761" y="182404"/>
                    </a:cubicBezTo>
                    <a:cubicBezTo>
                      <a:pt x="375761" y="268129"/>
                      <a:pt x="306229" y="337661"/>
                      <a:pt x="220504" y="337661"/>
                    </a:cubicBezTo>
                    <a:cubicBezTo>
                      <a:pt x="134779" y="337661"/>
                      <a:pt x="65246" y="268129"/>
                      <a:pt x="65246" y="182404"/>
                    </a:cubicBezTo>
                    <a:cubicBezTo>
                      <a:pt x="65246" y="139541"/>
                      <a:pt x="82391" y="101441"/>
                      <a:pt x="110014" y="72866"/>
                    </a:cubicBezTo>
                    <a:cubicBezTo>
                      <a:pt x="102394" y="56674"/>
                      <a:pt x="97631" y="38576"/>
                      <a:pt x="97631" y="19526"/>
                    </a:cubicBezTo>
                    <a:cubicBezTo>
                      <a:pt x="97631" y="15716"/>
                      <a:pt x="97631" y="10954"/>
                      <a:pt x="98584" y="7144"/>
                    </a:cubicBezTo>
                    <a:cubicBezTo>
                      <a:pt x="43339" y="45244"/>
                      <a:pt x="7144" y="110014"/>
                      <a:pt x="7144" y="182404"/>
                    </a:cubicBezTo>
                    <a:cubicBezTo>
                      <a:pt x="7144" y="300514"/>
                      <a:pt x="102394" y="395764"/>
                      <a:pt x="220504" y="395764"/>
                    </a:cubicBezTo>
                    <a:cubicBezTo>
                      <a:pt x="338614" y="395764"/>
                      <a:pt x="433864" y="301466"/>
                      <a:pt x="433864" y="183356"/>
                    </a:cubicBezTo>
                    <a:close/>
                  </a:path>
                </a:pathLst>
              </a:custGeom>
              <a:grp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sp>
            <p:nvSpPr>
              <p:cNvPr id="49" name="Freeform: Shape 48">
                <a:extLst>
                  <a:ext uri="{FF2B5EF4-FFF2-40B4-BE49-F238E27FC236}">
                    <a16:creationId xmlns:a16="http://schemas.microsoft.com/office/drawing/2014/main" id="{42D7EE49-935E-46CC-8D20-BD43EA2DA005}"/>
                  </a:ext>
                </a:extLst>
              </p:cNvPr>
              <p:cNvSpPr/>
              <p:nvPr/>
            </p:nvSpPr>
            <p:spPr>
              <a:xfrm>
                <a:off x="9704546" y="3185982"/>
                <a:ext cx="209550" cy="381000"/>
              </a:xfrm>
              <a:custGeom>
                <a:avLst/>
                <a:gdLst>
                  <a:gd name="connsiteX0" fmla="*/ 105251 w 209550"/>
                  <a:gd name="connsiteY0" fmla="*/ 7144 h 381000"/>
                  <a:gd name="connsiteX1" fmla="*/ 7144 w 209550"/>
                  <a:gd name="connsiteY1" fmla="*/ 105251 h 381000"/>
                  <a:gd name="connsiteX2" fmla="*/ 77629 w 209550"/>
                  <a:gd name="connsiteY2" fmla="*/ 199549 h 381000"/>
                  <a:gd name="connsiteX3" fmla="*/ 77629 w 209550"/>
                  <a:gd name="connsiteY3" fmla="*/ 296704 h 381000"/>
                  <a:gd name="connsiteX4" fmla="*/ 31909 w 209550"/>
                  <a:gd name="connsiteY4" fmla="*/ 296704 h 381000"/>
                  <a:gd name="connsiteX5" fmla="*/ 31909 w 209550"/>
                  <a:gd name="connsiteY5" fmla="*/ 346234 h 381000"/>
                  <a:gd name="connsiteX6" fmla="*/ 77629 w 209550"/>
                  <a:gd name="connsiteY6" fmla="*/ 346234 h 381000"/>
                  <a:gd name="connsiteX7" fmla="*/ 77629 w 209550"/>
                  <a:gd name="connsiteY7" fmla="*/ 382429 h 381000"/>
                  <a:gd name="connsiteX8" fmla="*/ 131921 w 209550"/>
                  <a:gd name="connsiteY8" fmla="*/ 382429 h 381000"/>
                  <a:gd name="connsiteX9" fmla="*/ 131921 w 209550"/>
                  <a:gd name="connsiteY9" fmla="*/ 199549 h 381000"/>
                  <a:gd name="connsiteX10" fmla="*/ 202406 w 209550"/>
                  <a:gd name="connsiteY10" fmla="*/ 105251 h 381000"/>
                  <a:gd name="connsiteX11" fmla="*/ 105251 w 209550"/>
                  <a:gd name="connsiteY11" fmla="*/ 7144 h 381000"/>
                  <a:gd name="connsiteX12" fmla="*/ 105251 w 209550"/>
                  <a:gd name="connsiteY12" fmla="*/ 58579 h 381000"/>
                  <a:gd name="connsiteX13" fmla="*/ 151924 w 209550"/>
                  <a:gd name="connsiteY13" fmla="*/ 105251 h 381000"/>
                  <a:gd name="connsiteX14" fmla="*/ 105251 w 209550"/>
                  <a:gd name="connsiteY14" fmla="*/ 151924 h 381000"/>
                  <a:gd name="connsiteX15" fmla="*/ 58579 w 209550"/>
                  <a:gd name="connsiteY15" fmla="*/ 105251 h 381000"/>
                  <a:gd name="connsiteX16" fmla="*/ 105251 w 209550"/>
                  <a:gd name="connsiteY16" fmla="*/ 585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81000">
                    <a:moveTo>
                      <a:pt x="105251" y="7144"/>
                    </a:moveTo>
                    <a:cubicBezTo>
                      <a:pt x="50959" y="7144"/>
                      <a:pt x="7144" y="50959"/>
                      <a:pt x="7144" y="105251"/>
                    </a:cubicBezTo>
                    <a:cubicBezTo>
                      <a:pt x="7144" y="150019"/>
                      <a:pt x="36671" y="187166"/>
                      <a:pt x="77629" y="199549"/>
                    </a:cubicBezTo>
                    <a:lnTo>
                      <a:pt x="77629" y="296704"/>
                    </a:lnTo>
                    <a:lnTo>
                      <a:pt x="31909" y="296704"/>
                    </a:lnTo>
                    <a:lnTo>
                      <a:pt x="31909" y="346234"/>
                    </a:lnTo>
                    <a:lnTo>
                      <a:pt x="77629" y="346234"/>
                    </a:lnTo>
                    <a:lnTo>
                      <a:pt x="77629" y="382429"/>
                    </a:lnTo>
                    <a:lnTo>
                      <a:pt x="131921" y="382429"/>
                    </a:lnTo>
                    <a:lnTo>
                      <a:pt x="131921" y="199549"/>
                    </a:lnTo>
                    <a:cubicBezTo>
                      <a:pt x="172879" y="188119"/>
                      <a:pt x="202406" y="150019"/>
                      <a:pt x="202406" y="105251"/>
                    </a:cubicBezTo>
                    <a:cubicBezTo>
                      <a:pt x="203359" y="50959"/>
                      <a:pt x="159544" y="7144"/>
                      <a:pt x="105251" y="7144"/>
                    </a:cubicBezTo>
                    <a:close/>
                    <a:moveTo>
                      <a:pt x="105251" y="58579"/>
                    </a:moveTo>
                    <a:cubicBezTo>
                      <a:pt x="130969" y="58579"/>
                      <a:pt x="151924" y="79534"/>
                      <a:pt x="151924" y="105251"/>
                    </a:cubicBezTo>
                    <a:cubicBezTo>
                      <a:pt x="151924" y="130969"/>
                      <a:pt x="130969" y="151924"/>
                      <a:pt x="105251" y="151924"/>
                    </a:cubicBezTo>
                    <a:cubicBezTo>
                      <a:pt x="79534" y="151924"/>
                      <a:pt x="58579" y="130969"/>
                      <a:pt x="58579" y="105251"/>
                    </a:cubicBezTo>
                    <a:cubicBezTo>
                      <a:pt x="58579" y="79534"/>
                      <a:pt x="79534" y="58579"/>
                      <a:pt x="105251" y="58579"/>
                    </a:cubicBezTo>
                    <a:close/>
                  </a:path>
                </a:pathLst>
              </a:custGeom>
              <a:grp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grpSp>
      </p:grpSp>
      <p:sp>
        <p:nvSpPr>
          <p:cNvPr id="51" name="Rectangle: Rounded Corners 50">
            <a:extLst>
              <a:ext uri="{FF2B5EF4-FFF2-40B4-BE49-F238E27FC236}">
                <a16:creationId xmlns:a16="http://schemas.microsoft.com/office/drawing/2014/main" id="{6D5BC75C-0319-4378-8EE6-C206B63265BC}"/>
              </a:ext>
            </a:extLst>
          </p:cNvPr>
          <p:cNvSpPr/>
          <p:nvPr/>
        </p:nvSpPr>
        <p:spPr bwMode="auto">
          <a:xfrm>
            <a:off x="2649750" y="2631748"/>
            <a:ext cx="4558830" cy="360693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buClrTx/>
              <a:defRPr/>
            </a:pPr>
            <a:endParaRPr lang="en-US" sz="1224" kern="1200">
              <a:solidFill>
                <a:srgbClr val="505050"/>
              </a:solidFill>
              <a:latin typeface="Segoe UI"/>
              <a:cs typeface="Segoe UI" pitchFamily="34" charset="0"/>
            </a:endParaRPr>
          </a:p>
        </p:txBody>
      </p:sp>
      <p:cxnSp>
        <p:nvCxnSpPr>
          <p:cNvPr id="55" name="Connector: Elbow 54">
            <a:extLst>
              <a:ext uri="{FF2B5EF4-FFF2-40B4-BE49-F238E27FC236}">
                <a16:creationId xmlns:a16="http://schemas.microsoft.com/office/drawing/2014/main" id="{6051FD77-BA5C-43E9-9E46-CCA0298434DD}"/>
              </a:ext>
            </a:extLst>
          </p:cNvPr>
          <p:cNvCxnSpPr>
            <a:cxnSpLocks/>
            <a:stCxn id="10" idx="2"/>
            <a:endCxn id="60" idx="0"/>
          </p:cNvCxnSpPr>
          <p:nvPr/>
        </p:nvCxnSpPr>
        <p:spPr>
          <a:xfrm rot="5400000">
            <a:off x="4370879" y="3884864"/>
            <a:ext cx="755963" cy="1108881"/>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D9DE6E34-C32A-40B7-B04A-26583C259864}"/>
              </a:ext>
            </a:extLst>
          </p:cNvPr>
          <p:cNvGrpSpPr/>
          <p:nvPr/>
        </p:nvGrpSpPr>
        <p:grpSpPr>
          <a:xfrm>
            <a:off x="3893446" y="4817286"/>
            <a:ext cx="620037" cy="864958"/>
            <a:chOff x="4863249" y="4738503"/>
            <a:chExt cx="445941" cy="669377"/>
          </a:xfrm>
        </p:grpSpPr>
        <p:grpSp>
          <p:nvGrpSpPr>
            <p:cNvPr id="54" name="Group 53">
              <a:extLst>
                <a:ext uri="{FF2B5EF4-FFF2-40B4-BE49-F238E27FC236}">
                  <a16:creationId xmlns:a16="http://schemas.microsoft.com/office/drawing/2014/main" id="{F26DF6F0-69C7-4FD0-AECB-7BFC68C5B1C0}"/>
                </a:ext>
              </a:extLst>
            </p:cNvPr>
            <p:cNvGrpSpPr/>
            <p:nvPr/>
          </p:nvGrpSpPr>
          <p:grpSpPr>
            <a:xfrm>
              <a:off x="4876260" y="4974950"/>
              <a:ext cx="432930" cy="432930"/>
              <a:chOff x="4939274" y="5006351"/>
              <a:chExt cx="432930" cy="432930"/>
            </a:xfrm>
          </p:grpSpPr>
          <p:sp>
            <p:nvSpPr>
              <p:cNvPr id="52" name="Freeform: Shape 51">
                <a:extLst>
                  <a:ext uri="{FF2B5EF4-FFF2-40B4-BE49-F238E27FC236}">
                    <a16:creationId xmlns:a16="http://schemas.microsoft.com/office/drawing/2014/main" id="{A5E38F4F-045D-44CD-85D7-D8B71083CD6E}"/>
                  </a:ext>
                </a:extLst>
              </p:cNvPr>
              <p:cNvSpPr/>
              <p:nvPr/>
            </p:nvSpPr>
            <p:spPr>
              <a:xfrm>
                <a:off x="4983490" y="5053355"/>
                <a:ext cx="375703" cy="32413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defTabSz="932597">
                  <a:buClrTx/>
                  <a:defRPr/>
                </a:pPr>
                <a:endParaRPr lang="en-US" sz="1836" kern="1200">
                  <a:solidFill>
                    <a:srgbClr val="505050"/>
                  </a:solidFill>
                  <a:latin typeface="Segoe UI"/>
                  <a:ea typeface="+mn-ea"/>
                  <a:cs typeface="+mn-cs"/>
                </a:endParaRPr>
              </a:p>
            </p:txBody>
          </p:sp>
          <p:sp>
            <p:nvSpPr>
              <p:cNvPr id="53" name="Rectangle: Rounded Corners 52">
                <a:extLst>
                  <a:ext uri="{FF2B5EF4-FFF2-40B4-BE49-F238E27FC236}">
                    <a16:creationId xmlns:a16="http://schemas.microsoft.com/office/drawing/2014/main" id="{27C4A5EA-1120-4B4E-9037-6FE53B723DB9}"/>
                  </a:ext>
                </a:extLst>
              </p:cNvPr>
              <p:cNvSpPr/>
              <p:nvPr/>
            </p:nvSpPr>
            <p:spPr bwMode="auto">
              <a:xfrm>
                <a:off x="4939274" y="5006351"/>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buClrTx/>
                  <a:defRPr/>
                </a:pPr>
                <a:endParaRPr lang="en-US" sz="1224" kern="1200">
                  <a:solidFill>
                    <a:srgbClr val="505050"/>
                  </a:solidFill>
                  <a:latin typeface="Segoe UI"/>
                  <a:cs typeface="Segoe UI" pitchFamily="34" charset="0"/>
                </a:endParaRPr>
              </a:p>
            </p:txBody>
          </p:sp>
        </p:grpSp>
        <p:sp>
          <p:nvSpPr>
            <p:cNvPr id="60" name="Title 1">
              <a:extLst>
                <a:ext uri="{FF2B5EF4-FFF2-40B4-BE49-F238E27FC236}">
                  <a16:creationId xmlns:a16="http://schemas.microsoft.com/office/drawing/2014/main" id="{5370EEEE-16F2-415E-B7B1-AA84294F0C66}"/>
                </a:ext>
              </a:extLst>
            </p:cNvPr>
            <p:cNvSpPr txBox="1">
              <a:spLocks/>
            </p:cNvSpPr>
            <p:nvPr/>
          </p:nvSpPr>
          <p:spPr>
            <a:xfrm>
              <a:off x="4863249" y="4738503"/>
              <a:ext cx="432930" cy="1981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buClrTx/>
                <a:defRPr/>
              </a:pPr>
              <a:r>
                <a:rPr lang="en-US" sz="816" spc="0">
                  <a:solidFill>
                    <a:srgbClr val="000000"/>
                  </a:solidFill>
                  <a:latin typeface="Segoe UI Semibold" panose="020B0702040204020203" pitchFamily="34" charset="0"/>
                  <a:cs typeface="Segoe UI Semibold" panose="020B0702040204020203" pitchFamily="34" charset="0"/>
                </a:rPr>
                <a:t>Azure Storage</a:t>
              </a:r>
            </a:p>
          </p:txBody>
        </p:sp>
      </p:grpSp>
      <p:cxnSp>
        <p:nvCxnSpPr>
          <p:cNvPr id="65" name="Straight Arrow Connector 64">
            <a:extLst>
              <a:ext uri="{FF2B5EF4-FFF2-40B4-BE49-F238E27FC236}">
                <a16:creationId xmlns:a16="http://schemas.microsoft.com/office/drawing/2014/main" id="{B1909FA7-56B8-4DEC-9BF0-E9BF627E1A96}"/>
              </a:ext>
            </a:extLst>
          </p:cNvPr>
          <p:cNvCxnSpPr>
            <a:cxnSpLocks/>
            <a:stCxn id="10" idx="1"/>
            <a:endCxn id="46" idx="3"/>
          </p:cNvCxnSpPr>
          <p:nvPr/>
        </p:nvCxnSpPr>
        <p:spPr>
          <a:xfrm flipH="1" flipV="1">
            <a:off x="3866270" y="3778696"/>
            <a:ext cx="1136056" cy="2915"/>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oogle Shape;2583;p236">
            <a:extLst>
              <a:ext uri="{FF2B5EF4-FFF2-40B4-BE49-F238E27FC236}">
                <a16:creationId xmlns:a16="http://schemas.microsoft.com/office/drawing/2014/main" id="{16583A1A-AD06-4A0F-A7FF-B11E1875B2F9}"/>
              </a:ext>
            </a:extLst>
          </p:cNvPr>
          <p:cNvGrpSpPr/>
          <p:nvPr/>
        </p:nvGrpSpPr>
        <p:grpSpPr>
          <a:xfrm>
            <a:off x="0" y="6438931"/>
            <a:ext cx="12436500" cy="654351"/>
            <a:chOff x="0" y="6438931"/>
            <a:chExt cx="12436500" cy="654351"/>
          </a:xfrm>
        </p:grpSpPr>
        <p:sp>
          <p:nvSpPr>
            <p:cNvPr id="64" name="Google Shape;2584;p236">
              <a:extLst>
                <a:ext uri="{FF2B5EF4-FFF2-40B4-BE49-F238E27FC236}">
                  <a16:creationId xmlns:a16="http://schemas.microsoft.com/office/drawing/2014/main" id="{2329CE5C-FAF4-487F-9D4D-C9C67E244E56}"/>
                </a:ext>
              </a:extLst>
            </p:cNvPr>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66" name="Google Shape;2585;p236">
              <a:extLst>
                <a:ext uri="{FF2B5EF4-FFF2-40B4-BE49-F238E27FC236}">
                  <a16:creationId xmlns:a16="http://schemas.microsoft.com/office/drawing/2014/main" id="{DF853E34-67D0-4BE6-B5C8-BC0619DDED1D}"/>
                </a:ext>
              </a:extLst>
            </p:cNvPr>
            <p:cNvPicPr preferRelativeResize="0"/>
            <p:nvPr/>
          </p:nvPicPr>
          <p:blipFill rotWithShape="1">
            <a:blip r:embed="rId5">
              <a:alphaModFix/>
            </a:blip>
            <a:srcRect/>
            <a:stretch/>
          </p:blipFill>
          <p:spPr>
            <a:xfrm>
              <a:off x="10684494" y="6560128"/>
              <a:ext cx="916401" cy="410738"/>
            </a:xfrm>
            <a:prstGeom prst="rect">
              <a:avLst/>
            </a:prstGeom>
            <a:noFill/>
            <a:ln>
              <a:noFill/>
            </a:ln>
          </p:spPr>
        </p:pic>
        <p:cxnSp>
          <p:nvCxnSpPr>
            <p:cNvPr id="67" name="Google Shape;2586;p236">
              <a:extLst>
                <a:ext uri="{FF2B5EF4-FFF2-40B4-BE49-F238E27FC236}">
                  <a16:creationId xmlns:a16="http://schemas.microsoft.com/office/drawing/2014/main" id="{C0976453-43B4-4D50-ADAD-9178BB716C37}"/>
                </a:ext>
              </a:extLst>
            </p:cNvPr>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68" name="Google Shape;2587;p236">
              <a:extLst>
                <a:ext uri="{FF2B5EF4-FFF2-40B4-BE49-F238E27FC236}">
                  <a16:creationId xmlns:a16="http://schemas.microsoft.com/office/drawing/2014/main" id="{EB37C692-08EB-4D18-86D3-CAECB0D947CA}"/>
                </a:ext>
              </a:extLst>
            </p:cNvPr>
            <p:cNvGrpSpPr/>
            <p:nvPr/>
          </p:nvGrpSpPr>
          <p:grpSpPr>
            <a:xfrm>
              <a:off x="9903576" y="6438931"/>
              <a:ext cx="851452" cy="654351"/>
              <a:chOff x="9903576" y="6438931"/>
              <a:chExt cx="851452" cy="654351"/>
            </a:xfrm>
          </p:grpSpPr>
          <p:sp>
            <p:nvSpPr>
              <p:cNvPr id="72" name="Google Shape;2588;p236">
                <a:extLst>
                  <a:ext uri="{FF2B5EF4-FFF2-40B4-BE49-F238E27FC236}">
                    <a16:creationId xmlns:a16="http://schemas.microsoft.com/office/drawing/2014/main" id="{17057523-CCB4-4EA5-B640-F6F17E9E3734}"/>
                  </a:ext>
                </a:extLst>
              </p:cNvPr>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73" name="Google Shape;2589;p236">
                <a:extLst>
                  <a:ext uri="{FF2B5EF4-FFF2-40B4-BE49-F238E27FC236}">
                    <a16:creationId xmlns:a16="http://schemas.microsoft.com/office/drawing/2014/main" id="{AA914A1C-7B58-4C78-9FBC-97763ACDA496}"/>
                  </a:ext>
                </a:extLst>
              </p:cNvPr>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70" name="Google Shape;2590;p236">
              <a:extLst>
                <a:ext uri="{FF2B5EF4-FFF2-40B4-BE49-F238E27FC236}">
                  <a16:creationId xmlns:a16="http://schemas.microsoft.com/office/drawing/2014/main" id="{E0F52298-90E5-4453-AE26-DCC01107F940}"/>
                </a:ext>
              </a:extLst>
            </p:cNvPr>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71" name="Google Shape;2591;p236">
              <a:extLst>
                <a:ext uri="{FF2B5EF4-FFF2-40B4-BE49-F238E27FC236}">
                  <a16:creationId xmlns:a16="http://schemas.microsoft.com/office/drawing/2014/main" id="{DFDA3D7E-7CFC-4472-9898-A62CD428F552}"/>
                </a:ext>
              </a:extLst>
            </p:cNvPr>
            <p:cNvPicPr preferRelativeResize="0"/>
            <p:nvPr/>
          </p:nvPicPr>
          <p:blipFill rotWithShape="1">
            <a:blip r:embed="rId6">
              <a:alphaModFix/>
            </a:blip>
            <a:srcRect/>
            <a:stretch/>
          </p:blipFill>
          <p:spPr>
            <a:xfrm>
              <a:off x="11667196" y="6684212"/>
              <a:ext cx="687860" cy="162708"/>
            </a:xfrm>
            <a:prstGeom prst="rect">
              <a:avLst/>
            </a:prstGeom>
            <a:noFill/>
            <a:ln>
              <a:noFill/>
            </a:ln>
          </p:spPr>
        </p:pic>
      </p:grpSp>
    </p:spTree>
    <p:extLst>
      <p:ext uri="{BB962C8B-B14F-4D97-AF65-F5344CB8AC3E}">
        <p14:creationId xmlns:p14="http://schemas.microsoft.com/office/powerpoint/2010/main" val="95407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92"/>
          <p:cNvSpPr txBox="1">
            <a:spLocks noGrp="1"/>
          </p:cNvSpPr>
          <p:nvPr>
            <p:ph type="title"/>
          </p:nvPr>
        </p:nvSpPr>
        <p:spPr>
          <a:xfrm>
            <a:off x="596951" y="2700725"/>
            <a:ext cx="9327357" cy="90404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A2DCEA"/>
              </a:buClr>
              <a:buSzPts val="3700"/>
              <a:buFont typeface="Quattrocento Sans"/>
              <a:buNone/>
            </a:pPr>
            <a:r>
              <a:rPr lang="en-US" sz="2800" dirty="0"/>
              <a:t>Azure Red Hat OpenShift 4</a:t>
            </a:r>
            <a:br>
              <a:rPr lang="en-US" sz="1400" dirty="0"/>
            </a:br>
            <a:r>
              <a:rPr lang="en-US" sz="4400" dirty="0">
                <a:solidFill>
                  <a:srgbClr val="008575"/>
                </a:solidFill>
              </a:rPr>
              <a:t>Monitoring</a:t>
            </a:r>
            <a:endParaRPr sz="4400" dirty="0">
              <a:solidFill>
                <a:srgbClr val="008575"/>
              </a:solidFill>
            </a:endParaRPr>
          </a:p>
        </p:txBody>
      </p:sp>
    </p:spTree>
    <p:extLst>
      <p:ext uri="{BB962C8B-B14F-4D97-AF65-F5344CB8AC3E}">
        <p14:creationId xmlns:p14="http://schemas.microsoft.com/office/powerpoint/2010/main" val="179251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236"/>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p>
            <a:pPr>
              <a:lnSpc>
                <a:spcPct val="114284"/>
              </a:lnSpc>
            </a:pPr>
            <a:r>
              <a:rPr lang="en-US" b="1"/>
              <a:t>Cluster logging and monitoring</a:t>
            </a:r>
            <a:endParaRPr lang="en-US"/>
          </a:p>
        </p:txBody>
      </p:sp>
      <p:grpSp>
        <p:nvGrpSpPr>
          <p:cNvPr id="2583" name="Google Shape;2583;p236"/>
          <p:cNvGrpSpPr/>
          <p:nvPr/>
        </p:nvGrpSpPr>
        <p:grpSpPr>
          <a:xfrm>
            <a:off x="0" y="6438931"/>
            <a:ext cx="12436500" cy="654351"/>
            <a:chOff x="0" y="6438931"/>
            <a:chExt cx="12436500" cy="654351"/>
          </a:xfrm>
        </p:grpSpPr>
        <p:sp>
          <p:nvSpPr>
            <p:cNvPr id="2584" name="Google Shape;2584;p236"/>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2585" name="Google Shape;2585;p236"/>
            <p:cNvPicPr preferRelativeResize="0"/>
            <p:nvPr/>
          </p:nvPicPr>
          <p:blipFill rotWithShape="1">
            <a:blip r:embed="rId3">
              <a:alphaModFix/>
            </a:blip>
            <a:srcRect/>
            <a:stretch/>
          </p:blipFill>
          <p:spPr>
            <a:xfrm>
              <a:off x="10684494" y="6560128"/>
              <a:ext cx="916401" cy="410738"/>
            </a:xfrm>
            <a:prstGeom prst="rect">
              <a:avLst/>
            </a:prstGeom>
            <a:noFill/>
            <a:ln>
              <a:noFill/>
            </a:ln>
          </p:spPr>
        </p:pic>
        <p:cxnSp>
          <p:nvCxnSpPr>
            <p:cNvPr id="2586" name="Google Shape;2586;p236"/>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2587" name="Google Shape;2587;p236"/>
            <p:cNvGrpSpPr/>
            <p:nvPr/>
          </p:nvGrpSpPr>
          <p:grpSpPr>
            <a:xfrm>
              <a:off x="9903576" y="6438931"/>
              <a:ext cx="851452" cy="654351"/>
              <a:chOff x="9903576" y="6438931"/>
              <a:chExt cx="851452" cy="654351"/>
            </a:xfrm>
          </p:grpSpPr>
          <p:sp>
            <p:nvSpPr>
              <p:cNvPr id="2588" name="Google Shape;2588;p236"/>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589" name="Google Shape;2589;p236"/>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2590" name="Google Shape;2590;p236"/>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2591" name="Google Shape;2591;p236"/>
            <p:cNvPicPr preferRelativeResize="0"/>
            <p:nvPr/>
          </p:nvPicPr>
          <p:blipFill rotWithShape="1">
            <a:blip r:embed="rId4">
              <a:alphaModFix/>
            </a:blip>
            <a:srcRect/>
            <a:stretch/>
          </p:blipFill>
          <p:spPr>
            <a:xfrm>
              <a:off x="11667196" y="6684212"/>
              <a:ext cx="687860" cy="162708"/>
            </a:xfrm>
            <a:prstGeom prst="rect">
              <a:avLst/>
            </a:prstGeom>
            <a:noFill/>
            <a:ln>
              <a:noFill/>
            </a:ln>
          </p:spPr>
        </p:pic>
      </p:grpSp>
      <p:pic>
        <p:nvPicPr>
          <p:cNvPr id="2" name="Picture 2" descr="A picture containing drawing&#10;&#10;Description automatically generated">
            <a:extLst>
              <a:ext uri="{FF2B5EF4-FFF2-40B4-BE49-F238E27FC236}">
                <a16:creationId xmlns:a16="http://schemas.microsoft.com/office/drawing/2014/main" id="{6DBAD66C-7062-4776-93F0-BE2638C664CF}"/>
              </a:ext>
            </a:extLst>
          </p:cNvPr>
          <p:cNvPicPr>
            <a:picLocks noChangeAspect="1"/>
          </p:cNvPicPr>
          <p:nvPr/>
        </p:nvPicPr>
        <p:blipFill>
          <a:blip r:embed="rId5"/>
          <a:stretch>
            <a:fillRect/>
          </a:stretch>
        </p:blipFill>
        <p:spPr>
          <a:xfrm>
            <a:off x="-3227812" y="-1742108"/>
            <a:ext cx="482420" cy="381000"/>
          </a:xfrm>
          <a:prstGeom prst="rect">
            <a:avLst/>
          </a:prstGeom>
        </p:spPr>
      </p:pic>
      <p:pic>
        <p:nvPicPr>
          <p:cNvPr id="3" name="Picture 3" descr="A picture containing drawing, window&#10;&#10;Description automatically generated">
            <a:extLst>
              <a:ext uri="{FF2B5EF4-FFF2-40B4-BE49-F238E27FC236}">
                <a16:creationId xmlns:a16="http://schemas.microsoft.com/office/drawing/2014/main" id="{44BC059D-40D0-4723-BE1B-89358E08B0F3}"/>
              </a:ext>
            </a:extLst>
          </p:cNvPr>
          <p:cNvPicPr>
            <a:picLocks noChangeAspect="1"/>
          </p:cNvPicPr>
          <p:nvPr/>
        </p:nvPicPr>
        <p:blipFill>
          <a:blip r:embed="rId6"/>
          <a:stretch>
            <a:fillRect/>
          </a:stretch>
        </p:blipFill>
        <p:spPr>
          <a:xfrm>
            <a:off x="-3084901" y="-1599233"/>
            <a:ext cx="482420" cy="381000"/>
          </a:xfrm>
          <a:prstGeom prst="rect">
            <a:avLst/>
          </a:prstGeom>
        </p:spPr>
      </p:pic>
      <p:pic>
        <p:nvPicPr>
          <p:cNvPr id="4" name="Picture 4" descr="A picture containing drawing&#10;&#10;Description automatically generated">
            <a:extLst>
              <a:ext uri="{FF2B5EF4-FFF2-40B4-BE49-F238E27FC236}">
                <a16:creationId xmlns:a16="http://schemas.microsoft.com/office/drawing/2014/main" id="{F159D4C6-B2A4-4CEC-AEBE-9867B1EA7C4E}"/>
              </a:ext>
            </a:extLst>
          </p:cNvPr>
          <p:cNvPicPr>
            <a:picLocks noChangeAspect="1"/>
          </p:cNvPicPr>
          <p:nvPr/>
        </p:nvPicPr>
        <p:blipFill>
          <a:blip r:embed="rId7"/>
          <a:stretch>
            <a:fillRect/>
          </a:stretch>
        </p:blipFill>
        <p:spPr>
          <a:xfrm>
            <a:off x="-2941990" y="-1456358"/>
            <a:ext cx="525931" cy="285750"/>
          </a:xfrm>
          <a:prstGeom prst="rect">
            <a:avLst/>
          </a:prstGeom>
        </p:spPr>
      </p:pic>
      <p:pic>
        <p:nvPicPr>
          <p:cNvPr id="5" name="Picture 5" descr="A picture containing drawing&#10;&#10;Description automatically generated">
            <a:extLst>
              <a:ext uri="{FF2B5EF4-FFF2-40B4-BE49-F238E27FC236}">
                <a16:creationId xmlns:a16="http://schemas.microsoft.com/office/drawing/2014/main" id="{22B0C968-5CF1-4C23-BDDF-A9D71FA20645}"/>
              </a:ext>
            </a:extLst>
          </p:cNvPr>
          <p:cNvPicPr>
            <a:picLocks noChangeAspect="1"/>
          </p:cNvPicPr>
          <p:nvPr/>
        </p:nvPicPr>
        <p:blipFill>
          <a:blip r:embed="rId8"/>
          <a:stretch>
            <a:fillRect/>
          </a:stretch>
        </p:blipFill>
        <p:spPr>
          <a:xfrm>
            <a:off x="-2799079" y="-1313483"/>
            <a:ext cx="482420" cy="219075"/>
          </a:xfrm>
          <a:prstGeom prst="rect">
            <a:avLst/>
          </a:prstGeom>
        </p:spPr>
      </p:pic>
      <p:sp>
        <p:nvSpPr>
          <p:cNvPr id="8" name="TextBox 7">
            <a:extLst>
              <a:ext uri="{FF2B5EF4-FFF2-40B4-BE49-F238E27FC236}">
                <a16:creationId xmlns:a16="http://schemas.microsoft.com/office/drawing/2014/main" id="{3E84D5E2-D4A0-40F6-882E-0C97D9839D72}"/>
              </a:ext>
            </a:extLst>
          </p:cNvPr>
          <p:cNvSpPr txBox="1"/>
          <p:nvPr/>
        </p:nvSpPr>
        <p:spPr>
          <a:xfrm>
            <a:off x="803419" y="1833270"/>
            <a:ext cx="9440176"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dirty="0">
                <a:latin typeface="Quattrocento Sans"/>
              </a:rPr>
              <a:t>Elasticsearch and Cluster logging operators</a:t>
            </a:r>
          </a:p>
          <a:p>
            <a:r>
              <a:rPr lang="en-US" sz="1800" dirty="0">
                <a:latin typeface="Quattrocento Sans"/>
              </a:rPr>
              <a:t>     - EFK stack aggregate logs for hosts and applications</a:t>
            </a:r>
          </a:p>
          <a:p>
            <a:r>
              <a:rPr lang="en-US" sz="1800" dirty="0">
                <a:latin typeface="Quattrocento Sans"/>
              </a:rPr>
              <a:t>     - Access control</a:t>
            </a:r>
          </a:p>
          <a:p>
            <a:endParaRPr lang="en-US" sz="1800" dirty="0">
              <a:latin typeface="Quattrocento Sans"/>
            </a:endParaRPr>
          </a:p>
          <a:p>
            <a:pPr marL="285750" lvl="1" indent="-285750">
              <a:buFont typeface="Arial" panose="020B0604020202020204" pitchFamily="34" charset="0"/>
              <a:buChar char="•"/>
            </a:pPr>
            <a:r>
              <a:rPr lang="en-US" sz="1800" dirty="0">
                <a:latin typeface="Quattrocento Sans"/>
              </a:rPr>
              <a:t>API server events are automatically audited</a:t>
            </a:r>
          </a:p>
          <a:p>
            <a:pPr marL="285750" lvl="1" indent="-285750">
              <a:buFont typeface="Arial" panose="020B0604020202020204" pitchFamily="34" charset="0"/>
              <a:buChar char="•"/>
            </a:pPr>
            <a:endParaRPr lang="en-US" sz="1800" dirty="0">
              <a:latin typeface="Quattrocento Sans"/>
            </a:endParaRPr>
          </a:p>
          <a:p>
            <a:pPr marL="285750" lvl="1" indent="-285750">
              <a:buFont typeface="Arial" panose="020B0604020202020204" pitchFamily="34" charset="0"/>
              <a:buChar char="•"/>
            </a:pPr>
            <a:r>
              <a:rPr lang="en-US" sz="1800" dirty="0">
                <a:latin typeface="Quattrocento Sans"/>
              </a:rPr>
              <a:t>Logging pipelines collect API server and host audit logs as well as cluster and application logs for forwarding to SIEM of your choice</a:t>
            </a:r>
          </a:p>
          <a:p>
            <a:pPr marL="285750" lvl="1" indent="-285750">
              <a:buFont typeface="Arial" panose="020B0604020202020204" pitchFamily="34" charset="0"/>
              <a:buChar char="•"/>
            </a:pPr>
            <a:endParaRPr lang="en-US" sz="1800" dirty="0">
              <a:latin typeface="Quattrocento Sans"/>
            </a:endParaRPr>
          </a:p>
          <a:p>
            <a:pPr marL="285750" lvl="1" indent="-285750">
              <a:buFont typeface="Arial" panose="020B0604020202020204" pitchFamily="34" charset="0"/>
              <a:buChar char="•"/>
            </a:pPr>
            <a:r>
              <a:rPr lang="en-US" sz="1800" dirty="0">
                <a:latin typeface="Quattrocento Sans"/>
              </a:rPr>
              <a:t>Cluster monitoring installed by default</a:t>
            </a:r>
          </a:p>
          <a:p>
            <a:pPr lvl="2"/>
            <a:r>
              <a:rPr lang="en-US" sz="1800" dirty="0">
                <a:latin typeface="Quattrocento Sans"/>
              </a:rPr>
              <a:t>     - Expose resource metrics for Horizontal Pod Autoscaling (HPA) by default</a:t>
            </a:r>
          </a:p>
          <a:p>
            <a:pPr lvl="2"/>
            <a:endParaRPr lang="en-US" sz="1800" dirty="0">
              <a:latin typeface="Quattrocento Sans"/>
            </a:endParaRPr>
          </a:p>
          <a:p>
            <a:pPr marL="285750" indent="-285750">
              <a:buFont typeface="Arial" panose="020B0604020202020204" pitchFamily="34" charset="0"/>
              <a:buChar char="•"/>
            </a:pPr>
            <a:endParaRPr lang="en-US" sz="1800" dirty="0">
              <a:latin typeface="Quattrocento Sans"/>
            </a:endParaRPr>
          </a:p>
          <a:p>
            <a:pPr algn="l"/>
            <a:endParaRPr lang="en-US" sz="1200" dirty="0">
              <a:latin typeface="Quattrocento Sans"/>
            </a:endParaRPr>
          </a:p>
          <a:p>
            <a:pPr marL="285750" indent="-285750">
              <a:buFont typeface="Arial"/>
              <a:buChar char="•"/>
            </a:pPr>
            <a:endParaRPr lang="en-US" sz="1800" dirty="0">
              <a:latin typeface="Quattrocento Sans"/>
            </a:endParaRPr>
          </a:p>
          <a:p>
            <a:pPr marL="285750" indent="-285750">
              <a:buFont typeface="Arial"/>
              <a:buChar char="•"/>
            </a:pPr>
            <a:endParaRPr lang="en-US" sz="1800" dirty="0">
              <a:latin typeface="Quattrocento Sans"/>
            </a:endParaRPr>
          </a:p>
        </p:txBody>
      </p:sp>
      <p:pic>
        <p:nvPicPr>
          <p:cNvPr id="10" name="Picture 10" descr="A picture containing drawing&#10;&#10;Description automatically generated">
            <a:extLst>
              <a:ext uri="{FF2B5EF4-FFF2-40B4-BE49-F238E27FC236}">
                <a16:creationId xmlns:a16="http://schemas.microsoft.com/office/drawing/2014/main" id="{27F22D0E-EDC1-4628-A9D5-7ABAE85B1650}"/>
              </a:ext>
            </a:extLst>
          </p:cNvPr>
          <p:cNvPicPr>
            <a:picLocks noChangeAspect="1"/>
          </p:cNvPicPr>
          <p:nvPr/>
        </p:nvPicPr>
        <p:blipFill>
          <a:blip r:embed="rId5"/>
          <a:stretch>
            <a:fillRect/>
          </a:stretch>
        </p:blipFill>
        <p:spPr>
          <a:xfrm>
            <a:off x="142911" y="142875"/>
            <a:ext cx="552589" cy="381000"/>
          </a:xfrm>
          <a:prstGeom prst="rect">
            <a:avLst/>
          </a:prstGeom>
        </p:spPr>
      </p:pic>
      <p:pic>
        <p:nvPicPr>
          <p:cNvPr id="11" name="Picture 11" descr="A picture containing drawing, window&#10;&#10;Description automatically generated">
            <a:extLst>
              <a:ext uri="{FF2B5EF4-FFF2-40B4-BE49-F238E27FC236}">
                <a16:creationId xmlns:a16="http://schemas.microsoft.com/office/drawing/2014/main" id="{D4BF8C29-0673-4832-980E-C111CBB5344B}"/>
              </a:ext>
            </a:extLst>
          </p:cNvPr>
          <p:cNvPicPr>
            <a:picLocks noChangeAspect="1"/>
          </p:cNvPicPr>
          <p:nvPr/>
        </p:nvPicPr>
        <p:blipFill>
          <a:blip r:embed="rId6"/>
          <a:stretch>
            <a:fillRect/>
          </a:stretch>
        </p:blipFill>
        <p:spPr>
          <a:xfrm>
            <a:off x="285822" y="285750"/>
            <a:ext cx="552589" cy="381000"/>
          </a:xfrm>
          <a:prstGeom prst="rect">
            <a:avLst/>
          </a:prstGeom>
        </p:spPr>
      </p:pic>
      <p:pic>
        <p:nvPicPr>
          <p:cNvPr id="12" name="Picture 12" descr="A picture containing drawing&#10;&#10;Description automatically generated">
            <a:extLst>
              <a:ext uri="{FF2B5EF4-FFF2-40B4-BE49-F238E27FC236}">
                <a16:creationId xmlns:a16="http://schemas.microsoft.com/office/drawing/2014/main" id="{B84B14CB-922A-4B3A-A40E-3243792402C3}"/>
              </a:ext>
            </a:extLst>
          </p:cNvPr>
          <p:cNvPicPr>
            <a:picLocks noChangeAspect="1"/>
          </p:cNvPicPr>
          <p:nvPr/>
        </p:nvPicPr>
        <p:blipFill>
          <a:blip r:embed="rId7"/>
          <a:stretch>
            <a:fillRect/>
          </a:stretch>
        </p:blipFill>
        <p:spPr>
          <a:xfrm>
            <a:off x="428733" y="428625"/>
            <a:ext cx="600227" cy="285750"/>
          </a:xfrm>
          <a:prstGeom prst="rect">
            <a:avLst/>
          </a:prstGeom>
        </p:spPr>
      </p:pic>
    </p:spTree>
    <p:extLst>
      <p:ext uri="{BB962C8B-B14F-4D97-AF65-F5344CB8AC3E}">
        <p14:creationId xmlns:p14="http://schemas.microsoft.com/office/powerpoint/2010/main" val="19257444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92"/>
          <p:cNvSpPr txBox="1">
            <a:spLocks noGrp="1"/>
          </p:cNvSpPr>
          <p:nvPr>
            <p:ph type="title"/>
          </p:nvPr>
        </p:nvSpPr>
        <p:spPr>
          <a:xfrm>
            <a:off x="596951" y="2700725"/>
            <a:ext cx="9327357" cy="90404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A2DCEA"/>
              </a:buClr>
              <a:buSzPts val="3700"/>
              <a:buFont typeface="Quattrocento Sans"/>
              <a:buNone/>
            </a:pPr>
            <a:r>
              <a:rPr lang="en-US" sz="2800" dirty="0"/>
              <a:t>Azure Red Hat OpenShift 4</a:t>
            </a:r>
            <a:br>
              <a:rPr lang="en-US" sz="1400" dirty="0"/>
            </a:br>
            <a:r>
              <a:rPr lang="en-US" sz="4400" dirty="0">
                <a:solidFill>
                  <a:srgbClr val="008575"/>
                </a:solidFill>
              </a:rPr>
              <a:t>Architecture</a:t>
            </a:r>
            <a:endParaRPr sz="4400" dirty="0">
              <a:solidFill>
                <a:srgbClr val="0085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16"/>
        <p:cNvGrpSpPr/>
        <p:nvPr/>
      </p:nvGrpSpPr>
      <p:grpSpPr>
        <a:xfrm>
          <a:off x="0" y="0"/>
          <a:ext cx="0" cy="0"/>
          <a:chOff x="0" y="0"/>
          <a:chExt cx="0" cy="0"/>
        </a:xfrm>
      </p:grpSpPr>
      <p:sp>
        <p:nvSpPr>
          <p:cNvPr id="2517" name="Google Shape;2517;p232"/>
          <p:cNvSpPr txBox="1"/>
          <p:nvPr/>
        </p:nvSpPr>
        <p:spPr>
          <a:xfrm>
            <a:off x="515274" y="2446261"/>
            <a:ext cx="3326789" cy="430826"/>
          </a:xfrm>
          <a:prstGeom prst="rect">
            <a:avLst/>
          </a:prstGeom>
          <a:noFill/>
          <a:ln>
            <a:noFill/>
          </a:ln>
        </p:spPr>
        <p:txBody>
          <a:bodyPr spcFirstLastPara="1" wrap="square" lIns="0" tIns="0" rIns="0" bIns="0" anchor="t" anchorCtr="0">
            <a:noAutofit/>
          </a:bodyPr>
          <a:lstStyle/>
          <a:p>
            <a:pPr marL="279400" marR="0" lvl="0" indent="-279400" algn="l" rtl="0">
              <a:lnSpc>
                <a:spcPct val="100000"/>
              </a:lnSpc>
              <a:spcBef>
                <a:spcPts val="0"/>
              </a:spcBef>
              <a:spcAft>
                <a:spcPts val="0"/>
              </a:spcAft>
              <a:buClr>
                <a:srgbClr val="505050"/>
              </a:buClr>
              <a:buSzPts val="1400"/>
              <a:buFont typeface="Quattrocento Sans"/>
              <a:buAutoNum type="arabicPeriod"/>
            </a:pPr>
            <a:r>
              <a:rPr lang="en-US" sz="1400" b="0" i="0" u="none" strike="noStrike" cap="none">
                <a:solidFill>
                  <a:srgbClr val="505050"/>
                </a:solidFill>
                <a:latin typeface="Quattrocento Sans"/>
                <a:ea typeface="Quattrocento Sans"/>
                <a:cs typeface="Quattrocento Sans"/>
                <a:sym typeface="Quattrocento Sans"/>
              </a:rPr>
              <a:t>Get detailed insights about your ARO workloads with Azure Monitor</a:t>
            </a:r>
            <a:endParaRPr sz="1400"/>
          </a:p>
        </p:txBody>
      </p:sp>
      <p:cxnSp>
        <p:nvCxnSpPr>
          <p:cNvPr id="2518" name="Google Shape;2518;p232"/>
          <p:cNvCxnSpPr/>
          <p:nvPr/>
        </p:nvCxnSpPr>
        <p:spPr>
          <a:xfrm>
            <a:off x="4064001" y="1887087"/>
            <a:ext cx="0" cy="4808385"/>
          </a:xfrm>
          <a:prstGeom prst="straightConnector1">
            <a:avLst/>
          </a:prstGeom>
          <a:noFill/>
          <a:ln w="9525" cap="flat" cmpd="sng">
            <a:solidFill>
              <a:srgbClr val="75757A"/>
            </a:solidFill>
            <a:prstDash val="solid"/>
            <a:round/>
            <a:headEnd type="none" w="sm" len="sm"/>
            <a:tailEnd type="none" w="sm" len="sm"/>
          </a:ln>
        </p:spPr>
      </p:cxnSp>
      <p:sp>
        <p:nvSpPr>
          <p:cNvPr id="2519" name="Google Shape;2519;p232"/>
          <p:cNvSpPr txBox="1"/>
          <p:nvPr/>
        </p:nvSpPr>
        <p:spPr>
          <a:xfrm>
            <a:off x="515274" y="3076188"/>
            <a:ext cx="3326789" cy="215414"/>
          </a:xfrm>
          <a:prstGeom prst="rect">
            <a:avLst/>
          </a:prstGeom>
          <a:noFill/>
          <a:ln>
            <a:noFill/>
          </a:ln>
        </p:spPr>
        <p:txBody>
          <a:bodyPr spcFirstLastPara="1" wrap="square" lIns="0" tIns="0" rIns="0" bIns="0" anchor="t" anchorCtr="0">
            <a:noAutofit/>
          </a:bodyPr>
          <a:lstStyle/>
          <a:p>
            <a:pPr marL="279400" marR="0" lvl="0" indent="-279400" algn="l" rtl="0">
              <a:lnSpc>
                <a:spcPct val="100000"/>
              </a:lnSpc>
              <a:spcBef>
                <a:spcPts val="0"/>
              </a:spcBef>
              <a:spcAft>
                <a:spcPts val="0"/>
              </a:spcAft>
              <a:buClr>
                <a:srgbClr val="505050"/>
              </a:buClr>
              <a:buSzPts val="1400"/>
              <a:buFont typeface="Quattrocento Sans"/>
              <a:buAutoNum type="arabicPeriod" startAt="2"/>
            </a:pPr>
            <a:r>
              <a:rPr lang="en-US" sz="1400" b="0" i="0" u="none" strike="noStrike" cap="none">
                <a:solidFill>
                  <a:srgbClr val="505050"/>
                </a:solidFill>
                <a:latin typeface="Quattrocento Sans"/>
                <a:ea typeface="Quattrocento Sans"/>
                <a:cs typeface="Quattrocento Sans"/>
                <a:sym typeface="Quattrocento Sans"/>
              </a:rPr>
              <a:t>See graphical insights about clusters</a:t>
            </a:r>
            <a:endParaRPr sz="1400"/>
          </a:p>
        </p:txBody>
      </p:sp>
      <p:sp>
        <p:nvSpPr>
          <p:cNvPr id="2520" name="Google Shape;2520;p232"/>
          <p:cNvSpPr txBox="1"/>
          <p:nvPr/>
        </p:nvSpPr>
        <p:spPr>
          <a:xfrm>
            <a:off x="515274" y="3490702"/>
            <a:ext cx="3326789" cy="430826"/>
          </a:xfrm>
          <a:prstGeom prst="rect">
            <a:avLst/>
          </a:prstGeom>
          <a:noFill/>
          <a:ln>
            <a:noFill/>
          </a:ln>
        </p:spPr>
        <p:txBody>
          <a:bodyPr spcFirstLastPara="1" wrap="square" lIns="0" tIns="0" rIns="0" bIns="0" anchor="t" anchorCtr="0">
            <a:noAutofit/>
          </a:bodyPr>
          <a:lstStyle/>
          <a:p>
            <a:pPr marL="279400" marR="0" lvl="0" indent="-279400" algn="l" rtl="0">
              <a:lnSpc>
                <a:spcPct val="100000"/>
              </a:lnSpc>
              <a:spcBef>
                <a:spcPts val="0"/>
              </a:spcBef>
              <a:spcAft>
                <a:spcPts val="0"/>
              </a:spcAft>
              <a:buClr>
                <a:srgbClr val="505050"/>
              </a:buClr>
              <a:buSzPts val="1400"/>
              <a:buFont typeface="Quattrocento Sans"/>
              <a:buAutoNum type="arabicPeriod" startAt="3"/>
            </a:pPr>
            <a:r>
              <a:rPr lang="en-US" sz="1400" b="0" i="0" u="none" strike="noStrike" cap="none">
                <a:solidFill>
                  <a:srgbClr val="505050"/>
                </a:solidFill>
                <a:latin typeface="Quattrocento Sans"/>
                <a:ea typeface="Quattrocento Sans"/>
                <a:cs typeface="Quattrocento Sans"/>
                <a:sym typeface="Quattrocento Sans"/>
              </a:rPr>
              <a:t>Filter for details about nodes, controllers, and containers</a:t>
            </a:r>
            <a:endParaRPr sz="1400"/>
          </a:p>
        </p:txBody>
      </p:sp>
      <p:sp>
        <p:nvSpPr>
          <p:cNvPr id="2521" name="Google Shape;2521;p232"/>
          <p:cNvSpPr txBox="1"/>
          <p:nvPr/>
        </p:nvSpPr>
        <p:spPr>
          <a:xfrm>
            <a:off x="515274" y="4120628"/>
            <a:ext cx="3326789" cy="430826"/>
          </a:xfrm>
          <a:prstGeom prst="rect">
            <a:avLst/>
          </a:prstGeom>
          <a:noFill/>
          <a:ln>
            <a:noFill/>
          </a:ln>
        </p:spPr>
        <p:txBody>
          <a:bodyPr spcFirstLastPara="1" wrap="square" lIns="0" tIns="0" rIns="0" bIns="0" anchor="t" anchorCtr="0">
            <a:noAutofit/>
          </a:bodyPr>
          <a:lstStyle/>
          <a:p>
            <a:pPr marL="279400" marR="0" lvl="0" indent="-279400" algn="l" rtl="0">
              <a:lnSpc>
                <a:spcPct val="100000"/>
              </a:lnSpc>
              <a:spcBef>
                <a:spcPts val="0"/>
              </a:spcBef>
              <a:spcAft>
                <a:spcPts val="0"/>
              </a:spcAft>
              <a:buClr>
                <a:srgbClr val="505050"/>
              </a:buClr>
              <a:buSzPts val="1400"/>
              <a:buFont typeface="Quattrocento Sans"/>
              <a:buAutoNum type="arabicPeriod" startAt="4"/>
            </a:pPr>
            <a:r>
              <a:rPr lang="en-US" sz="1400" b="0" i="0" u="none" strike="noStrike" cap="none">
                <a:solidFill>
                  <a:srgbClr val="505050"/>
                </a:solidFill>
                <a:latin typeface="Quattrocento Sans"/>
                <a:ea typeface="Quattrocento Sans"/>
                <a:cs typeface="Quattrocento Sans"/>
                <a:sym typeface="Quattrocento Sans"/>
              </a:rPr>
              <a:t>Pull events and logs for detailed activity analysis</a:t>
            </a:r>
            <a:endParaRPr sz="1400"/>
          </a:p>
        </p:txBody>
      </p:sp>
      <p:pic>
        <p:nvPicPr>
          <p:cNvPr id="2522" name="Google Shape;2522;p232" descr="A close up of a sign&#10;&#10;Description automatically generated"/>
          <p:cNvPicPr preferRelativeResize="0"/>
          <p:nvPr/>
        </p:nvPicPr>
        <p:blipFill rotWithShape="1">
          <a:blip r:embed="rId3">
            <a:alphaModFix/>
          </a:blip>
          <a:srcRect/>
          <a:stretch/>
        </p:blipFill>
        <p:spPr>
          <a:xfrm>
            <a:off x="218398" y="845175"/>
            <a:ext cx="778046" cy="778046"/>
          </a:xfrm>
          <a:prstGeom prst="rect">
            <a:avLst/>
          </a:prstGeom>
          <a:noFill/>
          <a:ln>
            <a:noFill/>
          </a:ln>
        </p:spPr>
      </p:pic>
      <p:pic>
        <p:nvPicPr>
          <p:cNvPr id="2523" name="Google Shape;2523;p232" descr="A screenshot of a cell phone&#10;&#10;Description generated with very high confidence">
            <a:hlinkClick r:id="rId4"/>
          </p:cNvPr>
          <p:cNvPicPr preferRelativeResize="0"/>
          <p:nvPr/>
        </p:nvPicPr>
        <p:blipFill rotWithShape="1">
          <a:blip r:embed="rId5">
            <a:alphaModFix/>
          </a:blip>
          <a:srcRect/>
          <a:stretch/>
        </p:blipFill>
        <p:spPr>
          <a:xfrm>
            <a:off x="6218667" y="1448736"/>
            <a:ext cx="6216927" cy="4904394"/>
          </a:xfrm>
          <a:custGeom>
            <a:avLst/>
            <a:gdLst/>
            <a:ahLst/>
            <a:cxnLst/>
            <a:rect l="l" t="t" r="r" b="b"/>
            <a:pathLst>
              <a:path w="6217809" h="4905090" extrusionOk="0">
                <a:moveTo>
                  <a:pt x="0" y="0"/>
                </a:moveTo>
                <a:lnTo>
                  <a:pt x="6217809" y="0"/>
                </a:lnTo>
                <a:lnTo>
                  <a:pt x="6217809" y="379869"/>
                </a:lnTo>
                <a:lnTo>
                  <a:pt x="448067" y="379869"/>
                </a:lnTo>
                <a:lnTo>
                  <a:pt x="448067" y="4522370"/>
                </a:lnTo>
                <a:lnTo>
                  <a:pt x="6217809" y="4522370"/>
                </a:lnTo>
                <a:lnTo>
                  <a:pt x="6217809" y="4905090"/>
                </a:lnTo>
                <a:lnTo>
                  <a:pt x="0" y="4905090"/>
                </a:lnTo>
                <a:close/>
              </a:path>
            </a:pathLst>
          </a:custGeom>
          <a:noFill/>
          <a:ln>
            <a:noFill/>
          </a:ln>
        </p:spPr>
      </p:pic>
      <p:sp>
        <p:nvSpPr>
          <p:cNvPr id="2524" name="Google Shape;2524;p232"/>
          <p:cNvSpPr/>
          <p:nvPr/>
        </p:nvSpPr>
        <p:spPr>
          <a:xfrm>
            <a:off x="1110085" y="622084"/>
            <a:ext cx="10661039" cy="1224224"/>
          </a:xfrm>
          <a:prstGeom prst="rect">
            <a:avLst/>
          </a:prstGeom>
          <a:noFill/>
          <a:ln>
            <a:noFill/>
          </a:ln>
        </p:spPr>
        <p:txBody>
          <a:bodyPr spcFirstLastPara="1" wrap="square" lIns="93250" tIns="46625" rIns="93250" bIns="46625" anchor="t" anchorCtr="0">
            <a:noAutofit/>
          </a:bodyPr>
          <a:lstStyle/>
          <a:p>
            <a:pPr marL="0" marR="0" lvl="0" indent="0" algn="l" rtl="0">
              <a:lnSpc>
                <a:spcPct val="100000"/>
              </a:lnSpc>
              <a:spcBef>
                <a:spcPts val="0"/>
              </a:spcBef>
              <a:spcAft>
                <a:spcPts val="0"/>
              </a:spcAft>
              <a:buClr>
                <a:srgbClr val="171717"/>
              </a:buClr>
              <a:buSzPts val="3700"/>
              <a:buFont typeface="Quattrocento Sans"/>
              <a:buNone/>
            </a:pPr>
            <a:r>
              <a:rPr lang="en-US" sz="2800" b="1" i="0" u="none" strike="noStrike" cap="none" dirty="0">
                <a:solidFill>
                  <a:srgbClr val="171717"/>
                </a:solidFill>
                <a:latin typeface="Quattrocento Sans"/>
                <a:ea typeface="Quattrocento Sans"/>
                <a:cs typeface="Quattrocento Sans"/>
                <a:sym typeface="Quattrocento Sans"/>
              </a:rPr>
              <a:t>Azure Monitor integration for Azure Red Hat OpenShift 4 (</a:t>
            </a:r>
            <a:r>
              <a:rPr lang="en-US" sz="2800" b="1" i="0" u="none" strike="noStrike" cap="none" dirty="0">
                <a:solidFill>
                  <a:schemeClr val="accent2"/>
                </a:solidFill>
                <a:latin typeface="Quattrocento Sans"/>
                <a:ea typeface="Quattrocento Sans"/>
                <a:cs typeface="Quattrocento Sans"/>
                <a:sym typeface="Quattrocento Sans"/>
              </a:rPr>
              <a:t>Preview</a:t>
            </a:r>
            <a:r>
              <a:rPr lang="en-US" sz="2800" b="1" i="0" u="none" strike="noStrike" cap="none" dirty="0">
                <a:solidFill>
                  <a:srgbClr val="171717"/>
                </a:solidFill>
                <a:latin typeface="Quattrocento Sans"/>
                <a:ea typeface="Quattrocento Sans"/>
                <a:cs typeface="Quattrocento Sans"/>
                <a:sym typeface="Quattrocento Sans"/>
              </a:rPr>
              <a:t>)</a:t>
            </a:r>
            <a:endParaRPr sz="500" dirty="0"/>
          </a:p>
        </p:txBody>
      </p:sp>
      <p:pic>
        <p:nvPicPr>
          <p:cNvPr id="2525" name="Google Shape;2525;p232"/>
          <p:cNvPicPr preferRelativeResize="0"/>
          <p:nvPr/>
        </p:nvPicPr>
        <p:blipFill rotWithShape="1">
          <a:blip r:embed="rId6">
            <a:alphaModFix/>
          </a:blip>
          <a:srcRect r="30648"/>
          <a:stretch/>
        </p:blipFill>
        <p:spPr>
          <a:xfrm>
            <a:off x="6682911" y="1846309"/>
            <a:ext cx="5753564" cy="4095432"/>
          </a:xfrm>
          <a:prstGeom prst="rect">
            <a:avLst/>
          </a:prstGeom>
          <a:noFill/>
          <a:ln>
            <a:noFill/>
          </a:ln>
        </p:spPr>
      </p:pic>
      <p:sp>
        <p:nvSpPr>
          <p:cNvPr id="2526" name="Google Shape;2526;p232"/>
          <p:cNvSpPr/>
          <p:nvPr/>
        </p:nvSpPr>
        <p:spPr>
          <a:xfrm>
            <a:off x="4064000" y="6353125"/>
            <a:ext cx="8373000" cy="282600"/>
          </a:xfrm>
          <a:prstGeom prst="rect">
            <a:avLst/>
          </a:prstGeom>
          <a:noFill/>
          <a:ln>
            <a:noFill/>
          </a:ln>
        </p:spPr>
        <p:txBody>
          <a:bodyPr spcFirstLastPara="1" wrap="square" lIns="93250" tIns="46625" rIns="93250" bIns="46625" anchor="t"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u="sng" dirty="0">
                <a:solidFill>
                  <a:schemeClr val="hlink"/>
                </a:solidFill>
                <a:hlinkClick r:id="rId7"/>
              </a:rPr>
              <a:t>https://docs.microsoft.com/en-us/azure/azure-monitor/insights/container-insights-azure-redhat4-setup</a:t>
            </a:r>
            <a:endParaRPr sz="1500" b="0" i="0" u="none" strike="noStrike" cap="none" dirty="0">
              <a:solidFill>
                <a:srgbClr val="505050"/>
              </a:solidFill>
              <a:latin typeface="Quattrocento Sans"/>
              <a:ea typeface="Quattrocento Sans"/>
              <a:cs typeface="Quattrocento Sans"/>
              <a:sym typeface="Quattrocento Sans"/>
            </a:endParaRPr>
          </a:p>
        </p:txBody>
      </p:sp>
      <p:grpSp>
        <p:nvGrpSpPr>
          <p:cNvPr id="2527" name="Google Shape;2527;p232"/>
          <p:cNvGrpSpPr/>
          <p:nvPr/>
        </p:nvGrpSpPr>
        <p:grpSpPr>
          <a:xfrm>
            <a:off x="25" y="6546706"/>
            <a:ext cx="12436500" cy="654351"/>
            <a:chOff x="0" y="6438931"/>
            <a:chExt cx="12436500" cy="654351"/>
          </a:xfrm>
        </p:grpSpPr>
        <p:sp>
          <p:nvSpPr>
            <p:cNvPr id="2528" name="Google Shape;2528;p232"/>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2529" name="Google Shape;2529;p232"/>
            <p:cNvPicPr preferRelativeResize="0"/>
            <p:nvPr/>
          </p:nvPicPr>
          <p:blipFill rotWithShape="1">
            <a:blip r:embed="rId8">
              <a:alphaModFix/>
            </a:blip>
            <a:srcRect/>
            <a:stretch/>
          </p:blipFill>
          <p:spPr>
            <a:xfrm>
              <a:off x="10684494" y="6560128"/>
              <a:ext cx="916401" cy="410738"/>
            </a:xfrm>
            <a:prstGeom prst="rect">
              <a:avLst/>
            </a:prstGeom>
            <a:noFill/>
            <a:ln>
              <a:noFill/>
            </a:ln>
          </p:spPr>
        </p:pic>
        <p:cxnSp>
          <p:nvCxnSpPr>
            <p:cNvPr id="2530" name="Google Shape;2530;p232"/>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2531" name="Google Shape;2531;p232"/>
            <p:cNvGrpSpPr/>
            <p:nvPr/>
          </p:nvGrpSpPr>
          <p:grpSpPr>
            <a:xfrm>
              <a:off x="9903576" y="6438931"/>
              <a:ext cx="851452" cy="654351"/>
              <a:chOff x="9903576" y="6438931"/>
              <a:chExt cx="851452" cy="654351"/>
            </a:xfrm>
          </p:grpSpPr>
          <p:sp>
            <p:nvSpPr>
              <p:cNvPr id="2532" name="Google Shape;2532;p232"/>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533" name="Google Shape;2533;p232"/>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2534" name="Google Shape;2534;p232"/>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2535" name="Google Shape;2535;p232"/>
            <p:cNvPicPr preferRelativeResize="0"/>
            <p:nvPr/>
          </p:nvPicPr>
          <p:blipFill rotWithShape="1">
            <a:blip r:embed="rId9">
              <a:alphaModFix/>
            </a:blip>
            <a:srcRect/>
            <a:stretch/>
          </p:blipFill>
          <p:spPr>
            <a:xfrm>
              <a:off x="11667196" y="6684212"/>
              <a:ext cx="687860" cy="162708"/>
            </a:xfrm>
            <a:prstGeom prst="rect">
              <a:avLst/>
            </a:prstGeom>
            <a:noFill/>
            <a:ln>
              <a:noFill/>
            </a:ln>
          </p:spPr>
        </p:pic>
      </p:grpSp>
      <p:sp>
        <p:nvSpPr>
          <p:cNvPr id="2536" name="Google Shape;2536;p232"/>
          <p:cNvSpPr txBox="1"/>
          <p:nvPr/>
        </p:nvSpPr>
        <p:spPr>
          <a:xfrm>
            <a:off x="4064000" y="6013000"/>
            <a:ext cx="2422800" cy="533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340"/>
              </a:spcAft>
              <a:buNone/>
            </a:pPr>
            <a:r>
              <a:rPr lang="en-US" sz="1700">
                <a:latin typeface="Quattrocento Sans"/>
                <a:ea typeface="Quattrocento Sans"/>
                <a:cs typeface="Quattrocento Sans"/>
                <a:sym typeface="Quattrocento Sans"/>
              </a:rPr>
              <a:t>Check the docs:</a:t>
            </a:r>
            <a:r>
              <a:rPr lang="en-US" sz="1700"/>
              <a:t> </a:t>
            </a:r>
            <a:endParaRPr sz="700"/>
          </a:p>
        </p:txBody>
      </p:sp>
      <p:sp>
        <p:nvSpPr>
          <p:cNvPr id="22" name="Google Shape;2521;p232">
            <a:extLst>
              <a:ext uri="{FF2B5EF4-FFF2-40B4-BE49-F238E27FC236}">
                <a16:creationId xmlns:a16="http://schemas.microsoft.com/office/drawing/2014/main" id="{7F8FBAE1-3515-4116-8AF8-3D3D2C1E5AAD}"/>
              </a:ext>
            </a:extLst>
          </p:cNvPr>
          <p:cNvSpPr txBox="1"/>
          <p:nvPr/>
        </p:nvSpPr>
        <p:spPr>
          <a:xfrm>
            <a:off x="515274" y="4750554"/>
            <a:ext cx="3326789" cy="430826"/>
          </a:xfrm>
          <a:prstGeom prst="rect">
            <a:avLst/>
          </a:prstGeom>
          <a:noFill/>
          <a:ln>
            <a:noFill/>
          </a:ln>
        </p:spPr>
        <p:txBody>
          <a:bodyPr spcFirstLastPara="1" wrap="square" lIns="0" tIns="0" rIns="0" bIns="0" anchor="t" anchorCtr="0">
            <a:noAutofit/>
          </a:bodyPr>
          <a:lstStyle/>
          <a:p>
            <a:pPr marR="0" lvl="0" algn="l" rtl="0">
              <a:lnSpc>
                <a:spcPct val="100000"/>
              </a:lnSpc>
              <a:spcBef>
                <a:spcPts val="0"/>
              </a:spcBef>
              <a:spcAft>
                <a:spcPts val="0"/>
              </a:spcAft>
              <a:buClr>
                <a:srgbClr val="505050"/>
              </a:buClr>
              <a:buSzPts val="1400"/>
            </a:pPr>
            <a:r>
              <a:rPr lang="en-US" sz="1400" b="0" i="0" u="none" strike="noStrike" cap="none" dirty="0">
                <a:solidFill>
                  <a:srgbClr val="505050"/>
                </a:solidFill>
                <a:latin typeface="Quattrocento Sans"/>
                <a:ea typeface="Quattrocento Sans"/>
                <a:cs typeface="Quattrocento Sans"/>
                <a:sym typeface="Quattrocento Sans"/>
              </a:rPr>
              <a:t>5.   Integrates with Prometheus operator running in </a:t>
            </a:r>
            <a:r>
              <a:rPr lang="en-US" sz="1400" b="0" i="0" u="none" strike="noStrike" cap="none" dirty="0" err="1">
                <a:solidFill>
                  <a:srgbClr val="505050"/>
                </a:solidFill>
                <a:latin typeface="Quattrocento Sans"/>
                <a:ea typeface="Quattrocento Sans"/>
                <a:cs typeface="Quattrocento Sans"/>
                <a:sym typeface="Quattrocento Sans"/>
              </a:rPr>
              <a:t>Openshift</a:t>
            </a:r>
            <a:endParaRPr sz="1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19"/>
                                        </p:tgtEl>
                                        <p:attrNameLst>
                                          <p:attrName>style.visibility</p:attrName>
                                        </p:attrNameLst>
                                      </p:cBhvr>
                                      <p:to>
                                        <p:strVal val="visible"/>
                                      </p:to>
                                    </p:set>
                                    <p:animEffect transition="in" filter="fade">
                                      <p:cBhvr>
                                        <p:cTn id="7" dur="500"/>
                                        <p:tgtEl>
                                          <p:spTgt spid="2519"/>
                                        </p:tgtEl>
                                      </p:cBhvr>
                                    </p:animEffect>
                                  </p:childTnLst>
                                </p:cTn>
                              </p:par>
                              <p:par>
                                <p:cTn id="8" presetID="10" presetClass="entr" presetSubtype="0" fill="hold" nodeType="withEffect">
                                  <p:stCondLst>
                                    <p:cond delay="0"/>
                                  </p:stCondLst>
                                  <p:childTnLst>
                                    <p:set>
                                      <p:cBhvr>
                                        <p:cTn id="9" dur="1" fill="hold">
                                          <p:stCondLst>
                                            <p:cond delay="0"/>
                                          </p:stCondLst>
                                        </p:cTn>
                                        <p:tgtEl>
                                          <p:spTgt spid="2520"/>
                                        </p:tgtEl>
                                        <p:attrNameLst>
                                          <p:attrName>style.visibility</p:attrName>
                                        </p:attrNameLst>
                                      </p:cBhvr>
                                      <p:to>
                                        <p:strVal val="visible"/>
                                      </p:to>
                                    </p:set>
                                    <p:animEffect transition="in" filter="fade">
                                      <p:cBhvr>
                                        <p:cTn id="10" dur="500"/>
                                        <p:tgtEl>
                                          <p:spTgt spid="2520"/>
                                        </p:tgtEl>
                                      </p:cBhvr>
                                    </p:animEffect>
                                  </p:childTnLst>
                                </p:cTn>
                              </p:par>
                              <p:par>
                                <p:cTn id="11" presetID="10" presetClass="entr" presetSubtype="0" fill="hold" nodeType="withEffect">
                                  <p:stCondLst>
                                    <p:cond delay="0"/>
                                  </p:stCondLst>
                                  <p:childTnLst>
                                    <p:set>
                                      <p:cBhvr>
                                        <p:cTn id="12" dur="1" fill="hold">
                                          <p:stCondLst>
                                            <p:cond delay="0"/>
                                          </p:stCondLst>
                                        </p:cTn>
                                        <p:tgtEl>
                                          <p:spTgt spid="2521"/>
                                        </p:tgtEl>
                                        <p:attrNameLst>
                                          <p:attrName>style.visibility</p:attrName>
                                        </p:attrNameLst>
                                      </p:cBhvr>
                                      <p:to>
                                        <p:strVal val="visible"/>
                                      </p:to>
                                    </p:set>
                                    <p:animEffect transition="in" filter="fade">
                                      <p:cBhvr>
                                        <p:cTn id="13" dur="500"/>
                                        <p:tgtEl>
                                          <p:spTgt spid="2521"/>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92"/>
          <p:cNvSpPr txBox="1">
            <a:spLocks noGrp="1"/>
          </p:cNvSpPr>
          <p:nvPr>
            <p:ph type="title"/>
          </p:nvPr>
        </p:nvSpPr>
        <p:spPr>
          <a:xfrm>
            <a:off x="596951" y="2700725"/>
            <a:ext cx="9327357" cy="90404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A2DCEA"/>
              </a:buClr>
              <a:buSzPts val="3700"/>
              <a:buFont typeface="Quattrocento Sans"/>
              <a:buNone/>
            </a:pPr>
            <a:r>
              <a:rPr lang="en-US" sz="2800" dirty="0"/>
              <a:t>Azure Red Hat OpenShift 4</a:t>
            </a:r>
            <a:br>
              <a:rPr lang="en-US" sz="1400" dirty="0"/>
            </a:br>
            <a:r>
              <a:rPr lang="en-US" sz="4400" dirty="0">
                <a:solidFill>
                  <a:srgbClr val="008575"/>
                </a:solidFill>
              </a:rPr>
              <a:t>API Management</a:t>
            </a:r>
            <a:endParaRPr sz="4400" dirty="0">
              <a:solidFill>
                <a:srgbClr val="008575"/>
              </a:solidFill>
            </a:endParaRPr>
          </a:p>
        </p:txBody>
      </p:sp>
    </p:spTree>
    <p:extLst>
      <p:ext uri="{BB962C8B-B14F-4D97-AF65-F5344CB8AC3E}">
        <p14:creationId xmlns:p14="http://schemas.microsoft.com/office/powerpoint/2010/main" val="130571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6"/>
        <p:cNvGrpSpPr/>
        <p:nvPr/>
      </p:nvGrpSpPr>
      <p:grpSpPr>
        <a:xfrm>
          <a:off x="0" y="0"/>
          <a:ext cx="0" cy="0"/>
          <a:chOff x="0" y="0"/>
          <a:chExt cx="0" cy="0"/>
        </a:xfrm>
      </p:grpSpPr>
      <p:grpSp>
        <p:nvGrpSpPr>
          <p:cNvPr id="11" name="Google Shape;2583;p236">
            <a:extLst>
              <a:ext uri="{FF2B5EF4-FFF2-40B4-BE49-F238E27FC236}">
                <a16:creationId xmlns:a16="http://schemas.microsoft.com/office/drawing/2014/main" id="{E8530885-F543-2348-82EA-DE86447BEE72}"/>
              </a:ext>
            </a:extLst>
          </p:cNvPr>
          <p:cNvGrpSpPr/>
          <p:nvPr/>
        </p:nvGrpSpPr>
        <p:grpSpPr>
          <a:xfrm>
            <a:off x="0" y="6438931"/>
            <a:ext cx="12436500" cy="654351"/>
            <a:chOff x="0" y="6438931"/>
            <a:chExt cx="12436500" cy="654351"/>
          </a:xfrm>
        </p:grpSpPr>
        <p:sp>
          <p:nvSpPr>
            <p:cNvPr id="12" name="Google Shape;2584;p236">
              <a:extLst>
                <a:ext uri="{FF2B5EF4-FFF2-40B4-BE49-F238E27FC236}">
                  <a16:creationId xmlns:a16="http://schemas.microsoft.com/office/drawing/2014/main" id="{5BE4251D-4195-7D49-B1AF-C90D44036BE1}"/>
                </a:ext>
              </a:extLst>
            </p:cNvPr>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13" name="Google Shape;2585;p236">
              <a:extLst>
                <a:ext uri="{FF2B5EF4-FFF2-40B4-BE49-F238E27FC236}">
                  <a16:creationId xmlns:a16="http://schemas.microsoft.com/office/drawing/2014/main" id="{34C5E008-2DA7-9E40-93E9-C0C9421DBFBC}"/>
                </a:ext>
              </a:extLst>
            </p:cNvPr>
            <p:cNvPicPr preferRelativeResize="0"/>
            <p:nvPr/>
          </p:nvPicPr>
          <p:blipFill rotWithShape="1">
            <a:blip r:embed="rId3">
              <a:alphaModFix/>
            </a:blip>
            <a:srcRect/>
            <a:stretch/>
          </p:blipFill>
          <p:spPr>
            <a:xfrm>
              <a:off x="10684494" y="6560128"/>
              <a:ext cx="916401" cy="410738"/>
            </a:xfrm>
            <a:prstGeom prst="rect">
              <a:avLst/>
            </a:prstGeom>
            <a:noFill/>
            <a:ln>
              <a:noFill/>
            </a:ln>
          </p:spPr>
        </p:pic>
        <p:cxnSp>
          <p:nvCxnSpPr>
            <p:cNvPr id="14" name="Google Shape;2586;p236">
              <a:extLst>
                <a:ext uri="{FF2B5EF4-FFF2-40B4-BE49-F238E27FC236}">
                  <a16:creationId xmlns:a16="http://schemas.microsoft.com/office/drawing/2014/main" id="{D1C3A1BA-DFED-7F46-9F50-12CFA4E5F888}"/>
                </a:ext>
              </a:extLst>
            </p:cNvPr>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15" name="Google Shape;2587;p236">
              <a:extLst>
                <a:ext uri="{FF2B5EF4-FFF2-40B4-BE49-F238E27FC236}">
                  <a16:creationId xmlns:a16="http://schemas.microsoft.com/office/drawing/2014/main" id="{E3C952D4-B921-AC4A-959C-79A21AD8E06C}"/>
                </a:ext>
              </a:extLst>
            </p:cNvPr>
            <p:cNvGrpSpPr/>
            <p:nvPr/>
          </p:nvGrpSpPr>
          <p:grpSpPr>
            <a:xfrm>
              <a:off x="9903576" y="6438931"/>
              <a:ext cx="851452" cy="654351"/>
              <a:chOff x="9903576" y="6438931"/>
              <a:chExt cx="851452" cy="654351"/>
            </a:xfrm>
          </p:grpSpPr>
          <p:sp>
            <p:nvSpPr>
              <p:cNvPr id="18" name="Google Shape;2588;p236">
                <a:extLst>
                  <a:ext uri="{FF2B5EF4-FFF2-40B4-BE49-F238E27FC236}">
                    <a16:creationId xmlns:a16="http://schemas.microsoft.com/office/drawing/2014/main" id="{8D106824-CCF9-2B4D-90B0-844DC0004CA5}"/>
                  </a:ext>
                </a:extLst>
              </p:cNvPr>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9" name="Google Shape;2589;p236">
                <a:extLst>
                  <a:ext uri="{FF2B5EF4-FFF2-40B4-BE49-F238E27FC236}">
                    <a16:creationId xmlns:a16="http://schemas.microsoft.com/office/drawing/2014/main" id="{3A389BE2-575A-0D4E-8FF3-5058F896A9BA}"/>
                  </a:ext>
                </a:extLst>
              </p:cNvPr>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16" name="Google Shape;2590;p236">
              <a:extLst>
                <a:ext uri="{FF2B5EF4-FFF2-40B4-BE49-F238E27FC236}">
                  <a16:creationId xmlns:a16="http://schemas.microsoft.com/office/drawing/2014/main" id="{5B36BE21-16BA-F74E-A179-CB6AE016A2B4}"/>
                </a:ext>
              </a:extLst>
            </p:cNvPr>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17" name="Google Shape;2591;p236">
              <a:extLst>
                <a:ext uri="{FF2B5EF4-FFF2-40B4-BE49-F238E27FC236}">
                  <a16:creationId xmlns:a16="http://schemas.microsoft.com/office/drawing/2014/main" id="{36AF888C-EAF6-8341-820E-8C1A2B567321}"/>
                </a:ext>
              </a:extLst>
            </p:cNvPr>
            <p:cNvPicPr preferRelativeResize="0"/>
            <p:nvPr/>
          </p:nvPicPr>
          <p:blipFill rotWithShape="1">
            <a:blip r:embed="rId4">
              <a:alphaModFix/>
            </a:blip>
            <a:srcRect/>
            <a:stretch/>
          </p:blipFill>
          <p:spPr>
            <a:xfrm>
              <a:off x="11667196" y="6684212"/>
              <a:ext cx="687860" cy="162708"/>
            </a:xfrm>
            <a:prstGeom prst="rect">
              <a:avLst/>
            </a:prstGeom>
            <a:noFill/>
            <a:ln>
              <a:noFill/>
            </a:ln>
          </p:spPr>
        </p:pic>
      </p:grpSp>
      <p:sp>
        <p:nvSpPr>
          <p:cNvPr id="20" name="Google Shape;2582;p236">
            <a:extLst>
              <a:ext uri="{FF2B5EF4-FFF2-40B4-BE49-F238E27FC236}">
                <a16:creationId xmlns:a16="http://schemas.microsoft.com/office/drawing/2014/main" id="{2DB4D748-D019-2B4F-A8E9-2AEB2D057DEE}"/>
              </a:ext>
            </a:extLst>
          </p:cNvPr>
          <p:cNvSpPr txBox="1">
            <a:spLocks/>
          </p:cNvSpPr>
          <p:nvPr/>
        </p:nvSpPr>
        <p:spPr>
          <a:xfrm>
            <a:off x="465138" y="632779"/>
            <a:ext cx="11533200" cy="411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6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600"/>
              <a:buFont typeface="Proxima Nova"/>
              <a:buNone/>
              <a:defRPr sz="1800" b="0" i="0" u="none" strike="noStrike" cap="none">
                <a:solidFill>
                  <a:schemeClr val="dk1"/>
                </a:solidFill>
                <a:latin typeface="Proxima Nova"/>
                <a:ea typeface="Proxima Nova"/>
                <a:cs typeface="Proxima Nova"/>
                <a:sym typeface="Proxima Nova"/>
              </a:defRPr>
            </a:lvl9pPr>
          </a:lstStyle>
          <a:p>
            <a:pPr>
              <a:lnSpc>
                <a:spcPct val="114284"/>
              </a:lnSpc>
            </a:pPr>
            <a:r>
              <a:rPr lang="en-US" b="1" dirty="0">
                <a:latin typeface="Quattrocento Sans"/>
              </a:rPr>
              <a:t>API Management Services</a:t>
            </a:r>
            <a:endParaRPr lang="en-US" dirty="0">
              <a:latin typeface="Quattrocento Sans"/>
            </a:endParaRPr>
          </a:p>
        </p:txBody>
      </p:sp>
      <p:sp>
        <p:nvSpPr>
          <p:cNvPr id="7" name="Text Placeholder 6">
            <a:extLst>
              <a:ext uri="{FF2B5EF4-FFF2-40B4-BE49-F238E27FC236}">
                <a16:creationId xmlns:a16="http://schemas.microsoft.com/office/drawing/2014/main" id="{C5F6374D-57F5-9D46-9C35-781B2AD3E1A1}"/>
              </a:ext>
            </a:extLst>
          </p:cNvPr>
          <p:cNvSpPr>
            <a:spLocks noGrp="1"/>
          </p:cNvSpPr>
          <p:nvPr>
            <p:ph type="body" idx="1"/>
          </p:nvPr>
        </p:nvSpPr>
        <p:spPr/>
        <p:txBody>
          <a:bodyPr/>
          <a:lstStyle/>
          <a:p>
            <a:pPr marL="515607" indent="-342900">
              <a:lnSpc>
                <a:spcPct val="106000"/>
              </a:lnSpc>
              <a:spcBef>
                <a:spcPts val="2176"/>
              </a:spcBef>
              <a:buSzPts val="1600"/>
            </a:pPr>
            <a:r>
              <a:rPr lang="en-US" dirty="0">
                <a:latin typeface="Quattrocento Sans"/>
                <a:ea typeface="Overpass"/>
                <a:cs typeface="Overpass"/>
                <a:sym typeface="Overpass"/>
              </a:rPr>
              <a:t>Unified gateway for multiple API services from multiple backends</a:t>
            </a:r>
          </a:p>
          <a:p>
            <a:pPr marL="515607" indent="-342900">
              <a:lnSpc>
                <a:spcPct val="106000"/>
              </a:lnSpc>
              <a:spcBef>
                <a:spcPts val="2176"/>
              </a:spcBef>
              <a:buSzPts val="1600"/>
            </a:pPr>
            <a:r>
              <a:rPr lang="en-US" dirty="0">
                <a:latin typeface="Quattrocento Sans"/>
                <a:ea typeface="Overpass"/>
                <a:cs typeface="Overpass"/>
                <a:sym typeface="Overpass"/>
              </a:rPr>
              <a:t>Program management with policy enforcement</a:t>
            </a:r>
          </a:p>
          <a:p>
            <a:pPr marL="515607" indent="-342900">
              <a:lnSpc>
                <a:spcPct val="106000"/>
              </a:lnSpc>
              <a:spcBef>
                <a:spcPts val="2176"/>
              </a:spcBef>
              <a:buSzPts val="1600"/>
            </a:pPr>
            <a:r>
              <a:rPr lang="en-US" dirty="0">
                <a:latin typeface="Quattrocento Sans"/>
                <a:ea typeface="Overpass"/>
                <a:cs typeface="Overpass"/>
                <a:sym typeface="Overpass"/>
              </a:rPr>
              <a:t>Enhanced Security</a:t>
            </a:r>
          </a:p>
          <a:p>
            <a:pPr marL="515607" indent="-342900">
              <a:lnSpc>
                <a:spcPct val="106000"/>
              </a:lnSpc>
              <a:spcBef>
                <a:spcPts val="2176"/>
              </a:spcBef>
              <a:buSzPts val="1600"/>
            </a:pPr>
            <a:r>
              <a:rPr lang="en-US" dirty="0">
                <a:latin typeface="Quattrocento Sans"/>
                <a:ea typeface="Overpass"/>
                <a:cs typeface="Overpass"/>
                <a:sym typeface="Overpass"/>
              </a:rPr>
              <a:t>Developer Portal including API documentation</a:t>
            </a:r>
          </a:p>
          <a:p>
            <a:endParaRPr lang="en-US" dirty="0"/>
          </a:p>
        </p:txBody>
      </p:sp>
    </p:spTree>
    <p:extLst>
      <p:ext uri="{BB962C8B-B14F-4D97-AF65-F5344CB8AC3E}">
        <p14:creationId xmlns:p14="http://schemas.microsoft.com/office/powerpoint/2010/main" val="933432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7" y="583807"/>
            <a:ext cx="11533187" cy="697084"/>
          </a:xfrm>
        </p:spPr>
        <p:txBody>
          <a:bodyPr wrap="square">
            <a:spAutoFit/>
          </a:bodyPr>
          <a:lstStyle/>
          <a:p>
            <a:r>
              <a:rPr lang="en-US" dirty="0">
                <a:solidFill>
                  <a:schemeClr val="tx1"/>
                </a:solidFill>
              </a:rPr>
              <a:t>Azure API Management</a:t>
            </a:r>
          </a:p>
        </p:txBody>
      </p:sp>
      <p:sp>
        <p:nvSpPr>
          <p:cNvPr id="62" name="Rectangle 61">
            <a:extLst>
              <a:ext uri="{FF2B5EF4-FFF2-40B4-BE49-F238E27FC236}">
                <a16:creationId xmlns:a16="http://schemas.microsoft.com/office/drawing/2014/main" id="{F3E403A7-9255-43A9-B7B4-398F6154F4C6}"/>
              </a:ext>
            </a:extLst>
          </p:cNvPr>
          <p:cNvSpPr/>
          <p:nvPr/>
        </p:nvSpPr>
        <p:spPr>
          <a:xfrm>
            <a:off x="465137" y="1313900"/>
            <a:ext cx="11656105" cy="1323439"/>
          </a:xfrm>
          <a:prstGeom prst="rect">
            <a:avLst/>
          </a:prstGeom>
        </p:spPr>
        <p:txBody>
          <a:bodyPr wrap="square" lIns="0">
            <a:spAutoFit/>
          </a:bodyPr>
          <a:lstStyle/>
          <a:p>
            <a:pPr marR="0" lvl="0">
              <a:spcBef>
                <a:spcPts val="0"/>
              </a:spcBef>
              <a:spcAft>
                <a:spcPts val="0"/>
              </a:spcAft>
              <a:tabLst>
                <a:tab pos="466090" algn="l"/>
                <a:tab pos="685800" algn="l"/>
              </a:tabLst>
            </a:pPr>
            <a:r>
              <a:rPr lang="en-US" sz="2000" dirty="0">
                <a:latin typeface="Segoe UI" panose="020B0502040204020203" pitchFamily="34" charset="0"/>
                <a:ea typeface="Malgun Gothic" panose="020B0503020000020004" pitchFamily="34" charset="-127"/>
                <a:cs typeface="Times New Roman" panose="02020603050405020304" pitchFamily="18" charset="0"/>
              </a:rPr>
              <a:t>Runs natively within Azure by default, with self-hosted options available, and will connect to both existing legacy and modern REST services running across multiple backends regardless where they are deployed. All services can take advantage of the same enhanced security and integration capabilities regardless if they are SOAP, REST, a Function or Logic App.</a:t>
            </a:r>
          </a:p>
        </p:txBody>
      </p:sp>
      <p:grpSp>
        <p:nvGrpSpPr>
          <p:cNvPr id="43" name="Google Shape;2583;p236">
            <a:extLst>
              <a:ext uri="{FF2B5EF4-FFF2-40B4-BE49-F238E27FC236}">
                <a16:creationId xmlns:a16="http://schemas.microsoft.com/office/drawing/2014/main" id="{F490BD4F-D35D-4149-99E9-6D5720ED8CB1}"/>
              </a:ext>
            </a:extLst>
          </p:cNvPr>
          <p:cNvGrpSpPr/>
          <p:nvPr/>
        </p:nvGrpSpPr>
        <p:grpSpPr>
          <a:xfrm>
            <a:off x="13480" y="6438126"/>
            <a:ext cx="12436500" cy="654351"/>
            <a:chOff x="0" y="6438931"/>
            <a:chExt cx="12436500" cy="654351"/>
          </a:xfrm>
        </p:grpSpPr>
        <p:sp>
          <p:nvSpPr>
            <p:cNvPr id="44" name="Google Shape;2584;p236">
              <a:extLst>
                <a:ext uri="{FF2B5EF4-FFF2-40B4-BE49-F238E27FC236}">
                  <a16:creationId xmlns:a16="http://schemas.microsoft.com/office/drawing/2014/main" id="{99BA7016-B059-4F38-86DC-4205C039286D}"/>
                </a:ext>
              </a:extLst>
            </p:cNvPr>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45" name="Google Shape;2585;p236">
              <a:extLst>
                <a:ext uri="{FF2B5EF4-FFF2-40B4-BE49-F238E27FC236}">
                  <a16:creationId xmlns:a16="http://schemas.microsoft.com/office/drawing/2014/main" id="{5CF71717-41CB-4CA9-A923-6D080501A73B}"/>
                </a:ext>
              </a:extLst>
            </p:cNvPr>
            <p:cNvPicPr preferRelativeResize="0"/>
            <p:nvPr/>
          </p:nvPicPr>
          <p:blipFill rotWithShape="1">
            <a:blip r:embed="rId4">
              <a:alphaModFix/>
            </a:blip>
            <a:srcRect/>
            <a:stretch/>
          </p:blipFill>
          <p:spPr>
            <a:xfrm>
              <a:off x="10684494" y="6560128"/>
              <a:ext cx="916401" cy="410738"/>
            </a:xfrm>
            <a:prstGeom prst="rect">
              <a:avLst/>
            </a:prstGeom>
            <a:noFill/>
            <a:ln>
              <a:noFill/>
            </a:ln>
          </p:spPr>
        </p:pic>
        <p:cxnSp>
          <p:nvCxnSpPr>
            <p:cNvPr id="46" name="Google Shape;2586;p236">
              <a:extLst>
                <a:ext uri="{FF2B5EF4-FFF2-40B4-BE49-F238E27FC236}">
                  <a16:creationId xmlns:a16="http://schemas.microsoft.com/office/drawing/2014/main" id="{587457B3-2324-4A61-82DA-B9FCD058E0A5}"/>
                </a:ext>
              </a:extLst>
            </p:cNvPr>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47" name="Google Shape;2587;p236">
              <a:extLst>
                <a:ext uri="{FF2B5EF4-FFF2-40B4-BE49-F238E27FC236}">
                  <a16:creationId xmlns:a16="http://schemas.microsoft.com/office/drawing/2014/main" id="{002BCED1-4D60-46D8-A728-E178F6C79ECA}"/>
                </a:ext>
              </a:extLst>
            </p:cNvPr>
            <p:cNvGrpSpPr/>
            <p:nvPr/>
          </p:nvGrpSpPr>
          <p:grpSpPr>
            <a:xfrm>
              <a:off x="9903576" y="6438931"/>
              <a:ext cx="851452" cy="654351"/>
              <a:chOff x="9903576" y="6438931"/>
              <a:chExt cx="851452" cy="654351"/>
            </a:xfrm>
          </p:grpSpPr>
          <p:sp>
            <p:nvSpPr>
              <p:cNvPr id="50" name="Google Shape;2588;p236">
                <a:extLst>
                  <a:ext uri="{FF2B5EF4-FFF2-40B4-BE49-F238E27FC236}">
                    <a16:creationId xmlns:a16="http://schemas.microsoft.com/office/drawing/2014/main" id="{F7ABBDAC-2841-4903-AF50-69AA2CA5F345}"/>
                  </a:ext>
                </a:extLst>
              </p:cNvPr>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1" name="Google Shape;2589;p236">
                <a:extLst>
                  <a:ext uri="{FF2B5EF4-FFF2-40B4-BE49-F238E27FC236}">
                    <a16:creationId xmlns:a16="http://schemas.microsoft.com/office/drawing/2014/main" id="{C923F7AC-CB53-48CE-BF5C-8045BA56B9B5}"/>
                  </a:ext>
                </a:extLst>
              </p:cNvPr>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8" name="Google Shape;2590;p236">
              <a:extLst>
                <a:ext uri="{FF2B5EF4-FFF2-40B4-BE49-F238E27FC236}">
                  <a16:creationId xmlns:a16="http://schemas.microsoft.com/office/drawing/2014/main" id="{0B99EC6E-87FF-44FB-963C-7CEB7613C93D}"/>
                </a:ext>
              </a:extLst>
            </p:cNvPr>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49" name="Google Shape;2591;p236">
              <a:extLst>
                <a:ext uri="{FF2B5EF4-FFF2-40B4-BE49-F238E27FC236}">
                  <a16:creationId xmlns:a16="http://schemas.microsoft.com/office/drawing/2014/main" id="{82C03342-D0DD-4789-B3EB-38D0F00EAA6C}"/>
                </a:ext>
              </a:extLst>
            </p:cNvPr>
            <p:cNvPicPr preferRelativeResize="0"/>
            <p:nvPr/>
          </p:nvPicPr>
          <p:blipFill rotWithShape="1">
            <a:blip r:embed="rId5">
              <a:alphaModFix/>
            </a:blip>
            <a:srcRect/>
            <a:stretch/>
          </p:blipFill>
          <p:spPr>
            <a:xfrm>
              <a:off x="11667196" y="6684212"/>
              <a:ext cx="687860" cy="162708"/>
            </a:xfrm>
            <a:prstGeom prst="rect">
              <a:avLst/>
            </a:prstGeom>
            <a:noFill/>
            <a:ln>
              <a:noFill/>
            </a:ln>
          </p:spPr>
        </p:pic>
      </p:grpSp>
      <p:sp>
        <p:nvSpPr>
          <p:cNvPr id="55" name="Rectangle: Rounded Corners 83">
            <a:extLst>
              <a:ext uri="{FF2B5EF4-FFF2-40B4-BE49-F238E27FC236}">
                <a16:creationId xmlns:a16="http://schemas.microsoft.com/office/drawing/2014/main" id="{13FF8783-A940-9C4F-B09A-0F567643F5E3}"/>
              </a:ext>
            </a:extLst>
          </p:cNvPr>
          <p:cNvSpPr/>
          <p:nvPr/>
        </p:nvSpPr>
        <p:spPr bwMode="auto">
          <a:xfrm>
            <a:off x="7757641" y="3031493"/>
            <a:ext cx="822960" cy="822960"/>
          </a:xfrm>
          <a:prstGeom prst="roundRect">
            <a:avLst>
              <a:gd name="adj" fmla="val 3125"/>
            </a:avLst>
          </a:prstGeom>
          <a:solidFill>
            <a:srgbClr val="FCFDFE">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7" name="Title 1">
            <a:extLst>
              <a:ext uri="{FF2B5EF4-FFF2-40B4-BE49-F238E27FC236}">
                <a16:creationId xmlns:a16="http://schemas.microsoft.com/office/drawing/2014/main" id="{02343D0E-4C6D-7444-891F-06CD65CF4120}"/>
              </a:ext>
            </a:extLst>
          </p:cNvPr>
          <p:cNvSpPr txBox="1">
            <a:spLocks/>
          </p:cNvSpPr>
          <p:nvPr/>
        </p:nvSpPr>
        <p:spPr>
          <a:xfrm>
            <a:off x="8694359" y="4090900"/>
            <a:ext cx="819186"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Azure</a:t>
            </a:r>
          </a:p>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Red Hat</a:t>
            </a:r>
          </a:p>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OpenShift</a:t>
            </a:r>
          </a:p>
        </p:txBody>
      </p:sp>
      <p:sp>
        <p:nvSpPr>
          <p:cNvPr id="58" name="Rectangle: Rounded Corners 98">
            <a:extLst>
              <a:ext uri="{FF2B5EF4-FFF2-40B4-BE49-F238E27FC236}">
                <a16:creationId xmlns:a16="http://schemas.microsoft.com/office/drawing/2014/main" id="{039DA5C0-B8C0-434A-8D94-5CC26193F581}"/>
              </a:ext>
            </a:extLst>
          </p:cNvPr>
          <p:cNvSpPr/>
          <p:nvPr/>
        </p:nvSpPr>
        <p:spPr bwMode="auto">
          <a:xfrm>
            <a:off x="7772781" y="3956419"/>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Freeform: Shape 186">
            <a:extLst>
              <a:ext uri="{FF2B5EF4-FFF2-40B4-BE49-F238E27FC236}">
                <a16:creationId xmlns:a16="http://schemas.microsoft.com/office/drawing/2014/main" id="{A0A8F945-D1BF-864E-A0FB-E96BB095947F}"/>
              </a:ext>
            </a:extLst>
          </p:cNvPr>
          <p:cNvSpPr/>
          <p:nvPr/>
        </p:nvSpPr>
        <p:spPr>
          <a:xfrm>
            <a:off x="8036141" y="4421064"/>
            <a:ext cx="2216" cy="221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pic>
        <p:nvPicPr>
          <p:cNvPr id="72" name="Picture 8" descr="Image result for openshift logo png">
            <a:extLst>
              <a:ext uri="{FF2B5EF4-FFF2-40B4-BE49-F238E27FC236}">
                <a16:creationId xmlns:a16="http://schemas.microsoft.com/office/drawing/2014/main" id="{193A91C0-65DF-2349-BB8E-FEF88289E7D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909510" y="4130962"/>
            <a:ext cx="523032" cy="497913"/>
          </a:xfrm>
          <a:prstGeom prst="rect">
            <a:avLst/>
          </a:prstGeom>
          <a:noFill/>
          <a:extLst>
            <a:ext uri="{909E8E84-426E-40DD-AFC4-6F175D3DCCD1}">
              <a14:hiddenFill xmlns:a14="http://schemas.microsoft.com/office/drawing/2010/main">
                <a:solidFill>
                  <a:srgbClr val="FFFFFF"/>
                </a:solidFill>
              </a14:hiddenFill>
            </a:ext>
          </a:extLst>
        </p:spPr>
      </p:pic>
      <p:sp>
        <p:nvSpPr>
          <p:cNvPr id="73" name="Rounded Rectangle 72">
            <a:extLst>
              <a:ext uri="{FF2B5EF4-FFF2-40B4-BE49-F238E27FC236}">
                <a16:creationId xmlns:a16="http://schemas.microsoft.com/office/drawing/2014/main" id="{95D4D538-20BD-7443-A6A2-3B34A28B0B9F}"/>
              </a:ext>
            </a:extLst>
          </p:cNvPr>
          <p:cNvSpPr/>
          <p:nvPr/>
        </p:nvSpPr>
        <p:spPr>
          <a:xfrm>
            <a:off x="3626528" y="5046451"/>
            <a:ext cx="6290527" cy="42720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Rounded Corners 79">
            <a:extLst>
              <a:ext uri="{FF2B5EF4-FFF2-40B4-BE49-F238E27FC236}">
                <a16:creationId xmlns:a16="http://schemas.microsoft.com/office/drawing/2014/main" id="{F1520981-4AB8-394C-863A-379105BF67A5}"/>
              </a:ext>
            </a:extLst>
          </p:cNvPr>
          <p:cNvSpPr/>
          <p:nvPr/>
        </p:nvSpPr>
        <p:spPr bwMode="auto">
          <a:xfrm>
            <a:off x="3735423" y="2920373"/>
            <a:ext cx="3298525" cy="198248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E55794DE-CE6F-1E4E-9197-9F98145BA284}"/>
              </a:ext>
            </a:extLst>
          </p:cNvPr>
          <p:cNvSpPr txBox="1">
            <a:spLocks/>
          </p:cNvSpPr>
          <p:nvPr/>
        </p:nvSpPr>
        <p:spPr>
          <a:xfrm>
            <a:off x="2002517" y="3122293"/>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76" name="Rectangle: Rounded Corners 189">
            <a:extLst>
              <a:ext uri="{FF2B5EF4-FFF2-40B4-BE49-F238E27FC236}">
                <a16:creationId xmlns:a16="http://schemas.microsoft.com/office/drawing/2014/main" id="{6D9C9988-D469-8249-8C49-C0A67679CD43}"/>
              </a:ext>
            </a:extLst>
          </p:cNvPr>
          <p:cNvSpPr/>
          <p:nvPr/>
        </p:nvSpPr>
        <p:spPr bwMode="auto">
          <a:xfrm>
            <a:off x="2737208" y="291275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7" name="people_4" title="Icon of a person">
            <a:extLst>
              <a:ext uri="{FF2B5EF4-FFF2-40B4-BE49-F238E27FC236}">
                <a16:creationId xmlns:a16="http://schemas.microsoft.com/office/drawing/2014/main" id="{65A3D4A4-E879-B742-9D9D-1BBFDDFA1D4B}"/>
              </a:ext>
            </a:extLst>
          </p:cNvPr>
          <p:cNvSpPr>
            <a:spLocks noChangeAspect="1" noEditPoints="1"/>
          </p:cNvSpPr>
          <p:nvPr/>
        </p:nvSpPr>
        <p:spPr bwMode="auto">
          <a:xfrm>
            <a:off x="2853876" y="3010819"/>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67D0247F-46B7-D141-9A1E-57E5DB0880A6}"/>
              </a:ext>
            </a:extLst>
          </p:cNvPr>
          <p:cNvCxnSpPr>
            <a:cxnSpLocks/>
            <a:stCxn id="76" idx="3"/>
          </p:cNvCxnSpPr>
          <p:nvPr/>
        </p:nvCxnSpPr>
        <p:spPr>
          <a:xfrm>
            <a:off x="3285848" y="3187071"/>
            <a:ext cx="449575" cy="11911"/>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80F6542-10CD-4044-B4FB-457F83E3AEC0}"/>
              </a:ext>
            </a:extLst>
          </p:cNvPr>
          <p:cNvCxnSpPr>
            <a:cxnSpLocks/>
          </p:cNvCxnSpPr>
          <p:nvPr/>
        </p:nvCxnSpPr>
        <p:spPr>
          <a:xfrm flipV="1">
            <a:off x="3626528" y="4779379"/>
            <a:ext cx="0" cy="64073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DF167B3-02F3-304B-A322-D154E9450417}"/>
              </a:ext>
            </a:extLst>
          </p:cNvPr>
          <p:cNvCxnSpPr>
            <a:cxnSpLocks/>
          </p:cNvCxnSpPr>
          <p:nvPr/>
        </p:nvCxnSpPr>
        <p:spPr>
          <a:xfrm flipV="1">
            <a:off x="9917055" y="4779379"/>
            <a:ext cx="0" cy="62893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3" name="Graphic 112">
            <a:extLst>
              <a:ext uri="{FF2B5EF4-FFF2-40B4-BE49-F238E27FC236}">
                <a16:creationId xmlns:a16="http://schemas.microsoft.com/office/drawing/2014/main" id="{045B79BE-187E-1D41-8B0A-D6000300AA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54347" y="5072844"/>
            <a:ext cx="2434888" cy="338936"/>
          </a:xfrm>
          <a:prstGeom prst="rect">
            <a:avLst/>
          </a:prstGeom>
        </p:spPr>
      </p:pic>
      <p:pic>
        <p:nvPicPr>
          <p:cNvPr id="114" name="Graphic 113">
            <a:extLst>
              <a:ext uri="{FF2B5EF4-FFF2-40B4-BE49-F238E27FC236}">
                <a16:creationId xmlns:a16="http://schemas.microsoft.com/office/drawing/2014/main" id="{330AD644-6AFE-FB40-BAE4-1FB7B93DAB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5300" y="3654829"/>
            <a:ext cx="638093" cy="638093"/>
          </a:xfrm>
          <a:prstGeom prst="rect">
            <a:avLst/>
          </a:prstGeom>
        </p:spPr>
      </p:pic>
      <p:sp>
        <p:nvSpPr>
          <p:cNvPr id="115" name="Title 1">
            <a:extLst>
              <a:ext uri="{FF2B5EF4-FFF2-40B4-BE49-F238E27FC236}">
                <a16:creationId xmlns:a16="http://schemas.microsoft.com/office/drawing/2014/main" id="{B0CF3FD2-1A71-E149-B962-B6D5BB11C691}"/>
              </a:ext>
            </a:extLst>
          </p:cNvPr>
          <p:cNvSpPr txBox="1">
            <a:spLocks/>
          </p:cNvSpPr>
          <p:nvPr/>
        </p:nvSpPr>
        <p:spPr>
          <a:xfrm>
            <a:off x="3699265" y="2684670"/>
            <a:ext cx="2364651"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API Management Services</a:t>
            </a:r>
          </a:p>
        </p:txBody>
      </p:sp>
      <p:pic>
        <p:nvPicPr>
          <p:cNvPr id="4" name="Graphic 3">
            <a:extLst>
              <a:ext uri="{FF2B5EF4-FFF2-40B4-BE49-F238E27FC236}">
                <a16:creationId xmlns:a16="http://schemas.microsoft.com/office/drawing/2014/main" id="{88718E49-40A6-1049-A340-327012D918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4171" y="3198982"/>
            <a:ext cx="469900" cy="469900"/>
          </a:xfrm>
          <a:prstGeom prst="rect">
            <a:avLst/>
          </a:prstGeom>
        </p:spPr>
      </p:pic>
      <p:sp>
        <p:nvSpPr>
          <p:cNvPr id="116" name="Title 1">
            <a:extLst>
              <a:ext uri="{FF2B5EF4-FFF2-40B4-BE49-F238E27FC236}">
                <a16:creationId xmlns:a16="http://schemas.microsoft.com/office/drawing/2014/main" id="{4B46330F-A81C-824F-84F4-881820D3A95F}"/>
              </a:ext>
            </a:extLst>
          </p:cNvPr>
          <p:cNvSpPr txBox="1">
            <a:spLocks/>
          </p:cNvSpPr>
          <p:nvPr/>
        </p:nvSpPr>
        <p:spPr>
          <a:xfrm>
            <a:off x="8653785" y="3158320"/>
            <a:ext cx="112995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Azure</a:t>
            </a:r>
          </a:p>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App Services</a:t>
            </a:r>
          </a:p>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(ex: JBoss EAP)</a:t>
            </a:r>
          </a:p>
        </p:txBody>
      </p:sp>
      <p:sp>
        <p:nvSpPr>
          <p:cNvPr id="119" name="Title 1">
            <a:extLst>
              <a:ext uri="{FF2B5EF4-FFF2-40B4-BE49-F238E27FC236}">
                <a16:creationId xmlns:a16="http://schemas.microsoft.com/office/drawing/2014/main" id="{558CE626-D035-7B48-812F-8E8D5984EF60}"/>
              </a:ext>
            </a:extLst>
          </p:cNvPr>
          <p:cNvSpPr txBox="1">
            <a:spLocks/>
          </p:cNvSpPr>
          <p:nvPr/>
        </p:nvSpPr>
        <p:spPr>
          <a:xfrm>
            <a:off x="2002518" y="3674482"/>
            <a:ext cx="717581"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IoT or Mobile</a:t>
            </a:r>
          </a:p>
          <a:p>
            <a:pPr marL="0" marR="0" lvl="0" indent="0" algn="r"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panose="020B0702040204020203" pitchFamily="34" charset="0"/>
                <a:cs typeface="Segoe UI Semibold" panose="020B0702040204020203" pitchFamily="34" charset="0"/>
              </a:rPr>
              <a:t>Device</a:t>
            </a:r>
            <a:endPar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89">
            <a:extLst>
              <a:ext uri="{FF2B5EF4-FFF2-40B4-BE49-F238E27FC236}">
                <a16:creationId xmlns:a16="http://schemas.microsoft.com/office/drawing/2014/main" id="{C8862EBC-A8A6-D845-B3A6-3EB83A368B7F}"/>
              </a:ext>
            </a:extLst>
          </p:cNvPr>
          <p:cNvSpPr/>
          <p:nvPr/>
        </p:nvSpPr>
        <p:spPr bwMode="auto">
          <a:xfrm>
            <a:off x="2737410" y="3654829"/>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people_4" title="Icon of a person">
            <a:extLst>
              <a:ext uri="{FF2B5EF4-FFF2-40B4-BE49-F238E27FC236}">
                <a16:creationId xmlns:a16="http://schemas.microsoft.com/office/drawing/2014/main" id="{2B3F6B49-8D9D-E549-B45E-6704668D86A5}"/>
              </a:ext>
            </a:extLst>
          </p:cNvPr>
          <p:cNvSpPr>
            <a:spLocks noChangeAspect="1" noEditPoints="1"/>
          </p:cNvSpPr>
          <p:nvPr/>
        </p:nvSpPr>
        <p:spPr bwMode="auto">
          <a:xfrm>
            <a:off x="2854078" y="3752897"/>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DC53C628-BFD7-EE43-B6D6-915539F4F882}"/>
              </a:ext>
            </a:extLst>
          </p:cNvPr>
          <p:cNvCxnSpPr>
            <a:cxnSpLocks/>
            <a:stCxn id="120" idx="3"/>
          </p:cNvCxnSpPr>
          <p:nvPr/>
        </p:nvCxnSpPr>
        <p:spPr>
          <a:xfrm>
            <a:off x="3286050" y="3929149"/>
            <a:ext cx="449575" cy="11911"/>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itle 1">
            <a:extLst>
              <a:ext uri="{FF2B5EF4-FFF2-40B4-BE49-F238E27FC236}">
                <a16:creationId xmlns:a16="http://schemas.microsoft.com/office/drawing/2014/main" id="{FE807787-BD9D-3E45-990C-E937787E18D3}"/>
              </a:ext>
            </a:extLst>
          </p:cNvPr>
          <p:cNvSpPr txBox="1">
            <a:spLocks/>
          </p:cNvSpPr>
          <p:nvPr/>
        </p:nvSpPr>
        <p:spPr>
          <a:xfrm>
            <a:off x="2002517" y="450579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panose="020B0702040204020203" pitchFamily="34" charset="0"/>
                <a:cs typeface="Segoe UI Semibold" panose="020B0702040204020203" pitchFamily="34" charset="0"/>
              </a:rPr>
              <a:t>Partner Systems</a:t>
            </a:r>
            <a:endPar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89">
            <a:extLst>
              <a:ext uri="{FF2B5EF4-FFF2-40B4-BE49-F238E27FC236}">
                <a16:creationId xmlns:a16="http://schemas.microsoft.com/office/drawing/2014/main" id="{693E3312-9975-034E-A86F-8F309C8AE04F}"/>
              </a:ext>
            </a:extLst>
          </p:cNvPr>
          <p:cNvSpPr/>
          <p:nvPr/>
        </p:nvSpPr>
        <p:spPr bwMode="auto">
          <a:xfrm>
            <a:off x="2737208" y="4408887"/>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5" name="people_4" title="Icon of a person">
            <a:extLst>
              <a:ext uri="{FF2B5EF4-FFF2-40B4-BE49-F238E27FC236}">
                <a16:creationId xmlns:a16="http://schemas.microsoft.com/office/drawing/2014/main" id="{BC46D728-BBB5-6A45-BD82-F2D0AB422017}"/>
              </a:ext>
            </a:extLst>
          </p:cNvPr>
          <p:cNvSpPr>
            <a:spLocks noChangeAspect="1" noEditPoints="1"/>
          </p:cNvSpPr>
          <p:nvPr/>
        </p:nvSpPr>
        <p:spPr bwMode="auto">
          <a:xfrm>
            <a:off x="2853876" y="4506955"/>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D3326B1B-7A29-9847-9E67-F68FA1D96026}"/>
              </a:ext>
            </a:extLst>
          </p:cNvPr>
          <p:cNvCxnSpPr>
            <a:cxnSpLocks/>
          </p:cNvCxnSpPr>
          <p:nvPr/>
        </p:nvCxnSpPr>
        <p:spPr>
          <a:xfrm>
            <a:off x="3285848" y="4647433"/>
            <a:ext cx="449575" cy="11911"/>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BE46C03-FC5F-7143-ADE0-992FA1CC707F}"/>
              </a:ext>
            </a:extLst>
          </p:cNvPr>
          <p:cNvCxnSpPr>
            <a:cxnSpLocks/>
          </p:cNvCxnSpPr>
          <p:nvPr/>
        </p:nvCxnSpPr>
        <p:spPr>
          <a:xfrm>
            <a:off x="7046687" y="3475449"/>
            <a:ext cx="449575" cy="11911"/>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4BFF755-CB43-574A-85CF-D9F386673B64}"/>
              </a:ext>
            </a:extLst>
          </p:cNvPr>
          <p:cNvCxnSpPr>
            <a:cxnSpLocks/>
          </p:cNvCxnSpPr>
          <p:nvPr/>
        </p:nvCxnSpPr>
        <p:spPr>
          <a:xfrm>
            <a:off x="7071920" y="4417195"/>
            <a:ext cx="449575" cy="11911"/>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0" name="Title 1">
            <a:extLst>
              <a:ext uri="{FF2B5EF4-FFF2-40B4-BE49-F238E27FC236}">
                <a16:creationId xmlns:a16="http://schemas.microsoft.com/office/drawing/2014/main" id="{35F94F7C-247B-CD48-923A-E8436997AE70}"/>
              </a:ext>
            </a:extLst>
          </p:cNvPr>
          <p:cNvSpPr txBox="1">
            <a:spLocks/>
          </p:cNvSpPr>
          <p:nvPr/>
        </p:nvSpPr>
        <p:spPr>
          <a:xfrm>
            <a:off x="3866439" y="3130633"/>
            <a:ext cx="183739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Documentation</a:t>
            </a:r>
          </a:p>
        </p:txBody>
      </p:sp>
      <p:sp>
        <p:nvSpPr>
          <p:cNvPr id="131" name="Title 1">
            <a:extLst>
              <a:ext uri="{FF2B5EF4-FFF2-40B4-BE49-F238E27FC236}">
                <a16:creationId xmlns:a16="http://schemas.microsoft.com/office/drawing/2014/main" id="{594B0CC6-3A61-304C-AA9C-A471AC119F79}"/>
              </a:ext>
            </a:extLst>
          </p:cNvPr>
          <p:cNvSpPr txBox="1">
            <a:spLocks/>
          </p:cNvSpPr>
          <p:nvPr/>
        </p:nvSpPr>
        <p:spPr>
          <a:xfrm>
            <a:off x="3866439" y="4568676"/>
            <a:ext cx="108629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SOAP to REST</a:t>
            </a:r>
          </a:p>
        </p:txBody>
      </p:sp>
      <p:sp>
        <p:nvSpPr>
          <p:cNvPr id="133" name="Title 1">
            <a:extLst>
              <a:ext uri="{FF2B5EF4-FFF2-40B4-BE49-F238E27FC236}">
                <a16:creationId xmlns:a16="http://schemas.microsoft.com/office/drawing/2014/main" id="{A6A60AC1-D7A9-CF4F-8643-819FC16E8656}"/>
              </a:ext>
            </a:extLst>
          </p:cNvPr>
          <p:cNvSpPr txBox="1">
            <a:spLocks/>
          </p:cNvSpPr>
          <p:nvPr/>
        </p:nvSpPr>
        <p:spPr>
          <a:xfrm>
            <a:off x="3880984" y="3876667"/>
            <a:ext cx="44957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REST</a:t>
            </a:r>
          </a:p>
        </p:txBody>
      </p:sp>
    </p:spTree>
    <p:extLst>
      <p:ext uri="{BB962C8B-B14F-4D97-AF65-F5344CB8AC3E}">
        <p14:creationId xmlns:p14="http://schemas.microsoft.com/office/powerpoint/2010/main" val="322898649"/>
      </p:ext>
    </p:extLst>
  </p:cSld>
  <p:clrMapOvr>
    <a:overrideClrMapping bg1="lt1" tx1="dk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F1141DAF-1302-4B46-BACA-028BEAAD896F}"/>
              </a:ext>
            </a:extLst>
          </p:cNvPr>
          <p:cNvSpPr/>
          <p:nvPr/>
        </p:nvSpPr>
        <p:spPr>
          <a:xfrm>
            <a:off x="3626528" y="5046451"/>
            <a:ext cx="6290527" cy="427203"/>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7" y="583807"/>
            <a:ext cx="11533187" cy="697084"/>
          </a:xfrm>
        </p:spPr>
        <p:txBody>
          <a:bodyPr wrap="square">
            <a:spAutoFit/>
          </a:bodyPr>
          <a:lstStyle/>
          <a:p>
            <a:r>
              <a:rPr lang="en-US" dirty="0">
                <a:solidFill>
                  <a:schemeClr val="tx1"/>
                </a:solidFill>
              </a:rPr>
              <a:t>Red Hat 3scale API Management</a:t>
            </a:r>
          </a:p>
        </p:txBody>
      </p:sp>
      <p:sp>
        <p:nvSpPr>
          <p:cNvPr id="62" name="Rectangle 61">
            <a:extLst>
              <a:ext uri="{FF2B5EF4-FFF2-40B4-BE49-F238E27FC236}">
                <a16:creationId xmlns:a16="http://schemas.microsoft.com/office/drawing/2014/main" id="{F3E403A7-9255-43A9-B7B4-398F6154F4C6}"/>
              </a:ext>
            </a:extLst>
          </p:cNvPr>
          <p:cNvSpPr/>
          <p:nvPr/>
        </p:nvSpPr>
        <p:spPr>
          <a:xfrm>
            <a:off x="465137" y="1313900"/>
            <a:ext cx="11656105" cy="1323439"/>
          </a:xfrm>
          <a:prstGeom prst="rect">
            <a:avLst/>
          </a:prstGeom>
        </p:spPr>
        <p:txBody>
          <a:bodyPr wrap="square" lIns="0">
            <a:spAutoFit/>
          </a:bodyPr>
          <a:lstStyle/>
          <a:p>
            <a:pPr lvl="0">
              <a:tabLst>
                <a:tab pos="466090" algn="l"/>
                <a:tab pos="685800" algn="l"/>
              </a:tabLst>
            </a:pPr>
            <a:r>
              <a:rPr lang="en-CA" sz="2000" dirty="0">
                <a:latin typeface=""/>
                <a:ea typeface="Segoe UI Historic" panose="020B0502040204020203" pitchFamily="34" charset="0"/>
                <a:cs typeface="Segoe UI Historic" panose="020B0502040204020203" pitchFamily="34" charset="0"/>
              </a:rPr>
              <a:t>Red Hat® 3scale API Management makes it easy to manage your APIs. Share, secure, distribute, control, and monetize your APIs on an infrastructure platform built for performance, customer control, and future growth. Place 3scale components on-premise, in the cloud, or on any combination of the two.</a:t>
            </a:r>
            <a:endParaRPr lang="en-US" sz="2000" dirty="0">
              <a:latin typeface=""/>
              <a:ea typeface="Segoe UI Historic" panose="020B0502040204020203" pitchFamily="34" charset="0"/>
              <a:cs typeface="Segoe UI Historic" panose="020B0502040204020203" pitchFamily="34" charset="0"/>
            </a:endParaRPr>
          </a:p>
        </p:txBody>
      </p:sp>
      <p:grpSp>
        <p:nvGrpSpPr>
          <p:cNvPr id="43" name="Google Shape;2583;p236">
            <a:extLst>
              <a:ext uri="{FF2B5EF4-FFF2-40B4-BE49-F238E27FC236}">
                <a16:creationId xmlns:a16="http://schemas.microsoft.com/office/drawing/2014/main" id="{F490BD4F-D35D-4149-99E9-6D5720ED8CB1}"/>
              </a:ext>
            </a:extLst>
          </p:cNvPr>
          <p:cNvGrpSpPr/>
          <p:nvPr/>
        </p:nvGrpSpPr>
        <p:grpSpPr>
          <a:xfrm>
            <a:off x="13480" y="6438126"/>
            <a:ext cx="12436500" cy="654351"/>
            <a:chOff x="0" y="6438931"/>
            <a:chExt cx="12436500" cy="654351"/>
          </a:xfrm>
        </p:grpSpPr>
        <p:sp>
          <p:nvSpPr>
            <p:cNvPr id="44" name="Google Shape;2584;p236">
              <a:extLst>
                <a:ext uri="{FF2B5EF4-FFF2-40B4-BE49-F238E27FC236}">
                  <a16:creationId xmlns:a16="http://schemas.microsoft.com/office/drawing/2014/main" id="{99BA7016-B059-4F38-86DC-4205C039286D}"/>
                </a:ext>
              </a:extLst>
            </p:cNvPr>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45" name="Google Shape;2585;p236">
              <a:extLst>
                <a:ext uri="{FF2B5EF4-FFF2-40B4-BE49-F238E27FC236}">
                  <a16:creationId xmlns:a16="http://schemas.microsoft.com/office/drawing/2014/main" id="{5CF71717-41CB-4CA9-A923-6D080501A73B}"/>
                </a:ext>
              </a:extLst>
            </p:cNvPr>
            <p:cNvPicPr preferRelativeResize="0"/>
            <p:nvPr/>
          </p:nvPicPr>
          <p:blipFill rotWithShape="1">
            <a:blip r:embed="rId4">
              <a:alphaModFix/>
            </a:blip>
            <a:srcRect/>
            <a:stretch/>
          </p:blipFill>
          <p:spPr>
            <a:xfrm>
              <a:off x="10684494" y="6560128"/>
              <a:ext cx="916401" cy="410738"/>
            </a:xfrm>
            <a:prstGeom prst="rect">
              <a:avLst/>
            </a:prstGeom>
            <a:noFill/>
            <a:ln>
              <a:noFill/>
            </a:ln>
          </p:spPr>
        </p:pic>
        <p:cxnSp>
          <p:nvCxnSpPr>
            <p:cNvPr id="46" name="Google Shape;2586;p236">
              <a:extLst>
                <a:ext uri="{FF2B5EF4-FFF2-40B4-BE49-F238E27FC236}">
                  <a16:creationId xmlns:a16="http://schemas.microsoft.com/office/drawing/2014/main" id="{587457B3-2324-4A61-82DA-B9FCD058E0A5}"/>
                </a:ext>
              </a:extLst>
            </p:cNvPr>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47" name="Google Shape;2587;p236">
              <a:extLst>
                <a:ext uri="{FF2B5EF4-FFF2-40B4-BE49-F238E27FC236}">
                  <a16:creationId xmlns:a16="http://schemas.microsoft.com/office/drawing/2014/main" id="{002BCED1-4D60-46D8-A728-E178F6C79ECA}"/>
                </a:ext>
              </a:extLst>
            </p:cNvPr>
            <p:cNvGrpSpPr/>
            <p:nvPr/>
          </p:nvGrpSpPr>
          <p:grpSpPr>
            <a:xfrm>
              <a:off x="9903576" y="6438931"/>
              <a:ext cx="851452" cy="654351"/>
              <a:chOff x="9903576" y="6438931"/>
              <a:chExt cx="851452" cy="654351"/>
            </a:xfrm>
          </p:grpSpPr>
          <p:sp>
            <p:nvSpPr>
              <p:cNvPr id="50" name="Google Shape;2588;p236">
                <a:extLst>
                  <a:ext uri="{FF2B5EF4-FFF2-40B4-BE49-F238E27FC236}">
                    <a16:creationId xmlns:a16="http://schemas.microsoft.com/office/drawing/2014/main" id="{F7ABBDAC-2841-4903-AF50-69AA2CA5F345}"/>
                  </a:ext>
                </a:extLst>
              </p:cNvPr>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1" name="Google Shape;2589;p236">
                <a:extLst>
                  <a:ext uri="{FF2B5EF4-FFF2-40B4-BE49-F238E27FC236}">
                    <a16:creationId xmlns:a16="http://schemas.microsoft.com/office/drawing/2014/main" id="{C923F7AC-CB53-48CE-BF5C-8045BA56B9B5}"/>
                  </a:ext>
                </a:extLst>
              </p:cNvPr>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8" name="Google Shape;2590;p236">
              <a:extLst>
                <a:ext uri="{FF2B5EF4-FFF2-40B4-BE49-F238E27FC236}">
                  <a16:creationId xmlns:a16="http://schemas.microsoft.com/office/drawing/2014/main" id="{0B99EC6E-87FF-44FB-963C-7CEB7613C93D}"/>
                </a:ext>
              </a:extLst>
            </p:cNvPr>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49" name="Google Shape;2591;p236">
              <a:extLst>
                <a:ext uri="{FF2B5EF4-FFF2-40B4-BE49-F238E27FC236}">
                  <a16:creationId xmlns:a16="http://schemas.microsoft.com/office/drawing/2014/main" id="{82C03342-D0DD-4789-B3EB-38D0F00EAA6C}"/>
                </a:ext>
              </a:extLst>
            </p:cNvPr>
            <p:cNvPicPr preferRelativeResize="0"/>
            <p:nvPr/>
          </p:nvPicPr>
          <p:blipFill rotWithShape="1">
            <a:blip r:embed="rId5">
              <a:alphaModFix/>
            </a:blip>
            <a:srcRect/>
            <a:stretch/>
          </p:blipFill>
          <p:spPr>
            <a:xfrm>
              <a:off x="11667196" y="6684212"/>
              <a:ext cx="687860" cy="162708"/>
            </a:xfrm>
            <a:prstGeom prst="rect">
              <a:avLst/>
            </a:prstGeom>
            <a:noFill/>
            <a:ln>
              <a:noFill/>
            </a:ln>
          </p:spPr>
        </p:pic>
      </p:grpSp>
      <p:pic>
        <p:nvPicPr>
          <p:cNvPr id="16" name="Picture 15">
            <a:extLst>
              <a:ext uri="{FF2B5EF4-FFF2-40B4-BE49-F238E27FC236}">
                <a16:creationId xmlns:a16="http://schemas.microsoft.com/office/drawing/2014/main" id="{34F4260C-CDEA-2F4C-83EA-2CC19172251E}"/>
              </a:ext>
            </a:extLst>
          </p:cNvPr>
          <p:cNvPicPr>
            <a:picLocks noChangeAspect="1"/>
          </p:cNvPicPr>
          <p:nvPr/>
        </p:nvPicPr>
        <p:blipFill>
          <a:blip r:embed="rId6"/>
          <a:stretch>
            <a:fillRect/>
          </a:stretch>
        </p:blipFill>
        <p:spPr>
          <a:xfrm>
            <a:off x="5554050" y="5072711"/>
            <a:ext cx="2354327" cy="355260"/>
          </a:xfrm>
          <a:prstGeom prst="rect">
            <a:avLst/>
          </a:prstGeom>
        </p:spPr>
      </p:pic>
      <p:cxnSp>
        <p:nvCxnSpPr>
          <p:cNvPr id="19" name="Straight Connector 18">
            <a:extLst>
              <a:ext uri="{FF2B5EF4-FFF2-40B4-BE49-F238E27FC236}">
                <a16:creationId xmlns:a16="http://schemas.microsoft.com/office/drawing/2014/main" id="{DCC1D3E8-1D1F-164A-8E10-24A2AF0B0A2B}"/>
              </a:ext>
            </a:extLst>
          </p:cNvPr>
          <p:cNvCxnSpPr>
            <a:cxnSpLocks/>
          </p:cNvCxnSpPr>
          <p:nvPr/>
        </p:nvCxnSpPr>
        <p:spPr>
          <a:xfrm flipV="1">
            <a:off x="3626528" y="4779379"/>
            <a:ext cx="0" cy="640733"/>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8B33D1-CE73-7B4D-AB24-AF6763798DF5}"/>
              </a:ext>
            </a:extLst>
          </p:cNvPr>
          <p:cNvCxnSpPr>
            <a:cxnSpLocks/>
          </p:cNvCxnSpPr>
          <p:nvPr/>
        </p:nvCxnSpPr>
        <p:spPr>
          <a:xfrm flipV="1">
            <a:off x="9917055" y="4753342"/>
            <a:ext cx="0" cy="654976"/>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Rectangle: Rounded Corners 83">
            <a:extLst>
              <a:ext uri="{FF2B5EF4-FFF2-40B4-BE49-F238E27FC236}">
                <a16:creationId xmlns:a16="http://schemas.microsoft.com/office/drawing/2014/main" id="{10A68CED-268E-4A4F-A904-4A9CE3DEB0FE}"/>
              </a:ext>
            </a:extLst>
          </p:cNvPr>
          <p:cNvSpPr/>
          <p:nvPr/>
        </p:nvSpPr>
        <p:spPr bwMode="auto">
          <a:xfrm>
            <a:off x="7757641" y="3031493"/>
            <a:ext cx="822960" cy="822960"/>
          </a:xfrm>
          <a:prstGeom prst="roundRect">
            <a:avLst>
              <a:gd name="adj" fmla="val 3125"/>
            </a:avLst>
          </a:prstGeom>
          <a:solidFill>
            <a:srgbClr val="FCFDFE">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8" name="Title 1">
            <a:extLst>
              <a:ext uri="{FF2B5EF4-FFF2-40B4-BE49-F238E27FC236}">
                <a16:creationId xmlns:a16="http://schemas.microsoft.com/office/drawing/2014/main" id="{6A16EA85-9D21-B845-AFBD-F8A28AFC4CEA}"/>
              </a:ext>
            </a:extLst>
          </p:cNvPr>
          <p:cNvSpPr txBox="1">
            <a:spLocks/>
          </p:cNvSpPr>
          <p:nvPr/>
        </p:nvSpPr>
        <p:spPr>
          <a:xfrm>
            <a:off x="8694359" y="4090900"/>
            <a:ext cx="819186"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Azure</a:t>
            </a:r>
          </a:p>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Red Hat</a:t>
            </a:r>
          </a:p>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OpenShift</a:t>
            </a:r>
          </a:p>
        </p:txBody>
      </p:sp>
      <p:sp>
        <p:nvSpPr>
          <p:cNvPr id="59" name="Rectangle: Rounded Corners 98">
            <a:extLst>
              <a:ext uri="{FF2B5EF4-FFF2-40B4-BE49-F238E27FC236}">
                <a16:creationId xmlns:a16="http://schemas.microsoft.com/office/drawing/2014/main" id="{3EFB44ED-6CA7-A74A-B188-19E4D1BBE344}"/>
              </a:ext>
            </a:extLst>
          </p:cNvPr>
          <p:cNvSpPr/>
          <p:nvPr/>
        </p:nvSpPr>
        <p:spPr bwMode="auto">
          <a:xfrm>
            <a:off x="7772781" y="3956419"/>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Freeform: Shape 186">
            <a:extLst>
              <a:ext uri="{FF2B5EF4-FFF2-40B4-BE49-F238E27FC236}">
                <a16:creationId xmlns:a16="http://schemas.microsoft.com/office/drawing/2014/main" id="{71FBA56E-B1F8-914A-AB68-286D5316DA94}"/>
              </a:ext>
            </a:extLst>
          </p:cNvPr>
          <p:cNvSpPr/>
          <p:nvPr/>
        </p:nvSpPr>
        <p:spPr>
          <a:xfrm>
            <a:off x="8036141" y="4421064"/>
            <a:ext cx="2216" cy="221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pic>
        <p:nvPicPr>
          <p:cNvPr id="61" name="Picture 8" descr="Image result for openshift logo png">
            <a:extLst>
              <a:ext uri="{FF2B5EF4-FFF2-40B4-BE49-F238E27FC236}">
                <a16:creationId xmlns:a16="http://schemas.microsoft.com/office/drawing/2014/main" id="{F07923DA-378D-084C-951A-27BB58ABC17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7909510" y="4130962"/>
            <a:ext cx="523032" cy="497913"/>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Rounded Corners 79">
            <a:extLst>
              <a:ext uri="{FF2B5EF4-FFF2-40B4-BE49-F238E27FC236}">
                <a16:creationId xmlns:a16="http://schemas.microsoft.com/office/drawing/2014/main" id="{34130D46-2075-9D47-BCD5-B3E7787D26D0}"/>
              </a:ext>
            </a:extLst>
          </p:cNvPr>
          <p:cNvSpPr/>
          <p:nvPr/>
        </p:nvSpPr>
        <p:spPr bwMode="auto">
          <a:xfrm>
            <a:off x="3735423" y="2920373"/>
            <a:ext cx="3298525" cy="198248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214BB26E-AB52-6A44-9050-987C8ACE151F}"/>
              </a:ext>
            </a:extLst>
          </p:cNvPr>
          <p:cNvSpPr txBox="1">
            <a:spLocks/>
          </p:cNvSpPr>
          <p:nvPr/>
        </p:nvSpPr>
        <p:spPr>
          <a:xfrm>
            <a:off x="2002517" y="3122293"/>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73" name="Rectangle: Rounded Corners 189">
            <a:extLst>
              <a:ext uri="{FF2B5EF4-FFF2-40B4-BE49-F238E27FC236}">
                <a16:creationId xmlns:a16="http://schemas.microsoft.com/office/drawing/2014/main" id="{ED8AC345-0A98-F24D-9EFA-A3B3B7E9A9F1}"/>
              </a:ext>
            </a:extLst>
          </p:cNvPr>
          <p:cNvSpPr/>
          <p:nvPr/>
        </p:nvSpPr>
        <p:spPr bwMode="auto">
          <a:xfrm>
            <a:off x="2737208" y="291275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people_4" title="Icon of a person">
            <a:extLst>
              <a:ext uri="{FF2B5EF4-FFF2-40B4-BE49-F238E27FC236}">
                <a16:creationId xmlns:a16="http://schemas.microsoft.com/office/drawing/2014/main" id="{56D2EED9-9E42-1648-A9AB-C2895CB2E020}"/>
              </a:ext>
            </a:extLst>
          </p:cNvPr>
          <p:cNvSpPr>
            <a:spLocks noChangeAspect="1" noEditPoints="1"/>
          </p:cNvSpPr>
          <p:nvPr/>
        </p:nvSpPr>
        <p:spPr bwMode="auto">
          <a:xfrm>
            <a:off x="2853876" y="3010819"/>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88D4F062-8921-7748-8232-FD853E0EA521}"/>
              </a:ext>
            </a:extLst>
          </p:cNvPr>
          <p:cNvCxnSpPr>
            <a:cxnSpLocks/>
            <a:stCxn id="73" idx="3"/>
          </p:cNvCxnSpPr>
          <p:nvPr/>
        </p:nvCxnSpPr>
        <p:spPr>
          <a:xfrm>
            <a:off x="3285848" y="3187071"/>
            <a:ext cx="449575" cy="11911"/>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Title 1">
            <a:extLst>
              <a:ext uri="{FF2B5EF4-FFF2-40B4-BE49-F238E27FC236}">
                <a16:creationId xmlns:a16="http://schemas.microsoft.com/office/drawing/2014/main" id="{07CD529C-84D9-FA42-9C6D-994C628C068C}"/>
              </a:ext>
            </a:extLst>
          </p:cNvPr>
          <p:cNvSpPr txBox="1">
            <a:spLocks/>
          </p:cNvSpPr>
          <p:nvPr/>
        </p:nvSpPr>
        <p:spPr>
          <a:xfrm>
            <a:off x="3699265" y="2684670"/>
            <a:ext cx="2364651"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Red Hat 3scale API Management</a:t>
            </a:r>
          </a:p>
        </p:txBody>
      </p:sp>
      <p:sp>
        <p:nvSpPr>
          <p:cNvPr id="85" name="Title 1">
            <a:extLst>
              <a:ext uri="{FF2B5EF4-FFF2-40B4-BE49-F238E27FC236}">
                <a16:creationId xmlns:a16="http://schemas.microsoft.com/office/drawing/2014/main" id="{5E6F7DF9-51EB-124E-8EC8-C54AF053E3F7}"/>
              </a:ext>
            </a:extLst>
          </p:cNvPr>
          <p:cNvSpPr txBox="1">
            <a:spLocks/>
          </p:cNvSpPr>
          <p:nvPr/>
        </p:nvSpPr>
        <p:spPr>
          <a:xfrm>
            <a:off x="8653785" y="3158320"/>
            <a:ext cx="112995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OpenShift</a:t>
            </a:r>
          </a:p>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Self-managed</a:t>
            </a:r>
          </a:p>
          <a:p>
            <a:pPr lvl="0" defTabSz="914192">
              <a:lnSpc>
                <a:spcPct val="100000"/>
              </a:lnSpc>
              <a:buClrTx/>
              <a:defRPr/>
            </a:pPr>
            <a:r>
              <a:rPr lang="en-US" sz="1200" spc="0" dirty="0">
                <a:solidFill>
                  <a:srgbClr val="000000"/>
                </a:solidFill>
                <a:latin typeface="Segoe UI Semibold" panose="020B0702040204020203" pitchFamily="34" charset="0"/>
                <a:cs typeface="Segoe UI Semibold" panose="020B0702040204020203" pitchFamily="34" charset="0"/>
              </a:rPr>
              <a:t>on-premises</a:t>
            </a:r>
          </a:p>
        </p:txBody>
      </p:sp>
      <p:sp>
        <p:nvSpPr>
          <p:cNvPr id="88" name="Title 1">
            <a:extLst>
              <a:ext uri="{FF2B5EF4-FFF2-40B4-BE49-F238E27FC236}">
                <a16:creationId xmlns:a16="http://schemas.microsoft.com/office/drawing/2014/main" id="{90FA3165-7EC7-DE4E-A644-AD19B22854C7}"/>
              </a:ext>
            </a:extLst>
          </p:cNvPr>
          <p:cNvSpPr txBox="1">
            <a:spLocks/>
          </p:cNvSpPr>
          <p:nvPr/>
        </p:nvSpPr>
        <p:spPr>
          <a:xfrm>
            <a:off x="2002518" y="3674482"/>
            <a:ext cx="717581"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IoT or Mobile</a:t>
            </a:r>
          </a:p>
          <a:p>
            <a:pPr marL="0" marR="0" lvl="0" indent="0" algn="r"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panose="020B0702040204020203" pitchFamily="34" charset="0"/>
                <a:cs typeface="Segoe UI Semibold" panose="020B0702040204020203" pitchFamily="34" charset="0"/>
              </a:rPr>
              <a:t>Device</a:t>
            </a:r>
            <a:endPar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9" name="Rectangle: Rounded Corners 189">
            <a:extLst>
              <a:ext uri="{FF2B5EF4-FFF2-40B4-BE49-F238E27FC236}">
                <a16:creationId xmlns:a16="http://schemas.microsoft.com/office/drawing/2014/main" id="{29C702CF-54FF-4440-A711-F11DE6CD1C1F}"/>
              </a:ext>
            </a:extLst>
          </p:cNvPr>
          <p:cNvSpPr/>
          <p:nvPr/>
        </p:nvSpPr>
        <p:spPr bwMode="auto">
          <a:xfrm>
            <a:off x="2737410" y="3654829"/>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0" name="people_4" title="Icon of a person">
            <a:extLst>
              <a:ext uri="{FF2B5EF4-FFF2-40B4-BE49-F238E27FC236}">
                <a16:creationId xmlns:a16="http://schemas.microsoft.com/office/drawing/2014/main" id="{53507ADB-4C39-7145-B386-1B6A7FE01649}"/>
              </a:ext>
            </a:extLst>
          </p:cNvPr>
          <p:cNvSpPr>
            <a:spLocks noChangeAspect="1" noEditPoints="1"/>
          </p:cNvSpPr>
          <p:nvPr/>
        </p:nvSpPr>
        <p:spPr bwMode="auto">
          <a:xfrm>
            <a:off x="2854078" y="3752897"/>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C22205B6-8E70-EE4B-9E13-30BC3644416C}"/>
              </a:ext>
            </a:extLst>
          </p:cNvPr>
          <p:cNvCxnSpPr>
            <a:cxnSpLocks/>
            <a:stCxn id="89" idx="3"/>
          </p:cNvCxnSpPr>
          <p:nvPr/>
        </p:nvCxnSpPr>
        <p:spPr>
          <a:xfrm>
            <a:off x="3286050" y="3929149"/>
            <a:ext cx="449575" cy="11911"/>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itle 1">
            <a:extLst>
              <a:ext uri="{FF2B5EF4-FFF2-40B4-BE49-F238E27FC236}">
                <a16:creationId xmlns:a16="http://schemas.microsoft.com/office/drawing/2014/main" id="{04B0D5A7-C5E8-EC4D-8390-15D677FF52B4}"/>
              </a:ext>
            </a:extLst>
          </p:cNvPr>
          <p:cNvSpPr txBox="1">
            <a:spLocks/>
          </p:cNvSpPr>
          <p:nvPr/>
        </p:nvSpPr>
        <p:spPr>
          <a:xfrm>
            <a:off x="2002517" y="450579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panose="020B0702040204020203" pitchFamily="34" charset="0"/>
                <a:cs typeface="Segoe UI Semibold" panose="020B0702040204020203" pitchFamily="34" charset="0"/>
              </a:rPr>
              <a:t>Partner Systems</a:t>
            </a:r>
            <a:endPar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3" name="Rectangle: Rounded Corners 189">
            <a:extLst>
              <a:ext uri="{FF2B5EF4-FFF2-40B4-BE49-F238E27FC236}">
                <a16:creationId xmlns:a16="http://schemas.microsoft.com/office/drawing/2014/main" id="{E5959A53-529B-8E4D-89A3-8EC0C15588F2}"/>
              </a:ext>
            </a:extLst>
          </p:cNvPr>
          <p:cNvSpPr/>
          <p:nvPr/>
        </p:nvSpPr>
        <p:spPr bwMode="auto">
          <a:xfrm>
            <a:off x="2737208" y="4408887"/>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people_4" title="Icon of a person">
            <a:extLst>
              <a:ext uri="{FF2B5EF4-FFF2-40B4-BE49-F238E27FC236}">
                <a16:creationId xmlns:a16="http://schemas.microsoft.com/office/drawing/2014/main" id="{DA909BF1-0E68-7F4A-8E38-CE29BB0C6A1A}"/>
              </a:ext>
            </a:extLst>
          </p:cNvPr>
          <p:cNvSpPr>
            <a:spLocks noChangeAspect="1" noEditPoints="1"/>
          </p:cNvSpPr>
          <p:nvPr/>
        </p:nvSpPr>
        <p:spPr bwMode="auto">
          <a:xfrm>
            <a:off x="2853876" y="4506955"/>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5F498195-01DB-8A45-99D9-463736BB2EFE}"/>
              </a:ext>
            </a:extLst>
          </p:cNvPr>
          <p:cNvCxnSpPr>
            <a:cxnSpLocks/>
          </p:cNvCxnSpPr>
          <p:nvPr/>
        </p:nvCxnSpPr>
        <p:spPr>
          <a:xfrm>
            <a:off x="3285848" y="4647433"/>
            <a:ext cx="449575" cy="11911"/>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1064DBB-B34D-A644-8A7A-BDC957381FA3}"/>
              </a:ext>
            </a:extLst>
          </p:cNvPr>
          <p:cNvCxnSpPr>
            <a:cxnSpLocks/>
          </p:cNvCxnSpPr>
          <p:nvPr/>
        </p:nvCxnSpPr>
        <p:spPr>
          <a:xfrm>
            <a:off x="7046687" y="3475449"/>
            <a:ext cx="449575" cy="11911"/>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DD46DD6-E980-8942-8D13-A47FA4E7BE05}"/>
              </a:ext>
            </a:extLst>
          </p:cNvPr>
          <p:cNvCxnSpPr>
            <a:cxnSpLocks/>
          </p:cNvCxnSpPr>
          <p:nvPr/>
        </p:nvCxnSpPr>
        <p:spPr>
          <a:xfrm>
            <a:off x="7071920" y="4417195"/>
            <a:ext cx="449575" cy="11911"/>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itle 1">
            <a:extLst>
              <a:ext uri="{FF2B5EF4-FFF2-40B4-BE49-F238E27FC236}">
                <a16:creationId xmlns:a16="http://schemas.microsoft.com/office/drawing/2014/main" id="{43144749-046B-A34F-AC25-9E9905B0F981}"/>
              </a:ext>
            </a:extLst>
          </p:cNvPr>
          <p:cNvSpPr txBox="1">
            <a:spLocks/>
          </p:cNvSpPr>
          <p:nvPr/>
        </p:nvSpPr>
        <p:spPr>
          <a:xfrm>
            <a:off x="3866439" y="3130633"/>
            <a:ext cx="183739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Documentation</a:t>
            </a:r>
          </a:p>
        </p:txBody>
      </p:sp>
      <p:sp>
        <p:nvSpPr>
          <p:cNvPr id="101" name="Title 1">
            <a:extLst>
              <a:ext uri="{FF2B5EF4-FFF2-40B4-BE49-F238E27FC236}">
                <a16:creationId xmlns:a16="http://schemas.microsoft.com/office/drawing/2014/main" id="{B0B69307-642F-A34F-95DB-09FE7D1661E9}"/>
              </a:ext>
            </a:extLst>
          </p:cNvPr>
          <p:cNvSpPr txBox="1">
            <a:spLocks/>
          </p:cNvSpPr>
          <p:nvPr/>
        </p:nvSpPr>
        <p:spPr>
          <a:xfrm>
            <a:off x="3866439" y="4568676"/>
            <a:ext cx="108629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SOAP to REST</a:t>
            </a:r>
          </a:p>
        </p:txBody>
      </p:sp>
      <p:sp>
        <p:nvSpPr>
          <p:cNvPr id="102" name="Title 1">
            <a:extLst>
              <a:ext uri="{FF2B5EF4-FFF2-40B4-BE49-F238E27FC236}">
                <a16:creationId xmlns:a16="http://schemas.microsoft.com/office/drawing/2014/main" id="{580F10AD-0CF0-A844-8A3C-683A4FFE5551}"/>
              </a:ext>
            </a:extLst>
          </p:cNvPr>
          <p:cNvSpPr txBox="1">
            <a:spLocks/>
          </p:cNvSpPr>
          <p:nvPr/>
        </p:nvSpPr>
        <p:spPr>
          <a:xfrm>
            <a:off x="3880984" y="3876667"/>
            <a:ext cx="44957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REST</a:t>
            </a:r>
          </a:p>
        </p:txBody>
      </p:sp>
      <p:pic>
        <p:nvPicPr>
          <p:cNvPr id="103" name="Picture 8" descr="Image result for openshift logo png">
            <a:extLst>
              <a:ext uri="{FF2B5EF4-FFF2-40B4-BE49-F238E27FC236}">
                <a16:creationId xmlns:a16="http://schemas.microsoft.com/office/drawing/2014/main" id="{C879E871-7E06-814F-9067-12563E3A689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7879176" y="3139654"/>
            <a:ext cx="523032" cy="49791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18DB455F-CF20-3C4B-AF9A-A4DA4DD036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5203" y="3643220"/>
            <a:ext cx="1853818" cy="54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17358"/>
      </p:ext>
    </p:extLst>
  </p:cSld>
  <p:clrMapOvr>
    <a:overrideClrMapping bg1="lt1" tx1="dk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92"/>
          <p:cNvSpPr txBox="1">
            <a:spLocks noGrp="1"/>
          </p:cNvSpPr>
          <p:nvPr>
            <p:ph type="title"/>
          </p:nvPr>
        </p:nvSpPr>
        <p:spPr>
          <a:xfrm>
            <a:off x="596951" y="2700725"/>
            <a:ext cx="9327357" cy="90404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A2DCEA"/>
              </a:buClr>
              <a:buSzPts val="3700"/>
              <a:buFont typeface="Quattrocento Sans"/>
              <a:buNone/>
            </a:pPr>
            <a:r>
              <a:rPr lang="en-US" sz="2800" dirty="0"/>
              <a:t>Azure Red Hat OpenShift 4</a:t>
            </a:r>
            <a:br>
              <a:rPr lang="en-US" sz="1400" dirty="0"/>
            </a:br>
            <a:r>
              <a:rPr lang="en-US" sz="4400" dirty="0">
                <a:solidFill>
                  <a:srgbClr val="008575"/>
                </a:solidFill>
              </a:rPr>
              <a:t>Azure DevOps</a:t>
            </a:r>
            <a:endParaRPr sz="4400" dirty="0">
              <a:solidFill>
                <a:srgbClr val="008575"/>
              </a:solidFill>
            </a:endParaRPr>
          </a:p>
        </p:txBody>
      </p:sp>
    </p:spTree>
    <p:extLst>
      <p:ext uri="{BB962C8B-B14F-4D97-AF65-F5344CB8AC3E}">
        <p14:creationId xmlns:p14="http://schemas.microsoft.com/office/powerpoint/2010/main" val="369136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236"/>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p>
            <a:pPr>
              <a:lnSpc>
                <a:spcPct val="114284"/>
              </a:lnSpc>
            </a:pPr>
            <a:r>
              <a:rPr lang="en-US" b="1"/>
              <a:t>Use OpenShift Pipeline</a:t>
            </a:r>
            <a:endParaRPr lang="en-US"/>
          </a:p>
        </p:txBody>
      </p:sp>
      <p:grpSp>
        <p:nvGrpSpPr>
          <p:cNvPr id="2583" name="Google Shape;2583;p236"/>
          <p:cNvGrpSpPr/>
          <p:nvPr/>
        </p:nvGrpSpPr>
        <p:grpSpPr>
          <a:xfrm>
            <a:off x="0" y="6438931"/>
            <a:ext cx="12436500" cy="654351"/>
            <a:chOff x="0" y="6438931"/>
            <a:chExt cx="12436500" cy="654351"/>
          </a:xfrm>
        </p:grpSpPr>
        <p:sp>
          <p:nvSpPr>
            <p:cNvPr id="2584" name="Google Shape;2584;p236"/>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2585" name="Google Shape;2585;p236"/>
            <p:cNvPicPr preferRelativeResize="0"/>
            <p:nvPr/>
          </p:nvPicPr>
          <p:blipFill rotWithShape="1">
            <a:blip r:embed="rId3">
              <a:alphaModFix/>
            </a:blip>
            <a:srcRect/>
            <a:stretch/>
          </p:blipFill>
          <p:spPr>
            <a:xfrm>
              <a:off x="10684494" y="6560128"/>
              <a:ext cx="916401" cy="410738"/>
            </a:xfrm>
            <a:prstGeom prst="rect">
              <a:avLst/>
            </a:prstGeom>
            <a:noFill/>
            <a:ln>
              <a:noFill/>
            </a:ln>
          </p:spPr>
        </p:pic>
        <p:cxnSp>
          <p:nvCxnSpPr>
            <p:cNvPr id="2586" name="Google Shape;2586;p236"/>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2587" name="Google Shape;2587;p236"/>
            <p:cNvGrpSpPr/>
            <p:nvPr/>
          </p:nvGrpSpPr>
          <p:grpSpPr>
            <a:xfrm>
              <a:off x="9903576" y="6438931"/>
              <a:ext cx="851452" cy="654351"/>
              <a:chOff x="9903576" y="6438931"/>
              <a:chExt cx="851452" cy="654351"/>
            </a:xfrm>
          </p:grpSpPr>
          <p:sp>
            <p:nvSpPr>
              <p:cNvPr id="2588" name="Google Shape;2588;p236"/>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589" name="Google Shape;2589;p236"/>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2590" name="Google Shape;2590;p236"/>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2591" name="Google Shape;2591;p236"/>
            <p:cNvPicPr preferRelativeResize="0"/>
            <p:nvPr/>
          </p:nvPicPr>
          <p:blipFill rotWithShape="1">
            <a:blip r:embed="rId4">
              <a:alphaModFix/>
            </a:blip>
            <a:srcRect/>
            <a:stretch/>
          </p:blipFill>
          <p:spPr>
            <a:xfrm>
              <a:off x="11667196" y="6684212"/>
              <a:ext cx="687860" cy="162708"/>
            </a:xfrm>
            <a:prstGeom prst="rect">
              <a:avLst/>
            </a:prstGeom>
            <a:noFill/>
            <a:ln>
              <a:noFill/>
            </a:ln>
          </p:spPr>
        </p:pic>
      </p:grpSp>
      <p:pic>
        <p:nvPicPr>
          <p:cNvPr id="2" name="Picture 2" descr="A picture containing drawing&#10;&#10;Description automatically generated">
            <a:extLst>
              <a:ext uri="{FF2B5EF4-FFF2-40B4-BE49-F238E27FC236}">
                <a16:creationId xmlns:a16="http://schemas.microsoft.com/office/drawing/2014/main" id="{6DBAD66C-7062-4776-93F0-BE2638C664CF}"/>
              </a:ext>
            </a:extLst>
          </p:cNvPr>
          <p:cNvPicPr>
            <a:picLocks noChangeAspect="1"/>
          </p:cNvPicPr>
          <p:nvPr/>
        </p:nvPicPr>
        <p:blipFill>
          <a:blip r:embed="rId5"/>
          <a:stretch>
            <a:fillRect/>
          </a:stretch>
        </p:blipFill>
        <p:spPr>
          <a:xfrm>
            <a:off x="-3227812" y="-1742108"/>
            <a:ext cx="482420" cy="381000"/>
          </a:xfrm>
          <a:prstGeom prst="rect">
            <a:avLst/>
          </a:prstGeom>
        </p:spPr>
      </p:pic>
      <p:pic>
        <p:nvPicPr>
          <p:cNvPr id="3" name="Picture 3" descr="A picture containing drawing, window&#10;&#10;Description automatically generated">
            <a:extLst>
              <a:ext uri="{FF2B5EF4-FFF2-40B4-BE49-F238E27FC236}">
                <a16:creationId xmlns:a16="http://schemas.microsoft.com/office/drawing/2014/main" id="{44BC059D-40D0-4723-BE1B-89358E08B0F3}"/>
              </a:ext>
            </a:extLst>
          </p:cNvPr>
          <p:cNvPicPr>
            <a:picLocks noChangeAspect="1"/>
          </p:cNvPicPr>
          <p:nvPr/>
        </p:nvPicPr>
        <p:blipFill>
          <a:blip r:embed="rId6"/>
          <a:stretch>
            <a:fillRect/>
          </a:stretch>
        </p:blipFill>
        <p:spPr>
          <a:xfrm>
            <a:off x="-3084901" y="-1599233"/>
            <a:ext cx="482420" cy="381000"/>
          </a:xfrm>
          <a:prstGeom prst="rect">
            <a:avLst/>
          </a:prstGeom>
        </p:spPr>
      </p:pic>
      <p:pic>
        <p:nvPicPr>
          <p:cNvPr id="4" name="Picture 4" descr="A picture containing drawing&#10;&#10;Description automatically generated">
            <a:extLst>
              <a:ext uri="{FF2B5EF4-FFF2-40B4-BE49-F238E27FC236}">
                <a16:creationId xmlns:a16="http://schemas.microsoft.com/office/drawing/2014/main" id="{F159D4C6-B2A4-4CEC-AEBE-9867B1EA7C4E}"/>
              </a:ext>
            </a:extLst>
          </p:cNvPr>
          <p:cNvPicPr>
            <a:picLocks noChangeAspect="1"/>
          </p:cNvPicPr>
          <p:nvPr/>
        </p:nvPicPr>
        <p:blipFill>
          <a:blip r:embed="rId7"/>
          <a:stretch>
            <a:fillRect/>
          </a:stretch>
        </p:blipFill>
        <p:spPr>
          <a:xfrm>
            <a:off x="-2941990" y="-1456358"/>
            <a:ext cx="525931" cy="285750"/>
          </a:xfrm>
          <a:prstGeom prst="rect">
            <a:avLst/>
          </a:prstGeom>
        </p:spPr>
      </p:pic>
      <p:pic>
        <p:nvPicPr>
          <p:cNvPr id="5" name="Picture 5" descr="A picture containing drawing&#10;&#10;Description automatically generated">
            <a:extLst>
              <a:ext uri="{FF2B5EF4-FFF2-40B4-BE49-F238E27FC236}">
                <a16:creationId xmlns:a16="http://schemas.microsoft.com/office/drawing/2014/main" id="{22B0C968-5CF1-4C23-BDDF-A9D71FA20645}"/>
              </a:ext>
            </a:extLst>
          </p:cNvPr>
          <p:cNvPicPr>
            <a:picLocks noChangeAspect="1"/>
          </p:cNvPicPr>
          <p:nvPr/>
        </p:nvPicPr>
        <p:blipFill>
          <a:blip r:embed="rId8"/>
          <a:stretch>
            <a:fillRect/>
          </a:stretch>
        </p:blipFill>
        <p:spPr>
          <a:xfrm>
            <a:off x="-2799079" y="-1313483"/>
            <a:ext cx="482420" cy="219075"/>
          </a:xfrm>
          <a:prstGeom prst="rect">
            <a:avLst/>
          </a:prstGeom>
        </p:spPr>
      </p:pic>
      <p:pic>
        <p:nvPicPr>
          <p:cNvPr id="10" name="Picture 10" descr="A picture containing drawing&#10;&#10;Description automatically generated">
            <a:extLst>
              <a:ext uri="{FF2B5EF4-FFF2-40B4-BE49-F238E27FC236}">
                <a16:creationId xmlns:a16="http://schemas.microsoft.com/office/drawing/2014/main" id="{27F22D0E-EDC1-4628-A9D5-7ABAE85B1650}"/>
              </a:ext>
            </a:extLst>
          </p:cNvPr>
          <p:cNvPicPr>
            <a:picLocks noChangeAspect="1"/>
          </p:cNvPicPr>
          <p:nvPr/>
        </p:nvPicPr>
        <p:blipFill>
          <a:blip r:embed="rId5"/>
          <a:stretch>
            <a:fillRect/>
          </a:stretch>
        </p:blipFill>
        <p:spPr>
          <a:xfrm>
            <a:off x="142911" y="142875"/>
            <a:ext cx="552589" cy="381000"/>
          </a:xfrm>
          <a:prstGeom prst="rect">
            <a:avLst/>
          </a:prstGeom>
        </p:spPr>
      </p:pic>
      <p:pic>
        <p:nvPicPr>
          <p:cNvPr id="11" name="Picture 11" descr="A picture containing drawing, window&#10;&#10;Description automatically generated">
            <a:extLst>
              <a:ext uri="{FF2B5EF4-FFF2-40B4-BE49-F238E27FC236}">
                <a16:creationId xmlns:a16="http://schemas.microsoft.com/office/drawing/2014/main" id="{D4BF8C29-0673-4832-980E-C111CBB5344B}"/>
              </a:ext>
            </a:extLst>
          </p:cNvPr>
          <p:cNvPicPr>
            <a:picLocks noChangeAspect="1"/>
          </p:cNvPicPr>
          <p:nvPr/>
        </p:nvPicPr>
        <p:blipFill>
          <a:blip r:embed="rId6"/>
          <a:stretch>
            <a:fillRect/>
          </a:stretch>
        </p:blipFill>
        <p:spPr>
          <a:xfrm>
            <a:off x="285822" y="285750"/>
            <a:ext cx="552589" cy="381000"/>
          </a:xfrm>
          <a:prstGeom prst="rect">
            <a:avLst/>
          </a:prstGeom>
        </p:spPr>
      </p:pic>
      <p:pic>
        <p:nvPicPr>
          <p:cNvPr id="12" name="Picture 12" descr="A picture containing drawing&#10;&#10;Description automatically generated">
            <a:extLst>
              <a:ext uri="{FF2B5EF4-FFF2-40B4-BE49-F238E27FC236}">
                <a16:creationId xmlns:a16="http://schemas.microsoft.com/office/drawing/2014/main" id="{B84B14CB-922A-4B3A-A40E-3243792402C3}"/>
              </a:ext>
            </a:extLst>
          </p:cNvPr>
          <p:cNvPicPr>
            <a:picLocks noChangeAspect="1"/>
          </p:cNvPicPr>
          <p:nvPr/>
        </p:nvPicPr>
        <p:blipFill>
          <a:blip r:embed="rId7"/>
          <a:stretch>
            <a:fillRect/>
          </a:stretch>
        </p:blipFill>
        <p:spPr>
          <a:xfrm>
            <a:off x="428733" y="428625"/>
            <a:ext cx="600227" cy="285750"/>
          </a:xfrm>
          <a:prstGeom prst="rect">
            <a:avLst/>
          </a:prstGeom>
        </p:spPr>
      </p:pic>
      <p:grpSp>
        <p:nvGrpSpPr>
          <p:cNvPr id="48" name="Google Shape;2935;p325">
            <a:extLst>
              <a:ext uri="{FF2B5EF4-FFF2-40B4-BE49-F238E27FC236}">
                <a16:creationId xmlns:a16="http://schemas.microsoft.com/office/drawing/2014/main" id="{F46B27D1-306B-1341-A709-D849BF089C33}"/>
              </a:ext>
            </a:extLst>
          </p:cNvPr>
          <p:cNvGrpSpPr/>
          <p:nvPr/>
        </p:nvGrpSpPr>
        <p:grpSpPr>
          <a:xfrm>
            <a:off x="1836626" y="1454996"/>
            <a:ext cx="8763223" cy="4707865"/>
            <a:chOff x="1006738" y="1079822"/>
            <a:chExt cx="6988393" cy="3541632"/>
          </a:xfrm>
        </p:grpSpPr>
        <p:sp>
          <p:nvSpPr>
            <p:cNvPr id="49" name="Google Shape;2936;p325">
              <a:extLst>
                <a:ext uri="{FF2B5EF4-FFF2-40B4-BE49-F238E27FC236}">
                  <a16:creationId xmlns:a16="http://schemas.microsoft.com/office/drawing/2014/main" id="{43BEE807-EE12-7A4F-ADB9-E708A44B2D4E}"/>
                </a:ext>
              </a:extLst>
            </p:cNvPr>
            <p:cNvSpPr/>
            <p:nvPr/>
          </p:nvSpPr>
          <p:spPr>
            <a:xfrm>
              <a:off x="6656831" y="1105113"/>
              <a:ext cx="1338300" cy="708000"/>
            </a:xfrm>
            <a:prstGeom prst="wedgeRectCallout">
              <a:avLst>
                <a:gd name="adj1" fmla="val -57015"/>
                <a:gd name="adj2" fmla="val 31308"/>
              </a:avLst>
            </a:prstGeom>
            <a:solidFill>
              <a:srgbClr val="D9D2E9"/>
            </a:solidFill>
            <a:ln w="9525" cap="flat" cmpd="sng">
              <a:solidFill>
                <a:srgbClr val="3B0083"/>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000">
                  <a:solidFill>
                    <a:srgbClr val="3B0083"/>
                  </a:solidFill>
                  <a:latin typeface="Overpass"/>
                  <a:ea typeface="Overpass"/>
                  <a:cs typeface="Overpass"/>
                  <a:sym typeface="Overpass"/>
                </a:rPr>
                <a:t>ServiceNow</a:t>
              </a:r>
              <a:endParaRPr sz="1000">
                <a:solidFill>
                  <a:srgbClr val="3B0083"/>
                </a:solidFill>
                <a:latin typeface="Overpass"/>
                <a:ea typeface="Overpass"/>
                <a:cs typeface="Overpass"/>
                <a:sym typeface="Overpass"/>
              </a:endParaRPr>
            </a:p>
            <a:p>
              <a:pPr marL="0" lvl="0" indent="0" algn="l" rtl="0">
                <a:spcBef>
                  <a:spcPts val="0"/>
                </a:spcBef>
                <a:spcAft>
                  <a:spcPts val="0"/>
                </a:spcAft>
                <a:buClr>
                  <a:srgbClr val="000000"/>
                </a:buClr>
                <a:buSzPts val="1100"/>
                <a:buFont typeface="Arial"/>
                <a:buNone/>
              </a:pPr>
              <a:r>
                <a:rPr lang="en" sz="1000">
                  <a:solidFill>
                    <a:srgbClr val="3B0083"/>
                  </a:solidFill>
                  <a:latin typeface="Overpass"/>
                  <a:ea typeface="Overpass"/>
                  <a:cs typeface="Overpass"/>
                  <a:sym typeface="Overpass"/>
                </a:rPr>
                <a:t>JIRA Service Desk</a:t>
              </a:r>
              <a:br>
                <a:rPr lang="en" sz="1000">
                  <a:solidFill>
                    <a:srgbClr val="3B0083"/>
                  </a:solidFill>
                  <a:latin typeface="Overpass"/>
                  <a:ea typeface="Overpass"/>
                  <a:cs typeface="Overpass"/>
                  <a:sym typeface="Overpass"/>
                </a:rPr>
              </a:br>
              <a:r>
                <a:rPr lang="en" sz="1000">
                  <a:solidFill>
                    <a:srgbClr val="3B0083"/>
                  </a:solidFill>
                  <a:latin typeface="Overpass"/>
                  <a:ea typeface="Overpass"/>
                  <a:cs typeface="Overpass"/>
                  <a:sym typeface="Overpass"/>
                </a:rPr>
                <a:t>Zendesk</a:t>
              </a:r>
              <a:endParaRPr sz="1000">
                <a:solidFill>
                  <a:srgbClr val="3B0083"/>
                </a:solidFill>
                <a:latin typeface="Overpass"/>
                <a:ea typeface="Overpass"/>
                <a:cs typeface="Overpass"/>
                <a:sym typeface="Overpass"/>
              </a:endParaRPr>
            </a:p>
            <a:p>
              <a:pPr marL="0" lvl="0" indent="0" algn="l" rtl="0">
                <a:spcBef>
                  <a:spcPts val="0"/>
                </a:spcBef>
                <a:spcAft>
                  <a:spcPts val="0"/>
                </a:spcAft>
                <a:buNone/>
              </a:pPr>
              <a:r>
                <a:rPr lang="en" sz="1000">
                  <a:solidFill>
                    <a:srgbClr val="3B0083"/>
                  </a:solidFill>
                  <a:latin typeface="Overpass"/>
                  <a:ea typeface="Overpass"/>
                  <a:cs typeface="Overpass"/>
                  <a:sym typeface="Overpass"/>
                </a:rPr>
                <a:t>BMC Remedy</a:t>
              </a:r>
              <a:endParaRPr>
                <a:solidFill>
                  <a:srgbClr val="3B0083"/>
                </a:solidFill>
              </a:endParaRPr>
            </a:p>
          </p:txBody>
        </p:sp>
        <p:grpSp>
          <p:nvGrpSpPr>
            <p:cNvPr id="50" name="Google Shape;2937;p325">
              <a:extLst>
                <a:ext uri="{FF2B5EF4-FFF2-40B4-BE49-F238E27FC236}">
                  <a16:creationId xmlns:a16="http://schemas.microsoft.com/office/drawing/2014/main" id="{B44D1CF0-6715-9245-900D-2829577BF554}"/>
                </a:ext>
              </a:extLst>
            </p:cNvPr>
            <p:cNvGrpSpPr/>
            <p:nvPr/>
          </p:nvGrpSpPr>
          <p:grpSpPr>
            <a:xfrm>
              <a:off x="1006738" y="1079822"/>
              <a:ext cx="6862925" cy="3541632"/>
              <a:chOff x="1118273" y="988919"/>
              <a:chExt cx="7052641" cy="3561577"/>
            </a:xfrm>
          </p:grpSpPr>
          <p:sp>
            <p:nvSpPr>
              <p:cNvPr id="51" name="Google Shape;2938;p325">
                <a:extLst>
                  <a:ext uri="{FF2B5EF4-FFF2-40B4-BE49-F238E27FC236}">
                    <a16:creationId xmlns:a16="http://schemas.microsoft.com/office/drawing/2014/main" id="{FF92F756-A2AD-F44C-8A80-DD52EA81A9DE}"/>
                  </a:ext>
                </a:extLst>
              </p:cNvPr>
              <p:cNvSpPr/>
              <p:nvPr/>
            </p:nvSpPr>
            <p:spPr>
              <a:xfrm>
                <a:off x="4937575" y="4307375"/>
                <a:ext cx="1223400" cy="234600"/>
              </a:xfrm>
              <a:prstGeom prst="rect">
                <a:avLst/>
              </a:prstGeom>
              <a:solidFill>
                <a:srgbClr val="6FA8DC"/>
              </a:solid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900" b="1">
                  <a:latin typeface="Proxima Nova"/>
                  <a:ea typeface="Proxima Nova"/>
                  <a:cs typeface="Proxima Nova"/>
                  <a:sym typeface="Proxima Nova"/>
                </a:endParaRPr>
              </a:p>
            </p:txBody>
          </p:sp>
          <p:sp>
            <p:nvSpPr>
              <p:cNvPr id="52" name="Google Shape;2939;p325">
                <a:extLst>
                  <a:ext uri="{FF2B5EF4-FFF2-40B4-BE49-F238E27FC236}">
                    <a16:creationId xmlns:a16="http://schemas.microsoft.com/office/drawing/2014/main" id="{C875C62B-4976-794E-AF63-17F7D20D459B}"/>
                  </a:ext>
                </a:extLst>
              </p:cNvPr>
              <p:cNvSpPr/>
              <p:nvPr/>
            </p:nvSpPr>
            <p:spPr>
              <a:xfrm>
                <a:off x="3705875" y="4307375"/>
                <a:ext cx="1231800" cy="234600"/>
              </a:xfrm>
              <a:prstGeom prst="rect">
                <a:avLst/>
              </a:prstGeom>
              <a:solidFill>
                <a:srgbClr val="9FC5E8"/>
              </a:solid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900" b="1">
                  <a:latin typeface="Proxima Nova"/>
                  <a:ea typeface="Proxima Nova"/>
                  <a:cs typeface="Proxima Nova"/>
                  <a:sym typeface="Proxima Nova"/>
                </a:endParaRPr>
              </a:p>
            </p:txBody>
          </p:sp>
          <p:sp>
            <p:nvSpPr>
              <p:cNvPr id="53" name="Google Shape;2940;p325">
                <a:extLst>
                  <a:ext uri="{FF2B5EF4-FFF2-40B4-BE49-F238E27FC236}">
                    <a16:creationId xmlns:a16="http://schemas.microsoft.com/office/drawing/2014/main" id="{913D54DA-1C27-B949-8FC8-F8B72D13ADDB}"/>
                  </a:ext>
                </a:extLst>
              </p:cNvPr>
              <p:cNvSpPr/>
              <p:nvPr/>
            </p:nvSpPr>
            <p:spPr>
              <a:xfrm>
                <a:off x="2525925" y="4307375"/>
                <a:ext cx="1179900" cy="234600"/>
              </a:xfrm>
              <a:prstGeom prst="rect">
                <a:avLst/>
              </a:prstGeom>
              <a:solidFill>
                <a:srgbClr val="CFE2F3"/>
              </a:solid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900" b="1">
                  <a:latin typeface="Proxima Nova"/>
                  <a:ea typeface="Proxima Nova"/>
                  <a:cs typeface="Proxima Nova"/>
                  <a:sym typeface="Proxima Nova"/>
                </a:endParaRPr>
              </a:p>
            </p:txBody>
          </p:sp>
          <p:sp>
            <p:nvSpPr>
              <p:cNvPr id="54" name="Google Shape;2941;p325">
                <a:extLst>
                  <a:ext uri="{FF2B5EF4-FFF2-40B4-BE49-F238E27FC236}">
                    <a16:creationId xmlns:a16="http://schemas.microsoft.com/office/drawing/2014/main" id="{9C138BEE-8C98-244E-9D89-0795FB86CBB6}"/>
                  </a:ext>
                </a:extLst>
              </p:cNvPr>
              <p:cNvSpPr/>
              <p:nvPr/>
            </p:nvSpPr>
            <p:spPr>
              <a:xfrm>
                <a:off x="6272600" y="3060200"/>
                <a:ext cx="1878000" cy="655500"/>
              </a:xfrm>
              <a:prstGeom prst="rect">
                <a:avLst/>
              </a:prstGeom>
              <a:solidFill>
                <a:srgbClr val="A2C4C9">
                  <a:alpha val="51920"/>
                </a:srgbClr>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900" b="1">
                    <a:solidFill>
                      <a:srgbClr val="000000"/>
                    </a:solidFill>
                    <a:latin typeface="Overpass"/>
                    <a:ea typeface="Overpass"/>
                    <a:cs typeface="Overpass"/>
                    <a:sym typeface="Overpass"/>
                  </a:rPr>
                  <a:t>OPENSHIFT</a:t>
                </a:r>
                <a:endParaRPr sz="900" b="1">
                  <a:solidFill>
                    <a:srgbClr val="000000"/>
                  </a:solidFill>
                  <a:latin typeface="Overpass"/>
                  <a:ea typeface="Overpass"/>
                  <a:cs typeface="Overpass"/>
                  <a:sym typeface="Overpass"/>
                </a:endParaRPr>
              </a:p>
              <a:p>
                <a:pPr marL="0" lvl="0" indent="0" algn="r" rtl="0">
                  <a:spcBef>
                    <a:spcPts val="0"/>
                  </a:spcBef>
                  <a:spcAft>
                    <a:spcPts val="0"/>
                  </a:spcAft>
                  <a:buClr>
                    <a:srgbClr val="000000"/>
                  </a:buClr>
                  <a:buSzPts val="1100"/>
                  <a:buFont typeface="Arial"/>
                  <a:buNone/>
                </a:pPr>
                <a:r>
                  <a:rPr lang="en" sz="900" b="1">
                    <a:solidFill>
                      <a:srgbClr val="000000"/>
                    </a:solidFill>
                    <a:latin typeface="Overpass"/>
                    <a:ea typeface="Overpass"/>
                    <a:cs typeface="Overpass"/>
                    <a:sym typeface="Overpass"/>
                  </a:rPr>
                  <a:t>IMAGE</a:t>
                </a:r>
                <a:endParaRPr sz="900" b="1">
                  <a:solidFill>
                    <a:srgbClr val="000000"/>
                  </a:solidFill>
                  <a:latin typeface="Overpass"/>
                  <a:ea typeface="Overpass"/>
                  <a:cs typeface="Overpass"/>
                  <a:sym typeface="Overpass"/>
                </a:endParaRPr>
              </a:p>
              <a:p>
                <a:pPr marL="0" lvl="0" indent="0" algn="r" rtl="0">
                  <a:spcBef>
                    <a:spcPts val="0"/>
                  </a:spcBef>
                  <a:spcAft>
                    <a:spcPts val="0"/>
                  </a:spcAft>
                  <a:buNone/>
                </a:pPr>
                <a:r>
                  <a:rPr lang="en" sz="900" b="1">
                    <a:solidFill>
                      <a:srgbClr val="000000"/>
                    </a:solidFill>
                    <a:latin typeface="Overpass"/>
                    <a:ea typeface="Overpass"/>
                    <a:cs typeface="Overpass"/>
                    <a:sym typeface="Overpass"/>
                  </a:rPr>
                  <a:t>REGISTRY</a:t>
                </a:r>
                <a:endParaRPr sz="900" b="1">
                  <a:solidFill>
                    <a:srgbClr val="000000"/>
                  </a:solidFill>
                  <a:latin typeface="Overpass"/>
                  <a:ea typeface="Overpass"/>
                  <a:cs typeface="Overpass"/>
                  <a:sym typeface="Overpass"/>
                </a:endParaRPr>
              </a:p>
            </p:txBody>
          </p:sp>
          <p:sp>
            <p:nvSpPr>
              <p:cNvPr id="55" name="Google Shape;2942;p325">
                <a:extLst>
                  <a:ext uri="{FF2B5EF4-FFF2-40B4-BE49-F238E27FC236}">
                    <a16:creationId xmlns:a16="http://schemas.microsoft.com/office/drawing/2014/main" id="{368B434B-C96D-524F-B482-ABF585F07B17}"/>
                  </a:ext>
                </a:extLst>
              </p:cNvPr>
              <p:cNvSpPr/>
              <p:nvPr/>
            </p:nvSpPr>
            <p:spPr>
              <a:xfrm>
                <a:off x="6272600" y="3712100"/>
                <a:ext cx="1878000" cy="595200"/>
              </a:xfrm>
              <a:prstGeom prst="rect">
                <a:avLst/>
              </a:prstGeom>
              <a:solidFill>
                <a:srgbClr val="45818E">
                  <a:alpha val="43460"/>
                </a:srgb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b="1">
                    <a:latin typeface="Overpass"/>
                    <a:ea typeface="Overpass"/>
                    <a:cs typeface="Overpass"/>
                    <a:sym typeface="Overpass"/>
                  </a:rPr>
                  <a:t>OPENSHIFT</a:t>
                </a:r>
                <a:endParaRPr sz="900" b="1">
                  <a:latin typeface="Overpass"/>
                  <a:ea typeface="Overpass"/>
                  <a:cs typeface="Overpass"/>
                  <a:sym typeface="Overpass"/>
                </a:endParaRPr>
              </a:p>
              <a:p>
                <a:pPr marL="0" lvl="0" indent="0" algn="r" rtl="0">
                  <a:spcBef>
                    <a:spcPts val="0"/>
                  </a:spcBef>
                  <a:spcAft>
                    <a:spcPts val="0"/>
                  </a:spcAft>
                  <a:buNone/>
                </a:pPr>
                <a:r>
                  <a:rPr lang="en" sz="900" b="1">
                    <a:latin typeface="Overpass"/>
                    <a:ea typeface="Overpass"/>
                    <a:cs typeface="Overpass"/>
                    <a:sym typeface="Overpass"/>
                  </a:rPr>
                  <a:t>CLUSTER</a:t>
                </a:r>
                <a:endParaRPr sz="900" b="1">
                  <a:latin typeface="Overpass"/>
                  <a:ea typeface="Overpass"/>
                  <a:cs typeface="Overpass"/>
                  <a:sym typeface="Overpass"/>
                </a:endParaRPr>
              </a:p>
            </p:txBody>
          </p:sp>
          <p:pic>
            <p:nvPicPr>
              <p:cNvPr id="56" name="Google Shape;2943;p325" descr="Icon_RH_People_Adult-VNeck_RGB_Flat.png">
                <a:extLst>
                  <a:ext uri="{FF2B5EF4-FFF2-40B4-BE49-F238E27FC236}">
                    <a16:creationId xmlns:a16="http://schemas.microsoft.com/office/drawing/2014/main" id="{9FD1C3AE-2F8B-E146-AC3A-461DA16BA2B3}"/>
                  </a:ext>
                </a:extLst>
              </p:cNvPr>
              <p:cNvPicPr preferRelativeResize="0"/>
              <p:nvPr/>
            </p:nvPicPr>
            <p:blipFill>
              <a:blip r:embed="rId9">
                <a:alphaModFix/>
              </a:blip>
              <a:stretch>
                <a:fillRect/>
              </a:stretch>
            </p:blipFill>
            <p:spPr>
              <a:xfrm>
                <a:off x="1503689" y="1273631"/>
                <a:ext cx="229625" cy="354925"/>
              </a:xfrm>
              <a:prstGeom prst="rect">
                <a:avLst/>
              </a:prstGeom>
              <a:noFill/>
              <a:ln>
                <a:noFill/>
              </a:ln>
            </p:spPr>
          </p:pic>
          <p:pic>
            <p:nvPicPr>
              <p:cNvPr id="57" name="Google Shape;2944;p325" descr="Icon_RH_Hardware_Storage-A-Single_RGB_Flat.png">
                <a:extLst>
                  <a:ext uri="{FF2B5EF4-FFF2-40B4-BE49-F238E27FC236}">
                    <a16:creationId xmlns:a16="http://schemas.microsoft.com/office/drawing/2014/main" id="{BE5C2BA8-1E71-0A49-9ADC-0823FDED35C9}"/>
                  </a:ext>
                </a:extLst>
              </p:cNvPr>
              <p:cNvPicPr preferRelativeResize="0"/>
              <p:nvPr/>
            </p:nvPicPr>
            <p:blipFill>
              <a:blip r:embed="rId10">
                <a:alphaModFix/>
              </a:blip>
              <a:stretch>
                <a:fillRect/>
              </a:stretch>
            </p:blipFill>
            <p:spPr>
              <a:xfrm>
                <a:off x="2365373" y="1402214"/>
                <a:ext cx="418431" cy="221617"/>
              </a:xfrm>
              <a:prstGeom prst="rect">
                <a:avLst/>
              </a:prstGeom>
              <a:noFill/>
              <a:ln>
                <a:noFill/>
              </a:ln>
            </p:spPr>
          </p:pic>
          <p:pic>
            <p:nvPicPr>
              <p:cNvPr id="58" name="Google Shape;2945;p325" descr="Icon_RH_Hardware_Storage-A-Single_RGB_Flat.png">
                <a:extLst>
                  <a:ext uri="{FF2B5EF4-FFF2-40B4-BE49-F238E27FC236}">
                    <a16:creationId xmlns:a16="http://schemas.microsoft.com/office/drawing/2014/main" id="{6DFC3E19-96B8-D746-B124-1A7AF57D9231}"/>
                  </a:ext>
                </a:extLst>
              </p:cNvPr>
              <p:cNvPicPr preferRelativeResize="0"/>
              <p:nvPr/>
            </p:nvPicPr>
            <p:blipFill>
              <a:blip r:embed="rId10">
                <a:alphaModFix/>
              </a:blip>
              <a:stretch>
                <a:fillRect/>
              </a:stretch>
            </p:blipFill>
            <p:spPr>
              <a:xfrm>
                <a:off x="3373880" y="1396013"/>
                <a:ext cx="418431" cy="221617"/>
              </a:xfrm>
              <a:prstGeom prst="rect">
                <a:avLst/>
              </a:prstGeom>
              <a:noFill/>
              <a:ln>
                <a:noFill/>
              </a:ln>
            </p:spPr>
          </p:pic>
          <p:sp>
            <p:nvSpPr>
              <p:cNvPr id="59" name="Google Shape;2946;p325">
                <a:extLst>
                  <a:ext uri="{FF2B5EF4-FFF2-40B4-BE49-F238E27FC236}">
                    <a16:creationId xmlns:a16="http://schemas.microsoft.com/office/drawing/2014/main" id="{4B4CE920-41AF-D54B-887B-A027917DC04D}"/>
                  </a:ext>
                </a:extLst>
              </p:cNvPr>
              <p:cNvSpPr txBox="1"/>
              <p:nvPr/>
            </p:nvSpPr>
            <p:spPr>
              <a:xfrm>
                <a:off x="2059928" y="1007531"/>
                <a:ext cx="1023900" cy="33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Overpass"/>
                    <a:ea typeface="Overpass"/>
                    <a:cs typeface="Overpass"/>
                    <a:sym typeface="Overpass"/>
                  </a:rPr>
                  <a:t>GIT SERVER</a:t>
                </a:r>
                <a:endParaRPr sz="800">
                  <a:latin typeface="Overpass"/>
                  <a:ea typeface="Overpass"/>
                  <a:cs typeface="Overpass"/>
                  <a:sym typeface="Overpass"/>
                </a:endParaRPr>
              </a:p>
            </p:txBody>
          </p:sp>
          <p:sp>
            <p:nvSpPr>
              <p:cNvPr id="60" name="Google Shape;2947;p325">
                <a:extLst>
                  <a:ext uri="{FF2B5EF4-FFF2-40B4-BE49-F238E27FC236}">
                    <a16:creationId xmlns:a16="http://schemas.microsoft.com/office/drawing/2014/main" id="{04460E5E-C4F3-F040-B8DB-33F071CADEF6}"/>
                  </a:ext>
                </a:extLst>
              </p:cNvPr>
              <p:cNvSpPr txBox="1"/>
              <p:nvPr/>
            </p:nvSpPr>
            <p:spPr>
              <a:xfrm>
                <a:off x="2858649" y="1007520"/>
                <a:ext cx="1485000" cy="33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Overpass"/>
                    <a:ea typeface="Overpass"/>
                    <a:cs typeface="Overpass"/>
                    <a:sym typeface="Overpass"/>
                  </a:rPr>
                  <a:t>ARTIFACT REPOSITORY</a:t>
                </a:r>
                <a:endParaRPr sz="800">
                  <a:latin typeface="Overpass"/>
                  <a:ea typeface="Overpass"/>
                  <a:cs typeface="Overpass"/>
                  <a:sym typeface="Overpass"/>
                </a:endParaRPr>
              </a:p>
            </p:txBody>
          </p:sp>
          <p:sp>
            <p:nvSpPr>
              <p:cNvPr id="61" name="Google Shape;2948;p325">
                <a:extLst>
                  <a:ext uri="{FF2B5EF4-FFF2-40B4-BE49-F238E27FC236}">
                    <a16:creationId xmlns:a16="http://schemas.microsoft.com/office/drawing/2014/main" id="{DB5F5F21-2111-1444-B006-B10866C68678}"/>
                  </a:ext>
                </a:extLst>
              </p:cNvPr>
              <p:cNvSpPr/>
              <p:nvPr/>
            </p:nvSpPr>
            <p:spPr>
              <a:xfrm>
                <a:off x="1249700" y="1855025"/>
                <a:ext cx="6900900" cy="11454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latin typeface="Overpass"/>
                    <a:ea typeface="Overpass"/>
                    <a:cs typeface="Overpass"/>
                    <a:sym typeface="Overpass"/>
                  </a:rPr>
                  <a:t>OPENSHIFT </a:t>
                </a:r>
                <a:endParaRPr sz="900" b="1">
                  <a:latin typeface="Overpass"/>
                  <a:ea typeface="Overpass"/>
                  <a:cs typeface="Overpass"/>
                  <a:sym typeface="Overpass"/>
                </a:endParaRPr>
              </a:p>
              <a:p>
                <a:pPr marL="0" lvl="0" indent="0" algn="l" rtl="0">
                  <a:spcBef>
                    <a:spcPts val="0"/>
                  </a:spcBef>
                  <a:spcAft>
                    <a:spcPts val="0"/>
                  </a:spcAft>
                  <a:buNone/>
                </a:pPr>
                <a:r>
                  <a:rPr lang="en" sz="900" b="1">
                    <a:latin typeface="Overpass"/>
                    <a:ea typeface="Overpass"/>
                    <a:cs typeface="Overpass"/>
                    <a:sym typeface="Overpass"/>
                  </a:rPr>
                  <a:t>CI/CD PIPELINE </a:t>
                </a:r>
                <a:endParaRPr sz="900" b="1">
                  <a:latin typeface="Overpass"/>
                  <a:ea typeface="Overpass"/>
                  <a:cs typeface="Overpass"/>
                  <a:sym typeface="Overpass"/>
                </a:endParaRPr>
              </a:p>
              <a:p>
                <a:pPr marL="0" lvl="0" indent="0" algn="l" rtl="0">
                  <a:spcBef>
                    <a:spcPts val="0"/>
                  </a:spcBef>
                  <a:spcAft>
                    <a:spcPts val="0"/>
                  </a:spcAft>
                  <a:buNone/>
                </a:pPr>
                <a:r>
                  <a:rPr lang="en" sz="900" b="1">
                    <a:latin typeface="Overpass"/>
                    <a:ea typeface="Overpass"/>
                    <a:cs typeface="Overpass"/>
                    <a:sym typeface="Overpass"/>
                  </a:rPr>
                  <a:t>(JENKINS)</a:t>
                </a:r>
                <a:endParaRPr sz="900" b="1">
                  <a:latin typeface="Overpass"/>
                  <a:ea typeface="Overpass"/>
                  <a:cs typeface="Overpass"/>
                  <a:sym typeface="Overpass"/>
                </a:endParaRPr>
              </a:p>
            </p:txBody>
          </p:sp>
          <p:pic>
            <p:nvPicPr>
              <p:cNvPr id="62" name="Google Shape;2949;p325" descr="Icon_RH_Object_Gear-Group_RGB_Flat.png">
                <a:extLst>
                  <a:ext uri="{FF2B5EF4-FFF2-40B4-BE49-F238E27FC236}">
                    <a16:creationId xmlns:a16="http://schemas.microsoft.com/office/drawing/2014/main" id="{134C627F-A9C8-0545-9665-EF4F695FD031}"/>
                  </a:ext>
                </a:extLst>
              </p:cNvPr>
              <p:cNvPicPr preferRelativeResize="0"/>
              <p:nvPr/>
            </p:nvPicPr>
            <p:blipFill>
              <a:blip r:embed="rId11">
                <a:alphaModFix/>
              </a:blip>
              <a:stretch>
                <a:fillRect/>
              </a:stretch>
            </p:blipFill>
            <p:spPr>
              <a:xfrm>
                <a:off x="2905355" y="2079451"/>
                <a:ext cx="418430" cy="451522"/>
              </a:xfrm>
              <a:prstGeom prst="rect">
                <a:avLst/>
              </a:prstGeom>
              <a:noFill/>
              <a:ln>
                <a:noFill/>
              </a:ln>
            </p:spPr>
          </p:pic>
          <p:pic>
            <p:nvPicPr>
              <p:cNvPr id="63" name="Google Shape;2950;p325" descr="Icon_RH_Object_Gear-Group_RGB_Flat.png">
                <a:extLst>
                  <a:ext uri="{FF2B5EF4-FFF2-40B4-BE49-F238E27FC236}">
                    <a16:creationId xmlns:a16="http://schemas.microsoft.com/office/drawing/2014/main" id="{50C499AB-EE82-6846-B614-8918B1C4A383}"/>
                  </a:ext>
                </a:extLst>
              </p:cNvPr>
              <p:cNvPicPr preferRelativeResize="0"/>
              <p:nvPr/>
            </p:nvPicPr>
            <p:blipFill>
              <a:blip r:embed="rId11">
                <a:alphaModFix/>
              </a:blip>
              <a:stretch>
                <a:fillRect/>
              </a:stretch>
            </p:blipFill>
            <p:spPr>
              <a:xfrm>
                <a:off x="4144441" y="2079451"/>
                <a:ext cx="418430" cy="451522"/>
              </a:xfrm>
              <a:prstGeom prst="rect">
                <a:avLst/>
              </a:prstGeom>
              <a:noFill/>
              <a:ln>
                <a:noFill/>
              </a:ln>
            </p:spPr>
          </p:pic>
          <p:pic>
            <p:nvPicPr>
              <p:cNvPr id="64" name="Google Shape;2951;p325" descr="Icon_RH_Object_Gear-Group_RGB_Flat.png">
                <a:extLst>
                  <a:ext uri="{FF2B5EF4-FFF2-40B4-BE49-F238E27FC236}">
                    <a16:creationId xmlns:a16="http://schemas.microsoft.com/office/drawing/2014/main" id="{FB77474B-9F2A-9946-8A6A-5FEFE9D97FFE}"/>
                  </a:ext>
                </a:extLst>
              </p:cNvPr>
              <p:cNvPicPr preferRelativeResize="0"/>
              <p:nvPr/>
            </p:nvPicPr>
            <p:blipFill>
              <a:blip r:embed="rId11">
                <a:alphaModFix/>
              </a:blip>
              <a:stretch>
                <a:fillRect/>
              </a:stretch>
            </p:blipFill>
            <p:spPr>
              <a:xfrm>
                <a:off x="5363641" y="2079451"/>
                <a:ext cx="418430" cy="451522"/>
              </a:xfrm>
              <a:prstGeom prst="rect">
                <a:avLst/>
              </a:prstGeom>
              <a:noFill/>
              <a:ln>
                <a:noFill/>
              </a:ln>
            </p:spPr>
          </p:pic>
          <p:pic>
            <p:nvPicPr>
              <p:cNvPr id="65" name="Google Shape;2952;p325" descr="Icon_RH_Object_Gear-Group_RGB_Flat.png">
                <a:extLst>
                  <a:ext uri="{FF2B5EF4-FFF2-40B4-BE49-F238E27FC236}">
                    <a16:creationId xmlns:a16="http://schemas.microsoft.com/office/drawing/2014/main" id="{5DA564D2-4C2B-0644-BF8B-C8605CE3521F}"/>
                  </a:ext>
                </a:extLst>
              </p:cNvPr>
              <p:cNvPicPr preferRelativeResize="0"/>
              <p:nvPr/>
            </p:nvPicPr>
            <p:blipFill>
              <a:blip r:embed="rId11">
                <a:alphaModFix/>
              </a:blip>
              <a:stretch>
                <a:fillRect/>
              </a:stretch>
            </p:blipFill>
            <p:spPr>
              <a:xfrm>
                <a:off x="6623150" y="2079451"/>
                <a:ext cx="418430" cy="451522"/>
              </a:xfrm>
              <a:prstGeom prst="rect">
                <a:avLst/>
              </a:prstGeom>
              <a:noFill/>
              <a:ln>
                <a:noFill/>
              </a:ln>
            </p:spPr>
          </p:pic>
          <p:sp>
            <p:nvSpPr>
              <p:cNvPr id="66" name="Google Shape;2953;p325">
                <a:extLst>
                  <a:ext uri="{FF2B5EF4-FFF2-40B4-BE49-F238E27FC236}">
                    <a16:creationId xmlns:a16="http://schemas.microsoft.com/office/drawing/2014/main" id="{11A2D4DF-3333-B141-92C8-1AF60982502F}"/>
                  </a:ext>
                </a:extLst>
              </p:cNvPr>
              <p:cNvSpPr txBox="1"/>
              <p:nvPr/>
            </p:nvSpPr>
            <p:spPr>
              <a:xfrm>
                <a:off x="2491920" y="2485160"/>
                <a:ext cx="12453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verpass"/>
                    <a:ea typeface="Overpass"/>
                    <a:cs typeface="Overpass"/>
                    <a:sym typeface="Overpass"/>
                  </a:rPr>
                  <a:t>IMAGE BUILD </a:t>
                </a:r>
                <a:endParaRPr sz="900">
                  <a:latin typeface="Overpass"/>
                  <a:ea typeface="Overpass"/>
                  <a:cs typeface="Overpass"/>
                  <a:sym typeface="Overpass"/>
                </a:endParaRPr>
              </a:p>
              <a:p>
                <a:pPr marL="0" lvl="0" indent="0" algn="ctr" rtl="0">
                  <a:spcBef>
                    <a:spcPts val="0"/>
                  </a:spcBef>
                  <a:spcAft>
                    <a:spcPts val="0"/>
                  </a:spcAft>
                  <a:buNone/>
                </a:pPr>
                <a:r>
                  <a:rPr lang="en" sz="900">
                    <a:latin typeface="Overpass"/>
                    <a:ea typeface="Overpass"/>
                    <a:cs typeface="Overpass"/>
                    <a:sym typeface="Overpass"/>
                  </a:rPr>
                  <a:t>&amp; DEPLOY</a:t>
                </a:r>
                <a:endParaRPr sz="900">
                  <a:latin typeface="Overpass"/>
                  <a:ea typeface="Overpass"/>
                  <a:cs typeface="Overpass"/>
                  <a:sym typeface="Overpass"/>
                </a:endParaRPr>
              </a:p>
            </p:txBody>
          </p:sp>
          <p:sp>
            <p:nvSpPr>
              <p:cNvPr id="67" name="Google Shape;2954;p325">
                <a:extLst>
                  <a:ext uri="{FF2B5EF4-FFF2-40B4-BE49-F238E27FC236}">
                    <a16:creationId xmlns:a16="http://schemas.microsoft.com/office/drawing/2014/main" id="{1FD4A818-3541-1E4E-B125-CBBE127E73EC}"/>
                  </a:ext>
                </a:extLst>
              </p:cNvPr>
              <p:cNvSpPr/>
              <p:nvPr/>
            </p:nvSpPr>
            <p:spPr>
              <a:xfrm>
                <a:off x="1249600" y="3060200"/>
                <a:ext cx="4911300" cy="655500"/>
              </a:xfrm>
              <a:prstGeom prst="rect">
                <a:avLst/>
              </a:prstGeom>
              <a:solidFill>
                <a:srgbClr val="A2C4C9">
                  <a:alpha val="5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900" b="1">
                    <a:solidFill>
                      <a:srgbClr val="000000"/>
                    </a:solidFill>
                    <a:latin typeface="Overpass"/>
                    <a:ea typeface="Overpass"/>
                    <a:cs typeface="Overpass"/>
                    <a:sym typeface="Overpass"/>
                  </a:rPr>
                  <a:t>OPENSHIFT</a:t>
                </a:r>
                <a:endParaRPr sz="900" b="1">
                  <a:solidFill>
                    <a:srgbClr val="000000"/>
                  </a:solidFill>
                  <a:latin typeface="Overpass"/>
                  <a:ea typeface="Overpass"/>
                  <a:cs typeface="Overpass"/>
                  <a:sym typeface="Overpass"/>
                </a:endParaRPr>
              </a:p>
              <a:p>
                <a:pPr marL="0" lvl="0" indent="0" algn="l" rtl="0">
                  <a:spcBef>
                    <a:spcPts val="0"/>
                  </a:spcBef>
                  <a:spcAft>
                    <a:spcPts val="0"/>
                  </a:spcAft>
                  <a:buNone/>
                </a:pPr>
                <a:r>
                  <a:rPr lang="en" sz="900" b="1">
                    <a:solidFill>
                      <a:srgbClr val="000000"/>
                    </a:solidFill>
                    <a:latin typeface="Overpass"/>
                    <a:ea typeface="Overpass"/>
                    <a:cs typeface="Overpass"/>
                    <a:sym typeface="Overpass"/>
                  </a:rPr>
                  <a:t>IMAGE</a:t>
                </a:r>
                <a:endParaRPr sz="900" b="1">
                  <a:solidFill>
                    <a:srgbClr val="000000"/>
                  </a:solidFill>
                  <a:latin typeface="Overpass"/>
                  <a:ea typeface="Overpass"/>
                  <a:cs typeface="Overpass"/>
                  <a:sym typeface="Overpass"/>
                </a:endParaRPr>
              </a:p>
              <a:p>
                <a:pPr marL="0" lvl="0" indent="0" algn="l" rtl="0">
                  <a:spcBef>
                    <a:spcPts val="0"/>
                  </a:spcBef>
                  <a:spcAft>
                    <a:spcPts val="0"/>
                  </a:spcAft>
                  <a:buNone/>
                </a:pPr>
                <a:r>
                  <a:rPr lang="en" sz="900" b="1">
                    <a:solidFill>
                      <a:srgbClr val="000000"/>
                    </a:solidFill>
                    <a:latin typeface="Overpass"/>
                    <a:ea typeface="Overpass"/>
                    <a:cs typeface="Overpass"/>
                    <a:sym typeface="Overpass"/>
                  </a:rPr>
                  <a:t>REGISTRY</a:t>
                </a:r>
                <a:endParaRPr sz="900" b="1">
                  <a:solidFill>
                    <a:srgbClr val="000000"/>
                  </a:solidFill>
                  <a:latin typeface="Overpass"/>
                  <a:ea typeface="Overpass"/>
                  <a:cs typeface="Overpass"/>
                  <a:sym typeface="Overpass"/>
                </a:endParaRPr>
              </a:p>
            </p:txBody>
          </p:sp>
          <p:sp>
            <p:nvSpPr>
              <p:cNvPr id="68" name="Google Shape;2955;p325">
                <a:extLst>
                  <a:ext uri="{FF2B5EF4-FFF2-40B4-BE49-F238E27FC236}">
                    <a16:creationId xmlns:a16="http://schemas.microsoft.com/office/drawing/2014/main" id="{EB8B56DB-38EC-7B4C-9ADD-AC71B90C8AC1}"/>
                  </a:ext>
                </a:extLst>
              </p:cNvPr>
              <p:cNvSpPr/>
              <p:nvPr/>
            </p:nvSpPr>
            <p:spPr>
              <a:xfrm>
                <a:off x="1249711" y="3712100"/>
                <a:ext cx="4911300" cy="595200"/>
              </a:xfrm>
              <a:prstGeom prst="rect">
                <a:avLst/>
              </a:prstGeom>
              <a:solidFill>
                <a:srgbClr val="45818E">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latin typeface="Overpass"/>
                    <a:ea typeface="Overpass"/>
                    <a:cs typeface="Overpass"/>
                    <a:sym typeface="Overpass"/>
                  </a:rPr>
                  <a:t>OPENSHIFT</a:t>
                </a:r>
                <a:endParaRPr sz="900" b="1">
                  <a:latin typeface="Overpass"/>
                  <a:ea typeface="Overpass"/>
                  <a:cs typeface="Overpass"/>
                  <a:sym typeface="Overpass"/>
                </a:endParaRPr>
              </a:p>
              <a:p>
                <a:pPr marL="0" lvl="0" indent="0" algn="l" rtl="0">
                  <a:spcBef>
                    <a:spcPts val="0"/>
                  </a:spcBef>
                  <a:spcAft>
                    <a:spcPts val="0"/>
                  </a:spcAft>
                  <a:buNone/>
                </a:pPr>
                <a:r>
                  <a:rPr lang="en" sz="900" b="1">
                    <a:latin typeface="Overpass"/>
                    <a:ea typeface="Overpass"/>
                    <a:cs typeface="Overpass"/>
                    <a:sym typeface="Overpass"/>
                  </a:rPr>
                  <a:t>CLUSTER</a:t>
                </a:r>
                <a:endParaRPr sz="900" b="1">
                  <a:latin typeface="Overpass"/>
                  <a:ea typeface="Overpass"/>
                  <a:cs typeface="Overpass"/>
                  <a:sym typeface="Overpass"/>
                </a:endParaRPr>
              </a:p>
            </p:txBody>
          </p:sp>
          <p:sp>
            <p:nvSpPr>
              <p:cNvPr id="69" name="Google Shape;2956;p325">
                <a:extLst>
                  <a:ext uri="{FF2B5EF4-FFF2-40B4-BE49-F238E27FC236}">
                    <a16:creationId xmlns:a16="http://schemas.microsoft.com/office/drawing/2014/main" id="{9BD7687F-AAD2-CE4F-AE97-718E4C55E919}"/>
                  </a:ext>
                </a:extLst>
              </p:cNvPr>
              <p:cNvSpPr txBox="1"/>
              <p:nvPr/>
            </p:nvSpPr>
            <p:spPr>
              <a:xfrm>
                <a:off x="6277018" y="1253995"/>
                <a:ext cx="5949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Overpass"/>
                    <a:ea typeface="Overpass"/>
                    <a:cs typeface="Overpass"/>
                    <a:sym typeface="Overpass"/>
                  </a:rPr>
                  <a:t>GO</a:t>
                </a:r>
                <a:br>
                  <a:rPr lang="en" sz="800" b="1">
                    <a:latin typeface="Overpass"/>
                    <a:ea typeface="Overpass"/>
                    <a:cs typeface="Overpass"/>
                    <a:sym typeface="Overpass"/>
                  </a:rPr>
                </a:br>
                <a:r>
                  <a:rPr lang="en" sz="800" b="1">
                    <a:latin typeface="Overpass"/>
                    <a:ea typeface="Overpass"/>
                    <a:cs typeface="Overpass"/>
                    <a:sym typeface="Overpass"/>
                  </a:rPr>
                  <a:t>LIVE?</a:t>
                </a:r>
                <a:endParaRPr sz="800" b="1">
                  <a:latin typeface="Overpass"/>
                  <a:ea typeface="Overpass"/>
                  <a:cs typeface="Overpass"/>
                  <a:sym typeface="Overpass"/>
                </a:endParaRPr>
              </a:p>
            </p:txBody>
          </p:sp>
          <p:cxnSp>
            <p:nvCxnSpPr>
              <p:cNvPr id="70" name="Google Shape;2957;p325">
                <a:extLst>
                  <a:ext uri="{FF2B5EF4-FFF2-40B4-BE49-F238E27FC236}">
                    <a16:creationId xmlns:a16="http://schemas.microsoft.com/office/drawing/2014/main" id="{17EF1756-D647-234E-9485-0407E207BB73}"/>
                  </a:ext>
                </a:extLst>
              </p:cNvPr>
              <p:cNvCxnSpPr/>
              <p:nvPr/>
            </p:nvCxnSpPr>
            <p:spPr>
              <a:xfrm>
                <a:off x="1834475" y="1493625"/>
                <a:ext cx="328800" cy="0"/>
              </a:xfrm>
              <a:prstGeom prst="straightConnector1">
                <a:avLst/>
              </a:prstGeom>
              <a:noFill/>
              <a:ln w="9525" cap="flat" cmpd="sng">
                <a:solidFill>
                  <a:srgbClr val="666666"/>
                </a:solidFill>
                <a:prstDash val="solid"/>
                <a:round/>
                <a:headEnd type="none" w="med" len="med"/>
                <a:tailEnd type="triangle" w="med" len="med"/>
              </a:ln>
            </p:spPr>
          </p:cxnSp>
          <p:cxnSp>
            <p:nvCxnSpPr>
              <p:cNvPr id="71" name="Google Shape;2958;p325">
                <a:extLst>
                  <a:ext uri="{FF2B5EF4-FFF2-40B4-BE49-F238E27FC236}">
                    <a16:creationId xmlns:a16="http://schemas.microsoft.com/office/drawing/2014/main" id="{3FB1E26A-4F0A-B342-B4DB-0A2A40D358D3}"/>
                  </a:ext>
                </a:extLst>
              </p:cNvPr>
              <p:cNvCxnSpPr/>
              <p:nvPr/>
            </p:nvCxnSpPr>
            <p:spPr>
              <a:xfrm>
                <a:off x="3114625" y="2905925"/>
                <a:ext cx="0" cy="276900"/>
              </a:xfrm>
              <a:prstGeom prst="straightConnector1">
                <a:avLst/>
              </a:prstGeom>
              <a:noFill/>
              <a:ln w="9525" cap="flat" cmpd="sng">
                <a:solidFill>
                  <a:srgbClr val="666666"/>
                </a:solidFill>
                <a:prstDash val="solid"/>
                <a:round/>
                <a:headEnd type="none" w="med" len="med"/>
                <a:tailEnd type="triangle" w="med" len="med"/>
              </a:ln>
            </p:spPr>
          </p:cxnSp>
          <p:cxnSp>
            <p:nvCxnSpPr>
              <p:cNvPr id="72" name="Google Shape;2959;p325">
                <a:extLst>
                  <a:ext uri="{FF2B5EF4-FFF2-40B4-BE49-F238E27FC236}">
                    <a16:creationId xmlns:a16="http://schemas.microsoft.com/office/drawing/2014/main" id="{ED374410-9BA6-FE40-BDB0-9559EEF0FC51}"/>
                  </a:ext>
                </a:extLst>
              </p:cNvPr>
              <p:cNvCxnSpPr/>
              <p:nvPr/>
            </p:nvCxnSpPr>
            <p:spPr>
              <a:xfrm>
                <a:off x="3114625" y="3602900"/>
                <a:ext cx="0" cy="234600"/>
              </a:xfrm>
              <a:prstGeom prst="straightConnector1">
                <a:avLst/>
              </a:prstGeom>
              <a:noFill/>
              <a:ln w="9525" cap="flat" cmpd="sng">
                <a:solidFill>
                  <a:srgbClr val="666666"/>
                </a:solidFill>
                <a:prstDash val="solid"/>
                <a:round/>
                <a:headEnd type="none" w="med" len="med"/>
                <a:tailEnd type="triangle" w="med" len="med"/>
              </a:ln>
            </p:spPr>
          </p:cxnSp>
          <p:cxnSp>
            <p:nvCxnSpPr>
              <p:cNvPr id="73" name="Google Shape;2960;p325">
                <a:extLst>
                  <a:ext uri="{FF2B5EF4-FFF2-40B4-BE49-F238E27FC236}">
                    <a16:creationId xmlns:a16="http://schemas.microsoft.com/office/drawing/2014/main" id="{564C8391-604F-384A-B050-9D150BD3130F}"/>
                  </a:ext>
                </a:extLst>
              </p:cNvPr>
              <p:cNvCxnSpPr/>
              <p:nvPr/>
            </p:nvCxnSpPr>
            <p:spPr>
              <a:xfrm>
                <a:off x="4353705" y="2905925"/>
                <a:ext cx="0" cy="276900"/>
              </a:xfrm>
              <a:prstGeom prst="straightConnector1">
                <a:avLst/>
              </a:prstGeom>
              <a:noFill/>
              <a:ln w="9525" cap="flat" cmpd="sng">
                <a:solidFill>
                  <a:srgbClr val="666666"/>
                </a:solidFill>
                <a:prstDash val="solid"/>
                <a:round/>
                <a:headEnd type="none" w="med" len="med"/>
                <a:tailEnd type="triangle" w="med" len="med"/>
              </a:ln>
            </p:spPr>
          </p:cxnSp>
          <p:cxnSp>
            <p:nvCxnSpPr>
              <p:cNvPr id="74" name="Google Shape;2961;p325">
                <a:extLst>
                  <a:ext uri="{FF2B5EF4-FFF2-40B4-BE49-F238E27FC236}">
                    <a16:creationId xmlns:a16="http://schemas.microsoft.com/office/drawing/2014/main" id="{A244F29A-3EEF-6D4A-A8FC-3EF6042A55BB}"/>
                  </a:ext>
                </a:extLst>
              </p:cNvPr>
              <p:cNvCxnSpPr/>
              <p:nvPr/>
            </p:nvCxnSpPr>
            <p:spPr>
              <a:xfrm>
                <a:off x="4353701" y="3602900"/>
                <a:ext cx="0" cy="234600"/>
              </a:xfrm>
              <a:prstGeom prst="straightConnector1">
                <a:avLst/>
              </a:prstGeom>
              <a:noFill/>
              <a:ln w="9525" cap="flat" cmpd="sng">
                <a:solidFill>
                  <a:srgbClr val="666666"/>
                </a:solidFill>
                <a:prstDash val="solid"/>
                <a:round/>
                <a:headEnd type="none" w="med" len="med"/>
                <a:tailEnd type="triangle" w="med" len="med"/>
              </a:ln>
            </p:spPr>
          </p:cxnSp>
          <p:cxnSp>
            <p:nvCxnSpPr>
              <p:cNvPr id="75" name="Google Shape;2962;p325">
                <a:extLst>
                  <a:ext uri="{FF2B5EF4-FFF2-40B4-BE49-F238E27FC236}">
                    <a16:creationId xmlns:a16="http://schemas.microsoft.com/office/drawing/2014/main" id="{467D5A11-2E94-3B49-8ED1-47FCEA9B2A8A}"/>
                  </a:ext>
                </a:extLst>
              </p:cNvPr>
              <p:cNvCxnSpPr/>
              <p:nvPr/>
            </p:nvCxnSpPr>
            <p:spPr>
              <a:xfrm>
                <a:off x="5572891" y="3602900"/>
                <a:ext cx="0" cy="234600"/>
              </a:xfrm>
              <a:prstGeom prst="straightConnector1">
                <a:avLst/>
              </a:prstGeom>
              <a:noFill/>
              <a:ln w="9525" cap="flat" cmpd="sng">
                <a:solidFill>
                  <a:srgbClr val="666666"/>
                </a:solidFill>
                <a:prstDash val="solid"/>
                <a:round/>
                <a:headEnd type="none" w="med" len="med"/>
                <a:tailEnd type="triangle" w="med" len="med"/>
              </a:ln>
            </p:spPr>
          </p:cxnSp>
          <p:cxnSp>
            <p:nvCxnSpPr>
              <p:cNvPr id="76" name="Google Shape;2963;p325">
                <a:extLst>
                  <a:ext uri="{FF2B5EF4-FFF2-40B4-BE49-F238E27FC236}">
                    <a16:creationId xmlns:a16="http://schemas.microsoft.com/office/drawing/2014/main" id="{E9A63342-E354-644B-8891-DE88F673830E}"/>
                  </a:ext>
                </a:extLst>
              </p:cNvPr>
              <p:cNvCxnSpPr/>
              <p:nvPr/>
            </p:nvCxnSpPr>
            <p:spPr>
              <a:xfrm>
                <a:off x="5572900" y="2905925"/>
                <a:ext cx="0" cy="276900"/>
              </a:xfrm>
              <a:prstGeom prst="straightConnector1">
                <a:avLst/>
              </a:prstGeom>
              <a:noFill/>
              <a:ln w="9525" cap="flat" cmpd="sng">
                <a:solidFill>
                  <a:srgbClr val="666666"/>
                </a:solidFill>
                <a:prstDash val="solid"/>
                <a:round/>
                <a:headEnd type="none" w="med" len="med"/>
                <a:tailEnd type="triangle" w="med" len="med"/>
              </a:ln>
            </p:spPr>
          </p:cxnSp>
          <p:sp>
            <p:nvSpPr>
              <p:cNvPr id="77" name="Google Shape;2964;p325">
                <a:extLst>
                  <a:ext uri="{FF2B5EF4-FFF2-40B4-BE49-F238E27FC236}">
                    <a16:creationId xmlns:a16="http://schemas.microsoft.com/office/drawing/2014/main" id="{B8EE1231-459D-BE40-806C-A99B560E18FC}"/>
                  </a:ext>
                </a:extLst>
              </p:cNvPr>
              <p:cNvSpPr txBox="1"/>
              <p:nvPr/>
            </p:nvSpPr>
            <p:spPr>
              <a:xfrm>
                <a:off x="3841706" y="2485168"/>
                <a:ext cx="10239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verpass"/>
                    <a:ea typeface="Overpass"/>
                    <a:cs typeface="Overpass"/>
                    <a:sym typeface="Overpass"/>
                  </a:rPr>
                  <a:t>PROMOTE</a:t>
                </a:r>
                <a:endParaRPr sz="900">
                  <a:latin typeface="Overpass"/>
                  <a:ea typeface="Overpass"/>
                  <a:cs typeface="Overpass"/>
                  <a:sym typeface="Overpass"/>
                </a:endParaRPr>
              </a:p>
              <a:p>
                <a:pPr marL="0" lvl="0" indent="0" algn="ctr" rtl="0">
                  <a:spcBef>
                    <a:spcPts val="0"/>
                  </a:spcBef>
                  <a:spcAft>
                    <a:spcPts val="0"/>
                  </a:spcAft>
                  <a:buNone/>
                </a:pPr>
                <a:r>
                  <a:rPr lang="en" sz="900">
                    <a:latin typeface="Overpass"/>
                    <a:ea typeface="Overpass"/>
                    <a:cs typeface="Overpass"/>
                    <a:sym typeface="Overpass"/>
                  </a:rPr>
                  <a:t>TO TEST</a:t>
                </a:r>
                <a:endParaRPr sz="900">
                  <a:latin typeface="Overpass"/>
                  <a:ea typeface="Overpass"/>
                  <a:cs typeface="Overpass"/>
                  <a:sym typeface="Overpass"/>
                </a:endParaRPr>
              </a:p>
            </p:txBody>
          </p:sp>
          <p:sp>
            <p:nvSpPr>
              <p:cNvPr id="78" name="Google Shape;2965;p325">
                <a:extLst>
                  <a:ext uri="{FF2B5EF4-FFF2-40B4-BE49-F238E27FC236}">
                    <a16:creationId xmlns:a16="http://schemas.microsoft.com/office/drawing/2014/main" id="{3D3AAC8B-A97B-094B-88F1-E6652E5F70DA}"/>
                  </a:ext>
                </a:extLst>
              </p:cNvPr>
              <p:cNvSpPr txBox="1"/>
              <p:nvPr/>
            </p:nvSpPr>
            <p:spPr>
              <a:xfrm>
                <a:off x="5060906" y="2485168"/>
                <a:ext cx="10239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verpass"/>
                    <a:ea typeface="Overpass"/>
                    <a:cs typeface="Overpass"/>
                    <a:sym typeface="Overpass"/>
                  </a:rPr>
                  <a:t>PROMOTE</a:t>
                </a:r>
                <a:endParaRPr sz="900">
                  <a:latin typeface="Overpass"/>
                  <a:ea typeface="Overpass"/>
                  <a:cs typeface="Overpass"/>
                  <a:sym typeface="Overpass"/>
                </a:endParaRPr>
              </a:p>
              <a:p>
                <a:pPr marL="0" lvl="0" indent="0" algn="ctr" rtl="0">
                  <a:spcBef>
                    <a:spcPts val="0"/>
                  </a:spcBef>
                  <a:spcAft>
                    <a:spcPts val="0"/>
                  </a:spcAft>
                  <a:buNone/>
                </a:pPr>
                <a:r>
                  <a:rPr lang="en" sz="900">
                    <a:latin typeface="Overpass"/>
                    <a:ea typeface="Overpass"/>
                    <a:cs typeface="Overpass"/>
                    <a:sym typeface="Overpass"/>
                  </a:rPr>
                  <a:t>TO UAT</a:t>
                </a:r>
                <a:endParaRPr sz="900">
                  <a:latin typeface="Overpass"/>
                  <a:ea typeface="Overpass"/>
                  <a:cs typeface="Overpass"/>
                  <a:sym typeface="Overpass"/>
                </a:endParaRPr>
              </a:p>
            </p:txBody>
          </p:sp>
          <p:sp>
            <p:nvSpPr>
              <p:cNvPr id="79" name="Google Shape;2966;p325">
                <a:extLst>
                  <a:ext uri="{FF2B5EF4-FFF2-40B4-BE49-F238E27FC236}">
                    <a16:creationId xmlns:a16="http://schemas.microsoft.com/office/drawing/2014/main" id="{199222EA-E11E-8544-8F29-AFD01FC75F98}"/>
                  </a:ext>
                </a:extLst>
              </p:cNvPr>
              <p:cNvSpPr txBox="1"/>
              <p:nvPr/>
            </p:nvSpPr>
            <p:spPr>
              <a:xfrm>
                <a:off x="6320416" y="2485168"/>
                <a:ext cx="10239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verpass"/>
                    <a:ea typeface="Overpass"/>
                    <a:cs typeface="Overpass"/>
                    <a:sym typeface="Overpass"/>
                  </a:rPr>
                  <a:t>PROMOTE</a:t>
                </a:r>
                <a:endParaRPr sz="900">
                  <a:latin typeface="Overpass"/>
                  <a:ea typeface="Overpass"/>
                  <a:cs typeface="Overpass"/>
                  <a:sym typeface="Overpass"/>
                </a:endParaRPr>
              </a:p>
              <a:p>
                <a:pPr marL="0" lvl="0" indent="0" algn="ctr" rtl="0">
                  <a:spcBef>
                    <a:spcPts val="0"/>
                  </a:spcBef>
                  <a:spcAft>
                    <a:spcPts val="0"/>
                  </a:spcAft>
                  <a:buNone/>
                </a:pPr>
                <a:r>
                  <a:rPr lang="en" sz="900">
                    <a:latin typeface="Overpass"/>
                    <a:ea typeface="Overpass"/>
                    <a:cs typeface="Overpass"/>
                    <a:sym typeface="Overpass"/>
                  </a:rPr>
                  <a:t>TO PROD</a:t>
                </a:r>
                <a:endParaRPr sz="900">
                  <a:latin typeface="Overpass"/>
                  <a:ea typeface="Overpass"/>
                  <a:cs typeface="Overpass"/>
                  <a:sym typeface="Overpass"/>
                </a:endParaRPr>
              </a:p>
            </p:txBody>
          </p:sp>
          <p:cxnSp>
            <p:nvCxnSpPr>
              <p:cNvPr id="80" name="Google Shape;2967;p325">
                <a:extLst>
                  <a:ext uri="{FF2B5EF4-FFF2-40B4-BE49-F238E27FC236}">
                    <a16:creationId xmlns:a16="http://schemas.microsoft.com/office/drawing/2014/main" id="{CE34F799-D2F6-AC41-AAFF-02ED76B4AF8A}"/>
                  </a:ext>
                </a:extLst>
              </p:cNvPr>
              <p:cNvCxnSpPr/>
              <p:nvPr/>
            </p:nvCxnSpPr>
            <p:spPr>
              <a:xfrm>
                <a:off x="3418021" y="2305212"/>
                <a:ext cx="596700" cy="0"/>
              </a:xfrm>
              <a:prstGeom prst="straightConnector1">
                <a:avLst/>
              </a:prstGeom>
              <a:noFill/>
              <a:ln w="9525" cap="flat" cmpd="sng">
                <a:solidFill>
                  <a:srgbClr val="666666"/>
                </a:solidFill>
                <a:prstDash val="solid"/>
                <a:round/>
                <a:headEnd type="none" w="med" len="med"/>
                <a:tailEnd type="triangle" w="med" len="med"/>
              </a:ln>
            </p:spPr>
          </p:cxnSp>
          <p:cxnSp>
            <p:nvCxnSpPr>
              <p:cNvPr id="81" name="Google Shape;2968;p325">
                <a:extLst>
                  <a:ext uri="{FF2B5EF4-FFF2-40B4-BE49-F238E27FC236}">
                    <a16:creationId xmlns:a16="http://schemas.microsoft.com/office/drawing/2014/main" id="{3D756455-9E89-4249-A607-EAC1660AFBA8}"/>
                  </a:ext>
                </a:extLst>
              </p:cNvPr>
              <p:cNvCxnSpPr/>
              <p:nvPr/>
            </p:nvCxnSpPr>
            <p:spPr>
              <a:xfrm>
                <a:off x="4661407" y="2305212"/>
                <a:ext cx="594900" cy="0"/>
              </a:xfrm>
              <a:prstGeom prst="straightConnector1">
                <a:avLst/>
              </a:prstGeom>
              <a:noFill/>
              <a:ln w="9525" cap="flat" cmpd="sng">
                <a:solidFill>
                  <a:srgbClr val="666666"/>
                </a:solidFill>
                <a:prstDash val="solid"/>
                <a:round/>
                <a:headEnd type="none" w="med" len="med"/>
                <a:tailEnd type="triangle" w="med" len="med"/>
              </a:ln>
            </p:spPr>
          </p:cxnSp>
          <p:cxnSp>
            <p:nvCxnSpPr>
              <p:cNvPr id="82" name="Google Shape;2969;p325">
                <a:extLst>
                  <a:ext uri="{FF2B5EF4-FFF2-40B4-BE49-F238E27FC236}">
                    <a16:creationId xmlns:a16="http://schemas.microsoft.com/office/drawing/2014/main" id="{FCD0C6A4-8A20-7946-9134-78FEF95E5D2B}"/>
                  </a:ext>
                </a:extLst>
              </p:cNvPr>
              <p:cNvCxnSpPr/>
              <p:nvPr/>
            </p:nvCxnSpPr>
            <p:spPr>
              <a:xfrm>
                <a:off x="5882871" y="2305212"/>
                <a:ext cx="671400" cy="600"/>
              </a:xfrm>
              <a:prstGeom prst="straightConnector1">
                <a:avLst/>
              </a:prstGeom>
              <a:noFill/>
              <a:ln w="9525" cap="flat" cmpd="sng">
                <a:solidFill>
                  <a:srgbClr val="666666"/>
                </a:solidFill>
                <a:prstDash val="solid"/>
                <a:round/>
                <a:headEnd type="none" w="med" len="med"/>
                <a:tailEnd type="triangle" w="med" len="med"/>
              </a:ln>
            </p:spPr>
          </p:cxnSp>
          <p:cxnSp>
            <p:nvCxnSpPr>
              <p:cNvPr id="83" name="Google Shape;2970;p325">
                <a:extLst>
                  <a:ext uri="{FF2B5EF4-FFF2-40B4-BE49-F238E27FC236}">
                    <a16:creationId xmlns:a16="http://schemas.microsoft.com/office/drawing/2014/main" id="{1746A8FA-0C97-9541-BA44-1E52A2016B13}"/>
                  </a:ext>
                </a:extLst>
              </p:cNvPr>
              <p:cNvCxnSpPr/>
              <p:nvPr/>
            </p:nvCxnSpPr>
            <p:spPr>
              <a:xfrm>
                <a:off x="6214210" y="3070800"/>
                <a:ext cx="0" cy="1250400"/>
              </a:xfrm>
              <a:prstGeom prst="straightConnector1">
                <a:avLst/>
              </a:prstGeom>
              <a:noFill/>
              <a:ln w="9525" cap="flat" cmpd="sng">
                <a:solidFill>
                  <a:srgbClr val="666666"/>
                </a:solidFill>
                <a:prstDash val="dash"/>
                <a:round/>
                <a:headEnd type="none" w="med" len="med"/>
                <a:tailEnd type="none" w="med" len="med"/>
              </a:ln>
            </p:spPr>
          </p:cxnSp>
          <p:cxnSp>
            <p:nvCxnSpPr>
              <p:cNvPr id="84" name="Google Shape;2971;p325">
                <a:extLst>
                  <a:ext uri="{FF2B5EF4-FFF2-40B4-BE49-F238E27FC236}">
                    <a16:creationId xmlns:a16="http://schemas.microsoft.com/office/drawing/2014/main" id="{A72BE4E8-1D06-6642-B41B-283CF3893FCB}"/>
                  </a:ext>
                </a:extLst>
              </p:cNvPr>
              <p:cNvCxnSpPr/>
              <p:nvPr/>
            </p:nvCxnSpPr>
            <p:spPr>
              <a:xfrm>
                <a:off x="6832362" y="3602900"/>
                <a:ext cx="0" cy="234600"/>
              </a:xfrm>
              <a:prstGeom prst="straightConnector1">
                <a:avLst/>
              </a:prstGeom>
              <a:noFill/>
              <a:ln w="9525" cap="flat" cmpd="sng">
                <a:solidFill>
                  <a:srgbClr val="666666"/>
                </a:solidFill>
                <a:prstDash val="solid"/>
                <a:round/>
                <a:headEnd type="none" w="med" len="med"/>
                <a:tailEnd type="triangle" w="med" len="med"/>
              </a:ln>
            </p:spPr>
          </p:cxnSp>
          <p:cxnSp>
            <p:nvCxnSpPr>
              <p:cNvPr id="85" name="Google Shape;2972;p325">
                <a:extLst>
                  <a:ext uri="{FF2B5EF4-FFF2-40B4-BE49-F238E27FC236}">
                    <a16:creationId xmlns:a16="http://schemas.microsoft.com/office/drawing/2014/main" id="{BD0FF0B6-FAA1-8341-9FA3-79D2F764D4AA}"/>
                  </a:ext>
                </a:extLst>
              </p:cNvPr>
              <p:cNvCxnSpPr/>
              <p:nvPr/>
            </p:nvCxnSpPr>
            <p:spPr>
              <a:xfrm>
                <a:off x="6832366" y="2905925"/>
                <a:ext cx="0" cy="276900"/>
              </a:xfrm>
              <a:prstGeom prst="straightConnector1">
                <a:avLst/>
              </a:prstGeom>
              <a:noFill/>
              <a:ln w="9525" cap="flat" cmpd="sng">
                <a:solidFill>
                  <a:srgbClr val="666666"/>
                </a:solidFill>
                <a:prstDash val="solid"/>
                <a:round/>
                <a:headEnd type="none" w="med" len="med"/>
                <a:tailEnd type="triangle" w="med" len="med"/>
              </a:ln>
            </p:spPr>
          </p:cxnSp>
          <p:cxnSp>
            <p:nvCxnSpPr>
              <p:cNvPr id="86" name="Google Shape;2973;p325">
                <a:extLst>
                  <a:ext uri="{FF2B5EF4-FFF2-40B4-BE49-F238E27FC236}">
                    <a16:creationId xmlns:a16="http://schemas.microsoft.com/office/drawing/2014/main" id="{2F4DCDA6-3CF6-2B4F-B012-4DC26FD6EA8C}"/>
                  </a:ext>
                </a:extLst>
              </p:cNvPr>
              <p:cNvCxnSpPr/>
              <p:nvPr/>
            </p:nvCxnSpPr>
            <p:spPr>
              <a:xfrm rot="5400000" flipH="1">
                <a:off x="2676124" y="1684148"/>
                <a:ext cx="393600" cy="297900"/>
              </a:xfrm>
              <a:prstGeom prst="bentConnector3">
                <a:avLst>
                  <a:gd name="adj1" fmla="val 50000"/>
                </a:avLst>
              </a:prstGeom>
              <a:noFill/>
              <a:ln w="9525" cap="flat" cmpd="sng">
                <a:solidFill>
                  <a:srgbClr val="666666"/>
                </a:solidFill>
                <a:prstDash val="solid"/>
                <a:round/>
                <a:headEnd type="triangle" w="med" len="med"/>
                <a:tailEnd type="none" w="med" len="med"/>
              </a:ln>
            </p:spPr>
          </p:cxnSp>
          <p:cxnSp>
            <p:nvCxnSpPr>
              <p:cNvPr id="87" name="Google Shape;2974;p325">
                <a:extLst>
                  <a:ext uri="{FF2B5EF4-FFF2-40B4-BE49-F238E27FC236}">
                    <a16:creationId xmlns:a16="http://schemas.microsoft.com/office/drawing/2014/main" id="{1D279B1B-34C9-6843-B23D-C60C30A946C7}"/>
                  </a:ext>
                </a:extLst>
              </p:cNvPr>
              <p:cNvCxnSpPr/>
              <p:nvPr/>
            </p:nvCxnSpPr>
            <p:spPr>
              <a:xfrm rot="-5400000">
                <a:off x="3101076" y="1684148"/>
                <a:ext cx="393600" cy="297900"/>
              </a:xfrm>
              <a:prstGeom prst="bentConnector3">
                <a:avLst>
                  <a:gd name="adj1" fmla="val 50000"/>
                </a:avLst>
              </a:prstGeom>
              <a:noFill/>
              <a:ln w="9525" cap="flat" cmpd="sng">
                <a:solidFill>
                  <a:srgbClr val="666666"/>
                </a:solidFill>
                <a:prstDash val="solid"/>
                <a:round/>
                <a:headEnd type="triangle" w="med" len="med"/>
                <a:tailEnd type="triangle" w="med" len="med"/>
              </a:ln>
            </p:spPr>
          </p:cxnSp>
          <p:pic>
            <p:nvPicPr>
              <p:cNvPr id="88" name="Google Shape;2975;p325" descr="Icon_RH_People_Adult-VNeck_RGB_Flat.png">
                <a:extLst>
                  <a:ext uri="{FF2B5EF4-FFF2-40B4-BE49-F238E27FC236}">
                    <a16:creationId xmlns:a16="http://schemas.microsoft.com/office/drawing/2014/main" id="{47670976-D1C9-754C-853B-4D910ABCC36F}"/>
                  </a:ext>
                </a:extLst>
              </p:cNvPr>
              <p:cNvPicPr preferRelativeResize="0"/>
              <p:nvPr/>
            </p:nvPicPr>
            <p:blipFill>
              <a:blip r:embed="rId9">
                <a:alphaModFix/>
              </a:blip>
              <a:stretch>
                <a:fillRect/>
              </a:stretch>
            </p:blipFill>
            <p:spPr>
              <a:xfrm>
                <a:off x="6083751" y="1273631"/>
                <a:ext cx="229625" cy="354925"/>
              </a:xfrm>
              <a:prstGeom prst="rect">
                <a:avLst/>
              </a:prstGeom>
              <a:noFill/>
              <a:ln>
                <a:noFill/>
              </a:ln>
            </p:spPr>
          </p:pic>
          <p:cxnSp>
            <p:nvCxnSpPr>
              <p:cNvPr id="89" name="Google Shape;2976;p325">
                <a:extLst>
                  <a:ext uri="{FF2B5EF4-FFF2-40B4-BE49-F238E27FC236}">
                    <a16:creationId xmlns:a16="http://schemas.microsoft.com/office/drawing/2014/main" id="{B8AF2C1D-4A64-8D4A-AD54-B0A8A4DC8C7E}"/>
                  </a:ext>
                </a:extLst>
              </p:cNvPr>
              <p:cNvCxnSpPr/>
              <p:nvPr/>
            </p:nvCxnSpPr>
            <p:spPr>
              <a:xfrm>
                <a:off x="6199613" y="1806650"/>
                <a:ext cx="0" cy="499800"/>
              </a:xfrm>
              <a:prstGeom prst="straightConnector1">
                <a:avLst/>
              </a:prstGeom>
              <a:noFill/>
              <a:ln w="9525" cap="flat" cmpd="sng">
                <a:solidFill>
                  <a:srgbClr val="666666"/>
                </a:solidFill>
                <a:prstDash val="dot"/>
                <a:round/>
                <a:headEnd type="none" w="med" len="med"/>
                <a:tailEnd type="none" w="med" len="med"/>
              </a:ln>
            </p:spPr>
          </p:cxnSp>
          <p:sp>
            <p:nvSpPr>
              <p:cNvPr id="90" name="Google Shape;2977;p325">
                <a:extLst>
                  <a:ext uri="{FF2B5EF4-FFF2-40B4-BE49-F238E27FC236}">
                    <a16:creationId xmlns:a16="http://schemas.microsoft.com/office/drawing/2014/main" id="{9A2C102A-1B09-D04B-9535-4861A1285C99}"/>
                  </a:ext>
                </a:extLst>
              </p:cNvPr>
              <p:cNvSpPr txBox="1"/>
              <p:nvPr/>
            </p:nvSpPr>
            <p:spPr>
              <a:xfrm>
                <a:off x="5555328" y="988919"/>
                <a:ext cx="1237800" cy="33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Overpass"/>
                    <a:ea typeface="Overpass"/>
                    <a:cs typeface="Overpass"/>
                    <a:sym typeface="Overpass"/>
                  </a:rPr>
                  <a:t>RELEASE MANAGER</a:t>
                </a:r>
                <a:endParaRPr sz="800">
                  <a:latin typeface="Overpass"/>
                  <a:ea typeface="Overpass"/>
                  <a:cs typeface="Overpass"/>
                  <a:sym typeface="Overpass"/>
                </a:endParaRPr>
              </a:p>
            </p:txBody>
          </p:sp>
          <p:sp>
            <p:nvSpPr>
              <p:cNvPr id="91" name="Google Shape;2978;p325">
                <a:extLst>
                  <a:ext uri="{FF2B5EF4-FFF2-40B4-BE49-F238E27FC236}">
                    <a16:creationId xmlns:a16="http://schemas.microsoft.com/office/drawing/2014/main" id="{C7CD8595-77D6-A24F-9481-E7BC4C7B6ABB}"/>
                  </a:ext>
                </a:extLst>
              </p:cNvPr>
              <p:cNvSpPr txBox="1"/>
              <p:nvPr/>
            </p:nvSpPr>
            <p:spPr>
              <a:xfrm>
                <a:off x="1249034" y="4273596"/>
                <a:ext cx="10239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000000"/>
                    </a:solidFill>
                    <a:latin typeface="Overpass"/>
                    <a:ea typeface="Overpass"/>
                    <a:cs typeface="Overpass"/>
                    <a:sym typeface="Overpass"/>
                  </a:rPr>
                  <a:t>NON-PROD</a:t>
                </a:r>
                <a:endParaRPr>
                  <a:latin typeface="Overpass"/>
                  <a:ea typeface="Overpass"/>
                  <a:cs typeface="Overpass"/>
                  <a:sym typeface="Overpass"/>
                </a:endParaRPr>
              </a:p>
            </p:txBody>
          </p:sp>
          <p:sp>
            <p:nvSpPr>
              <p:cNvPr id="92" name="Google Shape;2979;p325">
                <a:extLst>
                  <a:ext uri="{FF2B5EF4-FFF2-40B4-BE49-F238E27FC236}">
                    <a16:creationId xmlns:a16="http://schemas.microsoft.com/office/drawing/2014/main" id="{6938218E-F387-1446-97C6-719BF0C8E10A}"/>
                  </a:ext>
                </a:extLst>
              </p:cNvPr>
              <p:cNvSpPr txBox="1"/>
              <p:nvPr/>
            </p:nvSpPr>
            <p:spPr>
              <a:xfrm>
                <a:off x="7364814" y="4273588"/>
                <a:ext cx="806100" cy="2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b="1">
                    <a:solidFill>
                      <a:srgbClr val="000000"/>
                    </a:solidFill>
                    <a:latin typeface="Overpass"/>
                    <a:ea typeface="Overpass"/>
                    <a:cs typeface="Overpass"/>
                    <a:sym typeface="Overpass"/>
                  </a:rPr>
                  <a:t>PROD</a:t>
                </a:r>
                <a:endParaRPr>
                  <a:latin typeface="Overpass"/>
                  <a:ea typeface="Overpass"/>
                  <a:cs typeface="Overpass"/>
                  <a:sym typeface="Overpass"/>
                </a:endParaRPr>
              </a:p>
            </p:txBody>
          </p:sp>
          <p:sp>
            <p:nvSpPr>
              <p:cNvPr id="93" name="Google Shape;2980;p325">
                <a:extLst>
                  <a:ext uri="{FF2B5EF4-FFF2-40B4-BE49-F238E27FC236}">
                    <a16:creationId xmlns:a16="http://schemas.microsoft.com/office/drawing/2014/main" id="{54EBC603-1FEE-4148-9569-E162966BBD3E}"/>
                  </a:ext>
                </a:extLst>
              </p:cNvPr>
              <p:cNvSpPr txBox="1"/>
              <p:nvPr/>
            </p:nvSpPr>
            <p:spPr>
              <a:xfrm>
                <a:off x="2728025" y="4267073"/>
                <a:ext cx="732600" cy="2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rgbClr val="000000"/>
                    </a:solidFill>
                    <a:latin typeface="Overpass"/>
                    <a:ea typeface="Overpass"/>
                    <a:cs typeface="Overpass"/>
                    <a:sym typeface="Overpass"/>
                  </a:rPr>
                  <a:t>DEV</a:t>
                </a:r>
                <a:endParaRPr sz="800">
                  <a:latin typeface="Overpass"/>
                  <a:ea typeface="Overpass"/>
                  <a:cs typeface="Overpass"/>
                  <a:sym typeface="Overpass"/>
                </a:endParaRPr>
              </a:p>
            </p:txBody>
          </p:sp>
          <p:sp>
            <p:nvSpPr>
              <p:cNvPr id="94" name="Google Shape;2981;p325">
                <a:extLst>
                  <a:ext uri="{FF2B5EF4-FFF2-40B4-BE49-F238E27FC236}">
                    <a16:creationId xmlns:a16="http://schemas.microsoft.com/office/drawing/2014/main" id="{5F34F1EB-2FED-2746-98C0-96ED0195FC19}"/>
                  </a:ext>
                </a:extLst>
              </p:cNvPr>
              <p:cNvSpPr txBox="1"/>
              <p:nvPr/>
            </p:nvSpPr>
            <p:spPr>
              <a:xfrm>
                <a:off x="3979473" y="4267073"/>
                <a:ext cx="732600" cy="2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rgbClr val="000000"/>
                    </a:solidFill>
                    <a:latin typeface="Overpass"/>
                    <a:ea typeface="Overpass"/>
                    <a:cs typeface="Overpass"/>
                    <a:sym typeface="Overpass"/>
                  </a:rPr>
                  <a:t>TEST</a:t>
                </a:r>
                <a:endParaRPr sz="800">
                  <a:latin typeface="Overpass"/>
                  <a:ea typeface="Overpass"/>
                  <a:cs typeface="Overpass"/>
                  <a:sym typeface="Overpass"/>
                </a:endParaRPr>
              </a:p>
            </p:txBody>
          </p:sp>
          <p:sp>
            <p:nvSpPr>
              <p:cNvPr id="95" name="Google Shape;2982;p325">
                <a:extLst>
                  <a:ext uri="{FF2B5EF4-FFF2-40B4-BE49-F238E27FC236}">
                    <a16:creationId xmlns:a16="http://schemas.microsoft.com/office/drawing/2014/main" id="{73BF8D40-9EBD-404E-8D13-BD47A059E08A}"/>
                  </a:ext>
                </a:extLst>
              </p:cNvPr>
              <p:cNvSpPr txBox="1"/>
              <p:nvPr/>
            </p:nvSpPr>
            <p:spPr>
              <a:xfrm>
                <a:off x="5158442" y="4267073"/>
                <a:ext cx="797100" cy="2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rgbClr val="000000"/>
                    </a:solidFill>
                    <a:latin typeface="Overpass"/>
                    <a:ea typeface="Overpass"/>
                    <a:cs typeface="Overpass"/>
                    <a:sym typeface="Overpass"/>
                  </a:rPr>
                  <a:t>UAT</a:t>
                </a:r>
                <a:endParaRPr sz="800">
                  <a:latin typeface="Overpass"/>
                  <a:ea typeface="Overpass"/>
                  <a:cs typeface="Overpass"/>
                  <a:sym typeface="Overpass"/>
                </a:endParaRPr>
              </a:p>
            </p:txBody>
          </p:sp>
          <p:cxnSp>
            <p:nvCxnSpPr>
              <p:cNvPr id="96" name="Google Shape;2983;p325">
                <a:extLst>
                  <a:ext uri="{FF2B5EF4-FFF2-40B4-BE49-F238E27FC236}">
                    <a16:creationId xmlns:a16="http://schemas.microsoft.com/office/drawing/2014/main" id="{E8FC0404-E6DB-CB47-91C5-18C4D0BB47A3}"/>
                  </a:ext>
                </a:extLst>
              </p:cNvPr>
              <p:cNvCxnSpPr/>
              <p:nvPr/>
            </p:nvCxnSpPr>
            <p:spPr>
              <a:xfrm>
                <a:off x="3383905" y="3386014"/>
                <a:ext cx="719700" cy="0"/>
              </a:xfrm>
              <a:prstGeom prst="straightConnector1">
                <a:avLst/>
              </a:prstGeom>
              <a:noFill/>
              <a:ln w="9525" cap="flat" cmpd="sng">
                <a:solidFill>
                  <a:srgbClr val="666666"/>
                </a:solidFill>
                <a:prstDash val="dot"/>
                <a:round/>
                <a:headEnd type="none" w="med" len="med"/>
                <a:tailEnd type="triangle" w="med" len="med"/>
              </a:ln>
            </p:spPr>
          </p:cxnSp>
          <p:cxnSp>
            <p:nvCxnSpPr>
              <p:cNvPr id="97" name="Google Shape;2984;p325">
                <a:extLst>
                  <a:ext uri="{FF2B5EF4-FFF2-40B4-BE49-F238E27FC236}">
                    <a16:creationId xmlns:a16="http://schemas.microsoft.com/office/drawing/2014/main" id="{EFB71FE3-E1E7-1142-B87F-DED039BA399E}"/>
                  </a:ext>
                </a:extLst>
              </p:cNvPr>
              <p:cNvCxnSpPr/>
              <p:nvPr/>
            </p:nvCxnSpPr>
            <p:spPr>
              <a:xfrm>
                <a:off x="4627290" y="3386014"/>
                <a:ext cx="701700" cy="0"/>
              </a:xfrm>
              <a:prstGeom prst="straightConnector1">
                <a:avLst/>
              </a:prstGeom>
              <a:noFill/>
              <a:ln w="9525" cap="flat" cmpd="sng">
                <a:solidFill>
                  <a:srgbClr val="666666"/>
                </a:solidFill>
                <a:prstDash val="dot"/>
                <a:round/>
                <a:headEnd type="none" w="med" len="med"/>
                <a:tailEnd type="triangle" w="med" len="med"/>
              </a:ln>
            </p:spPr>
          </p:cxnSp>
          <p:sp>
            <p:nvSpPr>
              <p:cNvPr id="98" name="Google Shape;2985;p325">
                <a:extLst>
                  <a:ext uri="{FF2B5EF4-FFF2-40B4-BE49-F238E27FC236}">
                    <a16:creationId xmlns:a16="http://schemas.microsoft.com/office/drawing/2014/main" id="{B51D0B96-F4BC-AE44-AC8E-F10CD6FBF944}"/>
                  </a:ext>
                </a:extLst>
              </p:cNvPr>
              <p:cNvSpPr/>
              <p:nvPr/>
            </p:nvSpPr>
            <p:spPr>
              <a:xfrm>
                <a:off x="5861000" y="2866000"/>
                <a:ext cx="733677" cy="528075"/>
              </a:xfrm>
              <a:custGeom>
                <a:avLst/>
                <a:gdLst/>
                <a:ahLst/>
                <a:cxnLst/>
                <a:rect l="l" t="t" r="r" b="b"/>
                <a:pathLst>
                  <a:path w="27733" h="21123" extrusionOk="0">
                    <a:moveTo>
                      <a:pt x="0" y="21123"/>
                    </a:moveTo>
                    <a:lnTo>
                      <a:pt x="5805" y="21123"/>
                    </a:lnTo>
                    <a:lnTo>
                      <a:pt x="5805" y="0"/>
                    </a:lnTo>
                    <a:lnTo>
                      <a:pt x="20478" y="0"/>
                    </a:lnTo>
                    <a:lnTo>
                      <a:pt x="20478" y="21123"/>
                    </a:lnTo>
                    <a:lnTo>
                      <a:pt x="27733" y="21123"/>
                    </a:lnTo>
                  </a:path>
                </a:pathLst>
              </a:custGeom>
              <a:noFill/>
              <a:ln w="9525" cap="flat" cmpd="sng">
                <a:solidFill>
                  <a:srgbClr val="666666"/>
                </a:solidFill>
                <a:prstDash val="dot"/>
                <a:round/>
                <a:headEnd type="none" w="med" len="med"/>
                <a:tailEnd type="triangle" w="med" len="med"/>
              </a:ln>
            </p:spPr>
          </p:sp>
          <p:sp>
            <p:nvSpPr>
              <p:cNvPr id="99" name="Google Shape;2986;p325">
                <a:extLst>
                  <a:ext uri="{FF2B5EF4-FFF2-40B4-BE49-F238E27FC236}">
                    <a16:creationId xmlns:a16="http://schemas.microsoft.com/office/drawing/2014/main" id="{6E33F261-0C2B-DA4E-AE3C-D4DE18B54E32}"/>
                  </a:ext>
                </a:extLst>
              </p:cNvPr>
              <p:cNvSpPr txBox="1"/>
              <p:nvPr/>
            </p:nvSpPr>
            <p:spPr>
              <a:xfrm>
                <a:off x="5936144" y="1856332"/>
                <a:ext cx="5322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  ☑</a:t>
                </a:r>
                <a:endParaRPr sz="1200"/>
              </a:p>
            </p:txBody>
          </p:sp>
          <p:cxnSp>
            <p:nvCxnSpPr>
              <p:cNvPr id="100" name="Google Shape;2987;p325">
                <a:extLst>
                  <a:ext uri="{FF2B5EF4-FFF2-40B4-BE49-F238E27FC236}">
                    <a16:creationId xmlns:a16="http://schemas.microsoft.com/office/drawing/2014/main" id="{5EFC2511-7170-5A40-B000-0FD5BB461717}"/>
                  </a:ext>
                </a:extLst>
              </p:cNvPr>
              <p:cNvCxnSpPr/>
              <p:nvPr/>
            </p:nvCxnSpPr>
            <p:spPr>
              <a:xfrm>
                <a:off x="2529310" y="3780622"/>
                <a:ext cx="0" cy="464400"/>
              </a:xfrm>
              <a:prstGeom prst="straightConnector1">
                <a:avLst/>
              </a:prstGeom>
              <a:noFill/>
              <a:ln w="9525" cap="flat" cmpd="sng">
                <a:solidFill>
                  <a:srgbClr val="666666"/>
                </a:solidFill>
                <a:prstDash val="dash"/>
                <a:round/>
                <a:headEnd type="none" w="med" len="med"/>
                <a:tailEnd type="none" w="med" len="med"/>
              </a:ln>
            </p:spPr>
          </p:cxnSp>
          <p:cxnSp>
            <p:nvCxnSpPr>
              <p:cNvPr id="101" name="Google Shape;2988;p325">
                <a:extLst>
                  <a:ext uri="{FF2B5EF4-FFF2-40B4-BE49-F238E27FC236}">
                    <a16:creationId xmlns:a16="http://schemas.microsoft.com/office/drawing/2014/main" id="{E219D914-9E94-6C42-B790-AC751F37EC1D}"/>
                  </a:ext>
                </a:extLst>
              </p:cNvPr>
              <p:cNvCxnSpPr/>
              <p:nvPr/>
            </p:nvCxnSpPr>
            <p:spPr>
              <a:xfrm>
                <a:off x="3703020" y="3780622"/>
                <a:ext cx="0" cy="464400"/>
              </a:xfrm>
              <a:prstGeom prst="straightConnector1">
                <a:avLst/>
              </a:prstGeom>
              <a:noFill/>
              <a:ln w="9525" cap="flat" cmpd="sng">
                <a:solidFill>
                  <a:srgbClr val="666666"/>
                </a:solidFill>
                <a:prstDash val="dash"/>
                <a:round/>
                <a:headEnd type="none" w="med" len="med"/>
                <a:tailEnd type="none" w="med" len="med"/>
              </a:ln>
            </p:spPr>
          </p:cxnSp>
          <p:cxnSp>
            <p:nvCxnSpPr>
              <p:cNvPr id="102" name="Google Shape;2989;p325">
                <a:extLst>
                  <a:ext uri="{FF2B5EF4-FFF2-40B4-BE49-F238E27FC236}">
                    <a16:creationId xmlns:a16="http://schemas.microsoft.com/office/drawing/2014/main" id="{EF9E843A-ADD7-094D-9833-56A023AD091E}"/>
                  </a:ext>
                </a:extLst>
              </p:cNvPr>
              <p:cNvCxnSpPr/>
              <p:nvPr/>
            </p:nvCxnSpPr>
            <p:spPr>
              <a:xfrm>
                <a:off x="4937576" y="3780622"/>
                <a:ext cx="0" cy="464400"/>
              </a:xfrm>
              <a:prstGeom prst="straightConnector1">
                <a:avLst/>
              </a:prstGeom>
              <a:noFill/>
              <a:ln w="9525" cap="flat" cmpd="sng">
                <a:solidFill>
                  <a:srgbClr val="666666"/>
                </a:solidFill>
                <a:prstDash val="dash"/>
                <a:round/>
                <a:headEnd type="none" w="med" len="med"/>
                <a:tailEnd type="none" w="med" len="med"/>
              </a:ln>
            </p:spPr>
          </p:cxnSp>
          <p:pic>
            <p:nvPicPr>
              <p:cNvPr id="103" name="Google Shape;2990;p325">
                <a:extLst>
                  <a:ext uri="{FF2B5EF4-FFF2-40B4-BE49-F238E27FC236}">
                    <a16:creationId xmlns:a16="http://schemas.microsoft.com/office/drawing/2014/main" id="{81BA88DE-D08B-CD42-AA25-84A1CFE7D804}"/>
                  </a:ext>
                </a:extLst>
              </p:cNvPr>
              <p:cNvPicPr preferRelativeResize="0"/>
              <p:nvPr/>
            </p:nvPicPr>
            <p:blipFill>
              <a:blip r:embed="rId12">
                <a:alphaModFix/>
              </a:blip>
              <a:stretch>
                <a:fillRect/>
              </a:stretch>
            </p:blipFill>
            <p:spPr>
              <a:xfrm>
                <a:off x="2954135" y="3911625"/>
                <a:ext cx="305566" cy="303150"/>
              </a:xfrm>
              <a:prstGeom prst="rect">
                <a:avLst/>
              </a:prstGeom>
              <a:noFill/>
              <a:ln>
                <a:noFill/>
              </a:ln>
            </p:spPr>
          </p:pic>
          <p:pic>
            <p:nvPicPr>
              <p:cNvPr id="104" name="Google Shape;2991;p325">
                <a:extLst>
                  <a:ext uri="{FF2B5EF4-FFF2-40B4-BE49-F238E27FC236}">
                    <a16:creationId xmlns:a16="http://schemas.microsoft.com/office/drawing/2014/main" id="{ABE9C03F-3DC4-B34D-863A-D5C88EA93F63}"/>
                  </a:ext>
                </a:extLst>
              </p:cNvPr>
              <p:cNvPicPr preferRelativeResize="0"/>
              <p:nvPr/>
            </p:nvPicPr>
            <p:blipFill>
              <a:blip r:embed="rId12">
                <a:alphaModFix/>
              </a:blip>
              <a:stretch>
                <a:fillRect/>
              </a:stretch>
            </p:blipFill>
            <p:spPr>
              <a:xfrm>
                <a:off x="4201611" y="3911625"/>
                <a:ext cx="305566" cy="303150"/>
              </a:xfrm>
              <a:prstGeom prst="rect">
                <a:avLst/>
              </a:prstGeom>
              <a:noFill/>
              <a:ln>
                <a:noFill/>
              </a:ln>
            </p:spPr>
          </p:pic>
          <p:pic>
            <p:nvPicPr>
              <p:cNvPr id="105" name="Google Shape;2992;p325">
                <a:extLst>
                  <a:ext uri="{FF2B5EF4-FFF2-40B4-BE49-F238E27FC236}">
                    <a16:creationId xmlns:a16="http://schemas.microsoft.com/office/drawing/2014/main" id="{4B878F8A-4488-E14C-B04F-5A74B2CFEF73}"/>
                  </a:ext>
                </a:extLst>
              </p:cNvPr>
              <p:cNvPicPr preferRelativeResize="0"/>
              <p:nvPr/>
            </p:nvPicPr>
            <p:blipFill>
              <a:blip r:embed="rId12">
                <a:alphaModFix/>
              </a:blip>
              <a:stretch>
                <a:fillRect/>
              </a:stretch>
            </p:blipFill>
            <p:spPr>
              <a:xfrm>
                <a:off x="5417769" y="3911625"/>
                <a:ext cx="305566" cy="303150"/>
              </a:xfrm>
              <a:prstGeom prst="rect">
                <a:avLst/>
              </a:prstGeom>
              <a:noFill/>
              <a:ln>
                <a:noFill/>
              </a:ln>
            </p:spPr>
          </p:pic>
          <p:pic>
            <p:nvPicPr>
              <p:cNvPr id="106" name="Google Shape;2993;p325">
                <a:extLst>
                  <a:ext uri="{FF2B5EF4-FFF2-40B4-BE49-F238E27FC236}">
                    <a16:creationId xmlns:a16="http://schemas.microsoft.com/office/drawing/2014/main" id="{2DAFD592-A18C-5D46-B7EE-A212110AACFC}"/>
                  </a:ext>
                </a:extLst>
              </p:cNvPr>
              <p:cNvPicPr preferRelativeResize="0"/>
              <p:nvPr/>
            </p:nvPicPr>
            <p:blipFill>
              <a:blip r:embed="rId12">
                <a:alphaModFix/>
              </a:blip>
              <a:stretch>
                <a:fillRect/>
              </a:stretch>
            </p:blipFill>
            <p:spPr>
              <a:xfrm>
                <a:off x="6678267" y="3911625"/>
                <a:ext cx="305566" cy="303150"/>
              </a:xfrm>
              <a:prstGeom prst="rect">
                <a:avLst/>
              </a:prstGeom>
              <a:noFill/>
              <a:ln>
                <a:noFill/>
              </a:ln>
            </p:spPr>
          </p:pic>
          <p:pic>
            <p:nvPicPr>
              <p:cNvPr id="107" name="Google Shape;2994;p325">
                <a:extLst>
                  <a:ext uri="{FF2B5EF4-FFF2-40B4-BE49-F238E27FC236}">
                    <a16:creationId xmlns:a16="http://schemas.microsoft.com/office/drawing/2014/main" id="{859938BD-6411-1149-A168-49B26A5B2B28}"/>
                  </a:ext>
                </a:extLst>
              </p:cNvPr>
              <p:cNvPicPr preferRelativeResize="0"/>
              <p:nvPr/>
            </p:nvPicPr>
            <p:blipFill>
              <a:blip r:embed="rId13">
                <a:alphaModFix/>
              </a:blip>
              <a:stretch>
                <a:fillRect/>
              </a:stretch>
            </p:blipFill>
            <p:spPr>
              <a:xfrm>
                <a:off x="2978511" y="3250250"/>
                <a:ext cx="277475" cy="278625"/>
              </a:xfrm>
              <a:prstGeom prst="rect">
                <a:avLst/>
              </a:prstGeom>
              <a:noFill/>
              <a:ln>
                <a:noFill/>
              </a:ln>
            </p:spPr>
          </p:pic>
          <p:pic>
            <p:nvPicPr>
              <p:cNvPr id="108" name="Google Shape;2995;p325">
                <a:extLst>
                  <a:ext uri="{FF2B5EF4-FFF2-40B4-BE49-F238E27FC236}">
                    <a16:creationId xmlns:a16="http://schemas.microsoft.com/office/drawing/2014/main" id="{28168F16-348A-A343-AE77-806E579626AF}"/>
                  </a:ext>
                </a:extLst>
              </p:cNvPr>
              <p:cNvPicPr preferRelativeResize="0"/>
              <p:nvPr/>
            </p:nvPicPr>
            <p:blipFill>
              <a:blip r:embed="rId13">
                <a:alphaModFix/>
              </a:blip>
              <a:stretch>
                <a:fillRect/>
              </a:stretch>
            </p:blipFill>
            <p:spPr>
              <a:xfrm>
                <a:off x="4213440" y="3250250"/>
                <a:ext cx="277475" cy="278625"/>
              </a:xfrm>
              <a:prstGeom prst="rect">
                <a:avLst/>
              </a:prstGeom>
              <a:noFill/>
              <a:ln>
                <a:noFill/>
              </a:ln>
            </p:spPr>
          </p:pic>
          <p:pic>
            <p:nvPicPr>
              <p:cNvPr id="109" name="Google Shape;2996;p325">
                <a:extLst>
                  <a:ext uri="{FF2B5EF4-FFF2-40B4-BE49-F238E27FC236}">
                    <a16:creationId xmlns:a16="http://schemas.microsoft.com/office/drawing/2014/main" id="{B9A5F51A-FCAF-B34D-9006-3B918ABDAD9F}"/>
                  </a:ext>
                </a:extLst>
              </p:cNvPr>
              <p:cNvPicPr preferRelativeResize="0"/>
              <p:nvPr/>
            </p:nvPicPr>
            <p:blipFill>
              <a:blip r:embed="rId13">
                <a:alphaModFix/>
              </a:blip>
              <a:stretch>
                <a:fillRect/>
              </a:stretch>
            </p:blipFill>
            <p:spPr>
              <a:xfrm>
                <a:off x="5432640" y="3250250"/>
                <a:ext cx="277475" cy="278625"/>
              </a:xfrm>
              <a:prstGeom prst="rect">
                <a:avLst/>
              </a:prstGeom>
              <a:noFill/>
              <a:ln>
                <a:noFill/>
              </a:ln>
            </p:spPr>
          </p:pic>
          <p:pic>
            <p:nvPicPr>
              <p:cNvPr id="110" name="Google Shape;2997;p325">
                <a:extLst>
                  <a:ext uri="{FF2B5EF4-FFF2-40B4-BE49-F238E27FC236}">
                    <a16:creationId xmlns:a16="http://schemas.microsoft.com/office/drawing/2014/main" id="{F32B314D-8605-4D4D-91CB-5A2A9FC1E636}"/>
                  </a:ext>
                </a:extLst>
              </p:cNvPr>
              <p:cNvPicPr preferRelativeResize="0"/>
              <p:nvPr/>
            </p:nvPicPr>
            <p:blipFill>
              <a:blip r:embed="rId13">
                <a:alphaModFix/>
              </a:blip>
              <a:stretch>
                <a:fillRect/>
              </a:stretch>
            </p:blipFill>
            <p:spPr>
              <a:xfrm>
                <a:off x="6688717" y="3250250"/>
                <a:ext cx="277475" cy="278625"/>
              </a:xfrm>
              <a:prstGeom prst="rect">
                <a:avLst/>
              </a:prstGeom>
              <a:noFill/>
              <a:ln>
                <a:noFill/>
              </a:ln>
            </p:spPr>
          </p:pic>
          <p:sp>
            <p:nvSpPr>
              <p:cNvPr id="111" name="Google Shape;2998;p325">
                <a:extLst>
                  <a:ext uri="{FF2B5EF4-FFF2-40B4-BE49-F238E27FC236}">
                    <a16:creationId xmlns:a16="http://schemas.microsoft.com/office/drawing/2014/main" id="{BF8AA9AF-9295-B44E-9CB5-4CFB103547D4}"/>
                  </a:ext>
                </a:extLst>
              </p:cNvPr>
              <p:cNvSpPr txBox="1"/>
              <p:nvPr/>
            </p:nvSpPr>
            <p:spPr>
              <a:xfrm>
                <a:off x="1118273" y="1007531"/>
                <a:ext cx="1023900" cy="33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Overpass"/>
                    <a:ea typeface="Overpass"/>
                    <a:cs typeface="Overpass"/>
                    <a:sym typeface="Overpass"/>
                  </a:rPr>
                  <a:t>DEVELOPER</a:t>
                </a:r>
                <a:endParaRPr sz="800">
                  <a:latin typeface="Overpass"/>
                  <a:ea typeface="Overpass"/>
                  <a:cs typeface="Overpass"/>
                  <a:sym typeface="Overpass"/>
                </a:endParaRPr>
              </a:p>
            </p:txBody>
          </p:sp>
        </p:grpSp>
      </p:grpSp>
    </p:spTree>
    <p:extLst>
      <p:ext uri="{BB962C8B-B14F-4D97-AF65-F5344CB8AC3E}">
        <p14:creationId xmlns:p14="http://schemas.microsoft.com/office/powerpoint/2010/main" val="21347549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236"/>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p>
            <a:pPr>
              <a:lnSpc>
                <a:spcPct val="114284"/>
              </a:lnSpc>
            </a:pPr>
            <a:r>
              <a:rPr lang="en-US" b="1"/>
              <a:t>Or Use Existing Delivery Process</a:t>
            </a:r>
            <a:endParaRPr lang="en-US"/>
          </a:p>
        </p:txBody>
      </p:sp>
      <p:grpSp>
        <p:nvGrpSpPr>
          <p:cNvPr id="2583" name="Google Shape;2583;p236"/>
          <p:cNvGrpSpPr/>
          <p:nvPr/>
        </p:nvGrpSpPr>
        <p:grpSpPr>
          <a:xfrm>
            <a:off x="0" y="6438931"/>
            <a:ext cx="12436500" cy="654351"/>
            <a:chOff x="0" y="6438931"/>
            <a:chExt cx="12436500" cy="654351"/>
          </a:xfrm>
        </p:grpSpPr>
        <p:sp>
          <p:nvSpPr>
            <p:cNvPr id="2584" name="Google Shape;2584;p236"/>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2585" name="Google Shape;2585;p236"/>
            <p:cNvPicPr preferRelativeResize="0"/>
            <p:nvPr/>
          </p:nvPicPr>
          <p:blipFill rotWithShape="1">
            <a:blip r:embed="rId3">
              <a:alphaModFix/>
            </a:blip>
            <a:srcRect/>
            <a:stretch/>
          </p:blipFill>
          <p:spPr>
            <a:xfrm>
              <a:off x="10684494" y="6560128"/>
              <a:ext cx="916401" cy="410738"/>
            </a:xfrm>
            <a:prstGeom prst="rect">
              <a:avLst/>
            </a:prstGeom>
            <a:noFill/>
            <a:ln>
              <a:noFill/>
            </a:ln>
          </p:spPr>
        </p:pic>
        <p:cxnSp>
          <p:nvCxnSpPr>
            <p:cNvPr id="2586" name="Google Shape;2586;p236"/>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2587" name="Google Shape;2587;p236"/>
            <p:cNvGrpSpPr/>
            <p:nvPr/>
          </p:nvGrpSpPr>
          <p:grpSpPr>
            <a:xfrm>
              <a:off x="9903576" y="6438931"/>
              <a:ext cx="851452" cy="654351"/>
              <a:chOff x="9903576" y="6438931"/>
              <a:chExt cx="851452" cy="654351"/>
            </a:xfrm>
          </p:grpSpPr>
          <p:sp>
            <p:nvSpPr>
              <p:cNvPr id="2588" name="Google Shape;2588;p236"/>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589" name="Google Shape;2589;p236"/>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2590" name="Google Shape;2590;p236"/>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2591" name="Google Shape;2591;p236"/>
            <p:cNvPicPr preferRelativeResize="0"/>
            <p:nvPr/>
          </p:nvPicPr>
          <p:blipFill rotWithShape="1">
            <a:blip r:embed="rId4">
              <a:alphaModFix/>
            </a:blip>
            <a:srcRect/>
            <a:stretch/>
          </p:blipFill>
          <p:spPr>
            <a:xfrm>
              <a:off x="11667196" y="6684212"/>
              <a:ext cx="687860" cy="162708"/>
            </a:xfrm>
            <a:prstGeom prst="rect">
              <a:avLst/>
            </a:prstGeom>
            <a:noFill/>
            <a:ln>
              <a:noFill/>
            </a:ln>
          </p:spPr>
        </p:pic>
      </p:grpSp>
      <p:pic>
        <p:nvPicPr>
          <p:cNvPr id="2" name="Picture 2" descr="A picture containing drawing&#10;&#10;Description automatically generated">
            <a:extLst>
              <a:ext uri="{FF2B5EF4-FFF2-40B4-BE49-F238E27FC236}">
                <a16:creationId xmlns:a16="http://schemas.microsoft.com/office/drawing/2014/main" id="{6DBAD66C-7062-4776-93F0-BE2638C664CF}"/>
              </a:ext>
            </a:extLst>
          </p:cNvPr>
          <p:cNvPicPr>
            <a:picLocks noChangeAspect="1"/>
          </p:cNvPicPr>
          <p:nvPr/>
        </p:nvPicPr>
        <p:blipFill>
          <a:blip r:embed="rId5"/>
          <a:stretch>
            <a:fillRect/>
          </a:stretch>
        </p:blipFill>
        <p:spPr>
          <a:xfrm>
            <a:off x="-3227812" y="-1742108"/>
            <a:ext cx="482420" cy="381000"/>
          </a:xfrm>
          <a:prstGeom prst="rect">
            <a:avLst/>
          </a:prstGeom>
        </p:spPr>
      </p:pic>
      <p:pic>
        <p:nvPicPr>
          <p:cNvPr id="3" name="Picture 3" descr="A picture containing drawing, window&#10;&#10;Description automatically generated">
            <a:extLst>
              <a:ext uri="{FF2B5EF4-FFF2-40B4-BE49-F238E27FC236}">
                <a16:creationId xmlns:a16="http://schemas.microsoft.com/office/drawing/2014/main" id="{44BC059D-40D0-4723-BE1B-89358E08B0F3}"/>
              </a:ext>
            </a:extLst>
          </p:cNvPr>
          <p:cNvPicPr>
            <a:picLocks noChangeAspect="1"/>
          </p:cNvPicPr>
          <p:nvPr/>
        </p:nvPicPr>
        <p:blipFill>
          <a:blip r:embed="rId6"/>
          <a:stretch>
            <a:fillRect/>
          </a:stretch>
        </p:blipFill>
        <p:spPr>
          <a:xfrm>
            <a:off x="-3084901" y="-1599233"/>
            <a:ext cx="482420" cy="381000"/>
          </a:xfrm>
          <a:prstGeom prst="rect">
            <a:avLst/>
          </a:prstGeom>
        </p:spPr>
      </p:pic>
      <p:pic>
        <p:nvPicPr>
          <p:cNvPr id="4" name="Picture 4" descr="A picture containing drawing&#10;&#10;Description automatically generated">
            <a:extLst>
              <a:ext uri="{FF2B5EF4-FFF2-40B4-BE49-F238E27FC236}">
                <a16:creationId xmlns:a16="http://schemas.microsoft.com/office/drawing/2014/main" id="{F159D4C6-B2A4-4CEC-AEBE-9867B1EA7C4E}"/>
              </a:ext>
            </a:extLst>
          </p:cNvPr>
          <p:cNvPicPr>
            <a:picLocks noChangeAspect="1"/>
          </p:cNvPicPr>
          <p:nvPr/>
        </p:nvPicPr>
        <p:blipFill>
          <a:blip r:embed="rId7"/>
          <a:stretch>
            <a:fillRect/>
          </a:stretch>
        </p:blipFill>
        <p:spPr>
          <a:xfrm>
            <a:off x="-2941990" y="-1456358"/>
            <a:ext cx="525931" cy="285750"/>
          </a:xfrm>
          <a:prstGeom prst="rect">
            <a:avLst/>
          </a:prstGeom>
        </p:spPr>
      </p:pic>
      <p:pic>
        <p:nvPicPr>
          <p:cNvPr id="5" name="Picture 5" descr="A picture containing drawing&#10;&#10;Description automatically generated">
            <a:extLst>
              <a:ext uri="{FF2B5EF4-FFF2-40B4-BE49-F238E27FC236}">
                <a16:creationId xmlns:a16="http://schemas.microsoft.com/office/drawing/2014/main" id="{22B0C968-5CF1-4C23-BDDF-A9D71FA20645}"/>
              </a:ext>
            </a:extLst>
          </p:cNvPr>
          <p:cNvPicPr>
            <a:picLocks noChangeAspect="1"/>
          </p:cNvPicPr>
          <p:nvPr/>
        </p:nvPicPr>
        <p:blipFill>
          <a:blip r:embed="rId8"/>
          <a:stretch>
            <a:fillRect/>
          </a:stretch>
        </p:blipFill>
        <p:spPr>
          <a:xfrm>
            <a:off x="-2799079" y="-1313483"/>
            <a:ext cx="482420" cy="219075"/>
          </a:xfrm>
          <a:prstGeom prst="rect">
            <a:avLst/>
          </a:prstGeom>
        </p:spPr>
      </p:pic>
      <p:sp>
        <p:nvSpPr>
          <p:cNvPr id="8" name="TextBox 7">
            <a:extLst>
              <a:ext uri="{FF2B5EF4-FFF2-40B4-BE49-F238E27FC236}">
                <a16:creationId xmlns:a16="http://schemas.microsoft.com/office/drawing/2014/main" id="{3E84D5E2-D4A0-40F6-882E-0C97D9839D72}"/>
              </a:ext>
            </a:extLst>
          </p:cNvPr>
          <p:cNvSpPr txBox="1"/>
          <p:nvPr/>
        </p:nvSpPr>
        <p:spPr>
          <a:xfrm>
            <a:off x="803419" y="1833270"/>
            <a:ext cx="7614005" cy="19924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1800">
              <a:latin typeface="Quattrocento Sans"/>
            </a:endParaRPr>
          </a:p>
          <a:p>
            <a:pPr marL="285750" indent="-285750">
              <a:lnSpc>
                <a:spcPct val="150000"/>
              </a:lnSpc>
              <a:buFont typeface="Arial" panose="020B0604020202020204" pitchFamily="34" charset="0"/>
              <a:buChar char="•"/>
            </a:pPr>
            <a:endParaRPr lang="en-US" sz="1800">
              <a:latin typeface="Quattrocento Sans"/>
            </a:endParaRPr>
          </a:p>
          <a:p>
            <a:pPr>
              <a:lnSpc>
                <a:spcPct val="150000"/>
              </a:lnSpc>
            </a:pPr>
            <a:endParaRPr lang="en-US" sz="1200">
              <a:latin typeface="Quattrocento Sans"/>
            </a:endParaRPr>
          </a:p>
          <a:p>
            <a:pPr marL="285750" indent="-285750" algn="l">
              <a:lnSpc>
                <a:spcPct val="150000"/>
              </a:lnSpc>
              <a:buFont typeface="Arial"/>
              <a:buChar char="•"/>
            </a:pPr>
            <a:endParaRPr lang="en-US" sz="1800">
              <a:latin typeface="Quattrocento Sans"/>
            </a:endParaRPr>
          </a:p>
          <a:p>
            <a:pPr marL="285750" indent="-285750">
              <a:lnSpc>
                <a:spcPct val="150000"/>
              </a:lnSpc>
              <a:buFont typeface="Arial"/>
              <a:buChar char="•"/>
            </a:pPr>
            <a:endParaRPr lang="en-US" sz="1800">
              <a:latin typeface="Quattrocento Sans"/>
            </a:endParaRPr>
          </a:p>
        </p:txBody>
      </p:sp>
      <p:pic>
        <p:nvPicPr>
          <p:cNvPr id="10" name="Picture 10" descr="A picture containing drawing&#10;&#10;Description automatically generated">
            <a:extLst>
              <a:ext uri="{FF2B5EF4-FFF2-40B4-BE49-F238E27FC236}">
                <a16:creationId xmlns:a16="http://schemas.microsoft.com/office/drawing/2014/main" id="{27F22D0E-EDC1-4628-A9D5-7ABAE85B1650}"/>
              </a:ext>
            </a:extLst>
          </p:cNvPr>
          <p:cNvPicPr>
            <a:picLocks noChangeAspect="1"/>
          </p:cNvPicPr>
          <p:nvPr/>
        </p:nvPicPr>
        <p:blipFill>
          <a:blip r:embed="rId5"/>
          <a:stretch>
            <a:fillRect/>
          </a:stretch>
        </p:blipFill>
        <p:spPr>
          <a:xfrm>
            <a:off x="142911" y="142875"/>
            <a:ext cx="552589" cy="381000"/>
          </a:xfrm>
          <a:prstGeom prst="rect">
            <a:avLst/>
          </a:prstGeom>
        </p:spPr>
      </p:pic>
      <p:pic>
        <p:nvPicPr>
          <p:cNvPr id="11" name="Picture 11" descr="A picture containing drawing, window&#10;&#10;Description automatically generated">
            <a:extLst>
              <a:ext uri="{FF2B5EF4-FFF2-40B4-BE49-F238E27FC236}">
                <a16:creationId xmlns:a16="http://schemas.microsoft.com/office/drawing/2014/main" id="{D4BF8C29-0673-4832-980E-C111CBB5344B}"/>
              </a:ext>
            </a:extLst>
          </p:cNvPr>
          <p:cNvPicPr>
            <a:picLocks noChangeAspect="1"/>
          </p:cNvPicPr>
          <p:nvPr/>
        </p:nvPicPr>
        <p:blipFill>
          <a:blip r:embed="rId6"/>
          <a:stretch>
            <a:fillRect/>
          </a:stretch>
        </p:blipFill>
        <p:spPr>
          <a:xfrm>
            <a:off x="285822" y="285750"/>
            <a:ext cx="552589" cy="381000"/>
          </a:xfrm>
          <a:prstGeom prst="rect">
            <a:avLst/>
          </a:prstGeom>
        </p:spPr>
      </p:pic>
      <p:pic>
        <p:nvPicPr>
          <p:cNvPr id="12" name="Picture 12" descr="A picture containing drawing&#10;&#10;Description automatically generated">
            <a:extLst>
              <a:ext uri="{FF2B5EF4-FFF2-40B4-BE49-F238E27FC236}">
                <a16:creationId xmlns:a16="http://schemas.microsoft.com/office/drawing/2014/main" id="{B84B14CB-922A-4B3A-A40E-3243792402C3}"/>
              </a:ext>
            </a:extLst>
          </p:cNvPr>
          <p:cNvPicPr>
            <a:picLocks noChangeAspect="1"/>
          </p:cNvPicPr>
          <p:nvPr/>
        </p:nvPicPr>
        <p:blipFill>
          <a:blip r:embed="rId7"/>
          <a:stretch>
            <a:fillRect/>
          </a:stretch>
        </p:blipFill>
        <p:spPr>
          <a:xfrm>
            <a:off x="428733" y="428625"/>
            <a:ext cx="600227" cy="285750"/>
          </a:xfrm>
          <a:prstGeom prst="rect">
            <a:avLst/>
          </a:prstGeom>
        </p:spPr>
      </p:pic>
      <p:sp>
        <p:nvSpPr>
          <p:cNvPr id="168" name="Google Shape;3004;p326">
            <a:extLst>
              <a:ext uri="{FF2B5EF4-FFF2-40B4-BE49-F238E27FC236}">
                <a16:creationId xmlns:a16="http://schemas.microsoft.com/office/drawing/2014/main" id="{66A4BC70-EFE6-CD4C-A995-786E6C3F3078}"/>
              </a:ext>
            </a:extLst>
          </p:cNvPr>
          <p:cNvSpPr/>
          <p:nvPr/>
        </p:nvSpPr>
        <p:spPr>
          <a:xfrm>
            <a:off x="1828680" y="2588469"/>
            <a:ext cx="9653406" cy="3244330"/>
          </a:xfrm>
          <a:prstGeom prst="rect">
            <a:avLst/>
          </a:prstGeom>
          <a:solidFill>
            <a:srgbClr val="A25F0B">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3006;p326">
            <a:extLst>
              <a:ext uri="{FF2B5EF4-FFF2-40B4-BE49-F238E27FC236}">
                <a16:creationId xmlns:a16="http://schemas.microsoft.com/office/drawing/2014/main" id="{71436305-9267-9841-8F8E-4D84A4465EE6}"/>
              </a:ext>
            </a:extLst>
          </p:cNvPr>
          <p:cNvCxnSpPr>
            <a:cxnSpLocks/>
          </p:cNvCxnSpPr>
          <p:nvPr/>
        </p:nvCxnSpPr>
        <p:spPr>
          <a:xfrm>
            <a:off x="1529455" y="3291474"/>
            <a:ext cx="265249" cy="1"/>
          </a:xfrm>
          <a:prstGeom prst="straightConnector1">
            <a:avLst/>
          </a:prstGeom>
          <a:noFill/>
          <a:ln w="9525" cap="flat" cmpd="sng">
            <a:solidFill>
              <a:srgbClr val="666666"/>
            </a:solidFill>
            <a:prstDash val="solid"/>
            <a:round/>
            <a:headEnd type="none" w="med" len="med"/>
            <a:tailEnd type="triangle" w="med" len="med"/>
          </a:ln>
        </p:spPr>
      </p:cxnSp>
      <p:pic>
        <p:nvPicPr>
          <p:cNvPr id="171" name="Google Shape;3008;p326">
            <a:extLst>
              <a:ext uri="{FF2B5EF4-FFF2-40B4-BE49-F238E27FC236}">
                <a16:creationId xmlns:a16="http://schemas.microsoft.com/office/drawing/2014/main" id="{E6A706E7-CA4D-DC46-9577-259F6E0BD39A}"/>
              </a:ext>
            </a:extLst>
          </p:cNvPr>
          <p:cNvPicPr preferRelativeResize="0"/>
          <p:nvPr/>
        </p:nvPicPr>
        <p:blipFill>
          <a:blip r:embed="rId9">
            <a:alphaModFix/>
          </a:blip>
          <a:stretch>
            <a:fillRect/>
          </a:stretch>
        </p:blipFill>
        <p:spPr>
          <a:xfrm>
            <a:off x="595561" y="1932355"/>
            <a:ext cx="879921" cy="359218"/>
          </a:xfrm>
          <a:prstGeom prst="rect">
            <a:avLst/>
          </a:prstGeom>
          <a:noFill/>
          <a:ln>
            <a:noFill/>
          </a:ln>
        </p:spPr>
      </p:pic>
      <p:pic>
        <p:nvPicPr>
          <p:cNvPr id="172" name="Google Shape;3009;p326">
            <a:extLst>
              <a:ext uri="{FF2B5EF4-FFF2-40B4-BE49-F238E27FC236}">
                <a16:creationId xmlns:a16="http://schemas.microsoft.com/office/drawing/2014/main" id="{E20F691F-52BC-124B-BC7C-26B7DCF02831}"/>
              </a:ext>
            </a:extLst>
          </p:cNvPr>
          <p:cNvPicPr preferRelativeResize="0"/>
          <p:nvPr/>
        </p:nvPicPr>
        <p:blipFill rotWithShape="1">
          <a:blip r:embed="rId10">
            <a:alphaModFix/>
          </a:blip>
          <a:srcRect t="16789" b="18409"/>
          <a:stretch/>
        </p:blipFill>
        <p:spPr>
          <a:xfrm>
            <a:off x="436418" y="2378831"/>
            <a:ext cx="1198207" cy="310729"/>
          </a:xfrm>
          <a:prstGeom prst="rect">
            <a:avLst/>
          </a:prstGeom>
          <a:noFill/>
          <a:ln>
            <a:noFill/>
          </a:ln>
        </p:spPr>
      </p:pic>
      <p:pic>
        <p:nvPicPr>
          <p:cNvPr id="173" name="Google Shape;3010;p326">
            <a:extLst>
              <a:ext uri="{FF2B5EF4-FFF2-40B4-BE49-F238E27FC236}">
                <a16:creationId xmlns:a16="http://schemas.microsoft.com/office/drawing/2014/main" id="{B7F1403E-94AD-0744-B5CA-40834416506C}"/>
              </a:ext>
            </a:extLst>
          </p:cNvPr>
          <p:cNvPicPr preferRelativeResize="0"/>
          <p:nvPr/>
        </p:nvPicPr>
        <p:blipFill>
          <a:blip r:embed="rId11">
            <a:alphaModFix/>
          </a:blip>
          <a:stretch>
            <a:fillRect/>
          </a:stretch>
        </p:blipFill>
        <p:spPr>
          <a:xfrm>
            <a:off x="445691" y="2783876"/>
            <a:ext cx="1179662" cy="183380"/>
          </a:xfrm>
          <a:prstGeom prst="rect">
            <a:avLst/>
          </a:prstGeom>
          <a:noFill/>
          <a:ln>
            <a:noFill/>
          </a:ln>
        </p:spPr>
      </p:pic>
      <p:sp>
        <p:nvSpPr>
          <p:cNvPr id="175" name="Google Shape;3012;p326">
            <a:extLst>
              <a:ext uri="{FF2B5EF4-FFF2-40B4-BE49-F238E27FC236}">
                <a16:creationId xmlns:a16="http://schemas.microsoft.com/office/drawing/2014/main" id="{FBCA2CF8-A653-4449-9A4F-CFDF1E003FEC}"/>
              </a:ext>
            </a:extLst>
          </p:cNvPr>
          <p:cNvSpPr txBox="1"/>
          <p:nvPr/>
        </p:nvSpPr>
        <p:spPr>
          <a:xfrm>
            <a:off x="366030" y="3749639"/>
            <a:ext cx="1259167" cy="107765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SOURCE</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VERSION </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CONTROL</a:t>
            </a:r>
            <a:endParaRPr sz="900">
              <a:latin typeface="Proxima Nova"/>
              <a:ea typeface="Proxima Nova"/>
              <a:cs typeface="Proxima Nova"/>
              <a:sym typeface="Proxima Nova"/>
            </a:endParaRPr>
          </a:p>
        </p:txBody>
      </p:sp>
      <p:pic>
        <p:nvPicPr>
          <p:cNvPr id="176" name="Google Shape;3013;p326">
            <a:extLst>
              <a:ext uri="{FF2B5EF4-FFF2-40B4-BE49-F238E27FC236}">
                <a16:creationId xmlns:a16="http://schemas.microsoft.com/office/drawing/2014/main" id="{FEFA3D98-014C-344A-A565-286F674319B0}"/>
              </a:ext>
            </a:extLst>
          </p:cNvPr>
          <p:cNvPicPr preferRelativeResize="0"/>
          <p:nvPr/>
        </p:nvPicPr>
        <p:blipFill rotWithShape="1">
          <a:blip r:embed="rId12">
            <a:alphaModFix/>
          </a:blip>
          <a:srcRect t="62004"/>
          <a:stretch/>
        </p:blipFill>
        <p:spPr>
          <a:xfrm>
            <a:off x="2664252" y="5970905"/>
            <a:ext cx="1259317" cy="320814"/>
          </a:xfrm>
          <a:prstGeom prst="rect">
            <a:avLst/>
          </a:prstGeom>
          <a:noFill/>
          <a:ln>
            <a:noFill/>
          </a:ln>
        </p:spPr>
      </p:pic>
      <p:pic>
        <p:nvPicPr>
          <p:cNvPr id="177" name="Google Shape;3014;p326">
            <a:extLst>
              <a:ext uri="{FF2B5EF4-FFF2-40B4-BE49-F238E27FC236}">
                <a16:creationId xmlns:a16="http://schemas.microsoft.com/office/drawing/2014/main" id="{870D02D2-D59F-5141-AC6D-5AE420CCEDBC}"/>
              </a:ext>
            </a:extLst>
          </p:cNvPr>
          <p:cNvPicPr preferRelativeResize="0"/>
          <p:nvPr/>
        </p:nvPicPr>
        <p:blipFill>
          <a:blip r:embed="rId13">
            <a:alphaModFix/>
          </a:blip>
          <a:stretch>
            <a:fillRect/>
          </a:stretch>
        </p:blipFill>
        <p:spPr>
          <a:xfrm>
            <a:off x="3955651" y="5959255"/>
            <a:ext cx="627455" cy="272938"/>
          </a:xfrm>
          <a:prstGeom prst="rect">
            <a:avLst/>
          </a:prstGeom>
          <a:noFill/>
          <a:ln>
            <a:noFill/>
          </a:ln>
        </p:spPr>
      </p:pic>
      <p:pic>
        <p:nvPicPr>
          <p:cNvPr id="178" name="Google Shape;3015;p326">
            <a:extLst>
              <a:ext uri="{FF2B5EF4-FFF2-40B4-BE49-F238E27FC236}">
                <a16:creationId xmlns:a16="http://schemas.microsoft.com/office/drawing/2014/main" id="{3E7EC375-85D1-0D4B-AD6E-D2CCEC2D5A36}"/>
              </a:ext>
            </a:extLst>
          </p:cNvPr>
          <p:cNvPicPr preferRelativeResize="0"/>
          <p:nvPr/>
        </p:nvPicPr>
        <p:blipFill rotWithShape="1">
          <a:blip r:embed="rId14">
            <a:alphaModFix/>
          </a:blip>
          <a:srcRect t="26345" b="27741"/>
          <a:stretch/>
        </p:blipFill>
        <p:spPr>
          <a:xfrm>
            <a:off x="9070846" y="6008895"/>
            <a:ext cx="682790" cy="309950"/>
          </a:xfrm>
          <a:prstGeom prst="rect">
            <a:avLst/>
          </a:prstGeom>
          <a:noFill/>
          <a:ln>
            <a:noFill/>
          </a:ln>
        </p:spPr>
      </p:pic>
      <p:pic>
        <p:nvPicPr>
          <p:cNvPr id="182" name="Google Shape;3019;p326">
            <a:extLst>
              <a:ext uri="{FF2B5EF4-FFF2-40B4-BE49-F238E27FC236}">
                <a16:creationId xmlns:a16="http://schemas.microsoft.com/office/drawing/2014/main" id="{60EE8786-E149-2E4C-AEDF-B2FC17BCD1A6}"/>
              </a:ext>
            </a:extLst>
          </p:cNvPr>
          <p:cNvPicPr preferRelativeResize="0"/>
          <p:nvPr/>
        </p:nvPicPr>
        <p:blipFill rotWithShape="1">
          <a:blip r:embed="rId12">
            <a:alphaModFix/>
          </a:blip>
          <a:srcRect t="62004"/>
          <a:stretch/>
        </p:blipFill>
        <p:spPr>
          <a:xfrm>
            <a:off x="7030437" y="5970905"/>
            <a:ext cx="1259317" cy="320814"/>
          </a:xfrm>
          <a:prstGeom prst="rect">
            <a:avLst/>
          </a:prstGeom>
          <a:noFill/>
          <a:ln>
            <a:noFill/>
          </a:ln>
        </p:spPr>
      </p:pic>
      <p:pic>
        <p:nvPicPr>
          <p:cNvPr id="183" name="Google Shape;3020;p326">
            <a:extLst>
              <a:ext uri="{FF2B5EF4-FFF2-40B4-BE49-F238E27FC236}">
                <a16:creationId xmlns:a16="http://schemas.microsoft.com/office/drawing/2014/main" id="{8B40A834-F5E5-CE46-BF69-4E5A03BDE2A9}"/>
              </a:ext>
            </a:extLst>
          </p:cNvPr>
          <p:cNvPicPr preferRelativeResize="0"/>
          <p:nvPr/>
        </p:nvPicPr>
        <p:blipFill>
          <a:blip r:embed="rId13">
            <a:alphaModFix/>
          </a:blip>
          <a:stretch>
            <a:fillRect/>
          </a:stretch>
        </p:blipFill>
        <p:spPr>
          <a:xfrm>
            <a:off x="8336494" y="5961114"/>
            <a:ext cx="627455" cy="272938"/>
          </a:xfrm>
          <a:prstGeom prst="rect">
            <a:avLst/>
          </a:prstGeom>
          <a:noFill/>
          <a:ln>
            <a:noFill/>
          </a:ln>
        </p:spPr>
      </p:pic>
      <p:pic>
        <p:nvPicPr>
          <p:cNvPr id="185" name="Google Shape;3022;p326">
            <a:extLst>
              <a:ext uri="{FF2B5EF4-FFF2-40B4-BE49-F238E27FC236}">
                <a16:creationId xmlns:a16="http://schemas.microsoft.com/office/drawing/2014/main" id="{C693C5DF-124A-EA4A-A512-116052579E75}"/>
              </a:ext>
            </a:extLst>
          </p:cNvPr>
          <p:cNvPicPr preferRelativeResize="0"/>
          <p:nvPr/>
        </p:nvPicPr>
        <p:blipFill>
          <a:blip r:embed="rId15">
            <a:alphaModFix/>
          </a:blip>
          <a:stretch>
            <a:fillRect/>
          </a:stretch>
        </p:blipFill>
        <p:spPr>
          <a:xfrm>
            <a:off x="2024997" y="2041554"/>
            <a:ext cx="310953" cy="464024"/>
          </a:xfrm>
          <a:prstGeom prst="rect">
            <a:avLst/>
          </a:prstGeom>
          <a:noFill/>
          <a:ln>
            <a:noFill/>
          </a:ln>
        </p:spPr>
      </p:pic>
      <p:pic>
        <p:nvPicPr>
          <p:cNvPr id="186" name="Google Shape;3023;p326">
            <a:extLst>
              <a:ext uri="{FF2B5EF4-FFF2-40B4-BE49-F238E27FC236}">
                <a16:creationId xmlns:a16="http://schemas.microsoft.com/office/drawing/2014/main" id="{B884B290-7739-6140-88F9-3AA3168276D2}"/>
              </a:ext>
            </a:extLst>
          </p:cNvPr>
          <p:cNvPicPr preferRelativeResize="0"/>
          <p:nvPr/>
        </p:nvPicPr>
        <p:blipFill>
          <a:blip r:embed="rId16">
            <a:alphaModFix/>
          </a:blip>
          <a:stretch>
            <a:fillRect/>
          </a:stretch>
        </p:blipFill>
        <p:spPr>
          <a:xfrm>
            <a:off x="2916813" y="1994068"/>
            <a:ext cx="784954" cy="558997"/>
          </a:xfrm>
          <a:prstGeom prst="rect">
            <a:avLst/>
          </a:prstGeom>
          <a:noFill/>
          <a:ln>
            <a:noFill/>
          </a:ln>
        </p:spPr>
      </p:pic>
      <p:pic>
        <p:nvPicPr>
          <p:cNvPr id="187" name="Google Shape;3024;p326">
            <a:extLst>
              <a:ext uri="{FF2B5EF4-FFF2-40B4-BE49-F238E27FC236}">
                <a16:creationId xmlns:a16="http://schemas.microsoft.com/office/drawing/2014/main" id="{CE1DC998-9267-6F40-9C7D-051664C3C582}"/>
              </a:ext>
            </a:extLst>
          </p:cNvPr>
          <p:cNvPicPr preferRelativeResize="0"/>
          <p:nvPr/>
        </p:nvPicPr>
        <p:blipFill>
          <a:blip r:embed="rId17">
            <a:alphaModFix/>
          </a:blip>
          <a:stretch>
            <a:fillRect/>
          </a:stretch>
        </p:blipFill>
        <p:spPr>
          <a:xfrm>
            <a:off x="2438322" y="2070751"/>
            <a:ext cx="376119" cy="405631"/>
          </a:xfrm>
          <a:prstGeom prst="rect">
            <a:avLst/>
          </a:prstGeom>
          <a:noFill/>
          <a:ln>
            <a:noFill/>
          </a:ln>
        </p:spPr>
      </p:pic>
      <p:pic>
        <p:nvPicPr>
          <p:cNvPr id="188" name="Google Shape;3025;p326">
            <a:extLst>
              <a:ext uri="{FF2B5EF4-FFF2-40B4-BE49-F238E27FC236}">
                <a16:creationId xmlns:a16="http://schemas.microsoft.com/office/drawing/2014/main" id="{E9107E96-3FF4-5640-BA92-B1BFBBEF2036}"/>
              </a:ext>
            </a:extLst>
          </p:cNvPr>
          <p:cNvPicPr preferRelativeResize="0"/>
          <p:nvPr/>
        </p:nvPicPr>
        <p:blipFill>
          <a:blip r:embed="rId18">
            <a:alphaModFix/>
          </a:blip>
          <a:stretch>
            <a:fillRect/>
          </a:stretch>
        </p:blipFill>
        <p:spPr>
          <a:xfrm>
            <a:off x="3790928" y="2023649"/>
            <a:ext cx="865420" cy="499835"/>
          </a:xfrm>
          <a:prstGeom prst="rect">
            <a:avLst/>
          </a:prstGeom>
          <a:noFill/>
          <a:ln>
            <a:noFill/>
          </a:ln>
        </p:spPr>
      </p:pic>
      <p:pic>
        <p:nvPicPr>
          <p:cNvPr id="189" name="Google Shape;3026;p326">
            <a:extLst>
              <a:ext uri="{FF2B5EF4-FFF2-40B4-BE49-F238E27FC236}">
                <a16:creationId xmlns:a16="http://schemas.microsoft.com/office/drawing/2014/main" id="{A3B8B822-3E30-344B-BC75-9BE4F1BCD5CB}"/>
              </a:ext>
            </a:extLst>
          </p:cNvPr>
          <p:cNvPicPr preferRelativeResize="0"/>
          <p:nvPr/>
        </p:nvPicPr>
        <p:blipFill>
          <a:blip r:embed="rId19">
            <a:alphaModFix/>
          </a:blip>
          <a:stretch>
            <a:fillRect/>
          </a:stretch>
        </p:blipFill>
        <p:spPr>
          <a:xfrm>
            <a:off x="4719573" y="2109972"/>
            <a:ext cx="865420" cy="327188"/>
          </a:xfrm>
          <a:prstGeom prst="rect">
            <a:avLst/>
          </a:prstGeom>
          <a:noFill/>
          <a:ln>
            <a:noFill/>
          </a:ln>
        </p:spPr>
      </p:pic>
      <p:pic>
        <p:nvPicPr>
          <p:cNvPr id="191" name="Google Shape;3028;p326">
            <a:extLst>
              <a:ext uri="{FF2B5EF4-FFF2-40B4-BE49-F238E27FC236}">
                <a16:creationId xmlns:a16="http://schemas.microsoft.com/office/drawing/2014/main" id="{1E9172BC-0D7C-A840-AEDC-F65559EF6D0D}"/>
              </a:ext>
            </a:extLst>
          </p:cNvPr>
          <p:cNvPicPr preferRelativeResize="0"/>
          <p:nvPr/>
        </p:nvPicPr>
        <p:blipFill>
          <a:blip r:embed="rId9">
            <a:alphaModFix/>
          </a:blip>
          <a:stretch>
            <a:fillRect/>
          </a:stretch>
        </p:blipFill>
        <p:spPr>
          <a:xfrm>
            <a:off x="5666506" y="2115296"/>
            <a:ext cx="904875" cy="316541"/>
          </a:xfrm>
          <a:prstGeom prst="rect">
            <a:avLst/>
          </a:prstGeom>
          <a:noFill/>
          <a:ln>
            <a:noFill/>
          </a:ln>
        </p:spPr>
      </p:pic>
      <p:pic>
        <p:nvPicPr>
          <p:cNvPr id="192" name="Google Shape;3029;p326">
            <a:extLst>
              <a:ext uri="{FF2B5EF4-FFF2-40B4-BE49-F238E27FC236}">
                <a16:creationId xmlns:a16="http://schemas.microsoft.com/office/drawing/2014/main" id="{45F98E78-D10A-3E44-9AF6-8D3CC227784A}"/>
              </a:ext>
            </a:extLst>
          </p:cNvPr>
          <p:cNvPicPr preferRelativeResize="0"/>
          <p:nvPr/>
        </p:nvPicPr>
        <p:blipFill rotWithShape="1">
          <a:blip r:embed="rId20">
            <a:alphaModFix/>
          </a:blip>
          <a:srcRect l="16917" t="10" r="13493" b="-10"/>
          <a:stretch/>
        </p:blipFill>
        <p:spPr>
          <a:xfrm>
            <a:off x="8886109" y="2090596"/>
            <a:ext cx="1259320" cy="365940"/>
          </a:xfrm>
          <a:prstGeom prst="rect">
            <a:avLst/>
          </a:prstGeom>
          <a:noFill/>
          <a:ln>
            <a:noFill/>
          </a:ln>
        </p:spPr>
      </p:pic>
      <p:grpSp>
        <p:nvGrpSpPr>
          <p:cNvPr id="194" name="Google Shape;3031;p326">
            <a:extLst>
              <a:ext uri="{FF2B5EF4-FFF2-40B4-BE49-F238E27FC236}">
                <a16:creationId xmlns:a16="http://schemas.microsoft.com/office/drawing/2014/main" id="{C7BB5BE3-15CD-B542-8B70-8AB2A633D2B4}"/>
              </a:ext>
            </a:extLst>
          </p:cNvPr>
          <p:cNvGrpSpPr/>
          <p:nvPr/>
        </p:nvGrpSpPr>
        <p:grpSpPr>
          <a:xfrm>
            <a:off x="1481168" y="2679938"/>
            <a:ext cx="10189395" cy="2912711"/>
            <a:chOff x="1272720" y="2027950"/>
            <a:chExt cx="7349505" cy="1967625"/>
          </a:xfrm>
        </p:grpSpPr>
        <p:pic>
          <p:nvPicPr>
            <p:cNvPr id="195" name="Google Shape;3032;p326" descr="Icon_RH_Object_Gear-Group_RGB_Flat.png">
              <a:extLst>
                <a:ext uri="{FF2B5EF4-FFF2-40B4-BE49-F238E27FC236}">
                  <a16:creationId xmlns:a16="http://schemas.microsoft.com/office/drawing/2014/main" id="{8D377024-5FF2-F940-9410-88BAB546BB50}"/>
                </a:ext>
              </a:extLst>
            </p:cNvPr>
            <p:cNvPicPr preferRelativeResize="0"/>
            <p:nvPr/>
          </p:nvPicPr>
          <p:blipFill>
            <a:blip r:embed="rId21">
              <a:alphaModFix/>
            </a:blip>
            <a:stretch>
              <a:fillRect/>
            </a:stretch>
          </p:blipFill>
          <p:spPr>
            <a:xfrm>
              <a:off x="1686155" y="2460451"/>
              <a:ext cx="418430" cy="451522"/>
            </a:xfrm>
            <a:prstGeom prst="rect">
              <a:avLst/>
            </a:prstGeom>
            <a:noFill/>
            <a:ln>
              <a:noFill/>
            </a:ln>
          </p:spPr>
        </p:pic>
        <p:cxnSp>
          <p:nvCxnSpPr>
            <p:cNvPr id="196" name="Google Shape;3033;p326">
              <a:extLst>
                <a:ext uri="{FF2B5EF4-FFF2-40B4-BE49-F238E27FC236}">
                  <a16:creationId xmlns:a16="http://schemas.microsoft.com/office/drawing/2014/main" id="{6E154F4D-45AA-4542-A90A-EFA654E151E6}"/>
                </a:ext>
              </a:extLst>
            </p:cNvPr>
            <p:cNvCxnSpPr/>
            <p:nvPr/>
          </p:nvCxnSpPr>
          <p:spPr>
            <a:xfrm>
              <a:off x="2198821" y="2686212"/>
              <a:ext cx="596700" cy="0"/>
            </a:xfrm>
            <a:prstGeom prst="straightConnector1">
              <a:avLst/>
            </a:prstGeom>
            <a:noFill/>
            <a:ln w="9525" cap="flat" cmpd="sng">
              <a:solidFill>
                <a:srgbClr val="666666"/>
              </a:solidFill>
              <a:prstDash val="solid"/>
              <a:round/>
              <a:headEnd type="none" w="med" len="med"/>
              <a:tailEnd type="triangle" w="med" len="med"/>
            </a:ln>
          </p:spPr>
        </p:cxnSp>
        <p:pic>
          <p:nvPicPr>
            <p:cNvPr id="197" name="Google Shape;3034;p326" descr="Icon_RH_Object_Gear-Group_RGB_Flat.png">
              <a:extLst>
                <a:ext uri="{FF2B5EF4-FFF2-40B4-BE49-F238E27FC236}">
                  <a16:creationId xmlns:a16="http://schemas.microsoft.com/office/drawing/2014/main" id="{B1BD450E-E255-ED45-A4A1-E238346EA4B2}"/>
                </a:ext>
              </a:extLst>
            </p:cNvPr>
            <p:cNvPicPr preferRelativeResize="0"/>
            <p:nvPr/>
          </p:nvPicPr>
          <p:blipFill>
            <a:blip r:embed="rId21">
              <a:alphaModFix/>
            </a:blip>
            <a:stretch>
              <a:fillRect/>
            </a:stretch>
          </p:blipFill>
          <p:spPr>
            <a:xfrm>
              <a:off x="2905355" y="2460451"/>
              <a:ext cx="418430" cy="451522"/>
            </a:xfrm>
            <a:prstGeom prst="rect">
              <a:avLst/>
            </a:prstGeom>
            <a:noFill/>
            <a:ln>
              <a:noFill/>
            </a:ln>
          </p:spPr>
        </p:pic>
        <p:pic>
          <p:nvPicPr>
            <p:cNvPr id="198" name="Google Shape;3035;p326" descr="Icon_RH_Object_Gear-Group_RGB_Flat.png">
              <a:extLst>
                <a:ext uri="{FF2B5EF4-FFF2-40B4-BE49-F238E27FC236}">
                  <a16:creationId xmlns:a16="http://schemas.microsoft.com/office/drawing/2014/main" id="{ADC74A4C-B98B-8B40-9927-FF5F81A1C716}"/>
                </a:ext>
              </a:extLst>
            </p:cNvPr>
            <p:cNvPicPr preferRelativeResize="0"/>
            <p:nvPr/>
          </p:nvPicPr>
          <p:blipFill>
            <a:blip r:embed="rId21">
              <a:alphaModFix/>
            </a:blip>
            <a:stretch>
              <a:fillRect/>
            </a:stretch>
          </p:blipFill>
          <p:spPr>
            <a:xfrm>
              <a:off x="4124555" y="2460451"/>
              <a:ext cx="418430" cy="451522"/>
            </a:xfrm>
            <a:prstGeom prst="rect">
              <a:avLst/>
            </a:prstGeom>
            <a:noFill/>
            <a:ln>
              <a:noFill/>
            </a:ln>
          </p:spPr>
        </p:pic>
        <p:pic>
          <p:nvPicPr>
            <p:cNvPr id="199" name="Google Shape;3036;p326" descr="Icon_RH_Object_Gear-Group_RGB_Flat.png">
              <a:extLst>
                <a:ext uri="{FF2B5EF4-FFF2-40B4-BE49-F238E27FC236}">
                  <a16:creationId xmlns:a16="http://schemas.microsoft.com/office/drawing/2014/main" id="{5F0D397D-4704-1B40-9A3F-E6DBDDA2CBE8}"/>
                </a:ext>
              </a:extLst>
            </p:cNvPr>
            <p:cNvPicPr preferRelativeResize="0"/>
            <p:nvPr/>
          </p:nvPicPr>
          <p:blipFill>
            <a:blip r:embed="rId21">
              <a:alphaModFix/>
            </a:blip>
            <a:stretch>
              <a:fillRect/>
            </a:stretch>
          </p:blipFill>
          <p:spPr>
            <a:xfrm>
              <a:off x="5343755" y="2460451"/>
              <a:ext cx="418430" cy="451522"/>
            </a:xfrm>
            <a:prstGeom prst="rect">
              <a:avLst/>
            </a:prstGeom>
            <a:noFill/>
            <a:ln>
              <a:noFill/>
            </a:ln>
          </p:spPr>
        </p:pic>
        <p:cxnSp>
          <p:nvCxnSpPr>
            <p:cNvPr id="200" name="Google Shape;3037;p326">
              <a:extLst>
                <a:ext uri="{FF2B5EF4-FFF2-40B4-BE49-F238E27FC236}">
                  <a16:creationId xmlns:a16="http://schemas.microsoft.com/office/drawing/2014/main" id="{E1B311AE-04D2-7641-A5B7-4D1D222488A8}"/>
                </a:ext>
              </a:extLst>
            </p:cNvPr>
            <p:cNvCxnSpPr/>
            <p:nvPr/>
          </p:nvCxnSpPr>
          <p:spPr>
            <a:xfrm>
              <a:off x="3418021" y="2686212"/>
              <a:ext cx="596700" cy="0"/>
            </a:xfrm>
            <a:prstGeom prst="straightConnector1">
              <a:avLst/>
            </a:prstGeom>
            <a:noFill/>
            <a:ln w="9525" cap="flat" cmpd="sng">
              <a:solidFill>
                <a:srgbClr val="666666"/>
              </a:solidFill>
              <a:prstDash val="solid"/>
              <a:round/>
              <a:headEnd type="none" w="med" len="med"/>
              <a:tailEnd type="triangle" w="med" len="med"/>
            </a:ln>
          </p:spPr>
        </p:cxnSp>
        <p:cxnSp>
          <p:nvCxnSpPr>
            <p:cNvPr id="201" name="Google Shape;3038;p326">
              <a:extLst>
                <a:ext uri="{FF2B5EF4-FFF2-40B4-BE49-F238E27FC236}">
                  <a16:creationId xmlns:a16="http://schemas.microsoft.com/office/drawing/2014/main" id="{235F685B-B580-DC4D-B535-96B568403F67}"/>
                </a:ext>
              </a:extLst>
            </p:cNvPr>
            <p:cNvCxnSpPr/>
            <p:nvPr/>
          </p:nvCxnSpPr>
          <p:spPr>
            <a:xfrm>
              <a:off x="4637221" y="2686212"/>
              <a:ext cx="596700" cy="0"/>
            </a:xfrm>
            <a:prstGeom prst="straightConnector1">
              <a:avLst/>
            </a:prstGeom>
            <a:noFill/>
            <a:ln w="9525" cap="flat" cmpd="sng">
              <a:solidFill>
                <a:srgbClr val="666666"/>
              </a:solidFill>
              <a:prstDash val="solid"/>
              <a:round/>
              <a:headEnd type="none" w="med" len="med"/>
              <a:tailEnd type="triangle" w="med" len="med"/>
            </a:ln>
          </p:spPr>
        </p:cxnSp>
        <p:sp>
          <p:nvSpPr>
            <p:cNvPr id="202" name="Google Shape;3039;p326">
              <a:extLst>
                <a:ext uri="{FF2B5EF4-FFF2-40B4-BE49-F238E27FC236}">
                  <a16:creationId xmlns:a16="http://schemas.microsoft.com/office/drawing/2014/main" id="{12829E96-97C9-3746-87B0-0B1E84C2E182}"/>
                </a:ext>
              </a:extLst>
            </p:cNvPr>
            <p:cNvSpPr txBox="1"/>
            <p:nvPr/>
          </p:nvSpPr>
          <p:spPr>
            <a:xfrm>
              <a:off x="1272720" y="2027950"/>
              <a:ext cx="12453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BUILD APP </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BINARY</a:t>
              </a:r>
              <a:endParaRPr sz="900">
                <a:latin typeface="Proxima Nova"/>
                <a:ea typeface="Proxima Nova"/>
                <a:cs typeface="Proxima Nova"/>
                <a:sym typeface="Proxima Nova"/>
              </a:endParaRPr>
            </a:p>
          </p:txBody>
        </p:sp>
        <p:sp>
          <p:nvSpPr>
            <p:cNvPr id="203" name="Google Shape;3040;p326">
              <a:extLst>
                <a:ext uri="{FF2B5EF4-FFF2-40B4-BE49-F238E27FC236}">
                  <a16:creationId xmlns:a16="http://schemas.microsoft.com/office/drawing/2014/main" id="{66F167A4-C189-FC4D-A41F-A9566EEC0C6C}"/>
                </a:ext>
              </a:extLst>
            </p:cNvPr>
            <p:cNvSpPr txBox="1"/>
            <p:nvPr/>
          </p:nvSpPr>
          <p:spPr>
            <a:xfrm>
              <a:off x="2439314" y="2027950"/>
              <a:ext cx="12453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RUN </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TESTS</a:t>
              </a:r>
              <a:endParaRPr sz="900">
                <a:latin typeface="Proxima Nova"/>
                <a:ea typeface="Proxima Nova"/>
                <a:cs typeface="Proxima Nova"/>
                <a:sym typeface="Proxima Nova"/>
              </a:endParaRPr>
            </a:p>
          </p:txBody>
        </p:sp>
        <p:sp>
          <p:nvSpPr>
            <p:cNvPr id="204" name="Google Shape;3041;p326">
              <a:extLst>
                <a:ext uri="{FF2B5EF4-FFF2-40B4-BE49-F238E27FC236}">
                  <a16:creationId xmlns:a16="http://schemas.microsoft.com/office/drawing/2014/main" id="{46183803-5634-D94A-93E4-AFF422BD97B9}"/>
                </a:ext>
              </a:extLst>
            </p:cNvPr>
            <p:cNvSpPr txBox="1"/>
            <p:nvPr/>
          </p:nvSpPr>
          <p:spPr>
            <a:xfrm>
              <a:off x="3658514" y="2027950"/>
              <a:ext cx="12453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PROMOTE APP</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BINARY</a:t>
              </a:r>
              <a:endParaRPr sz="900">
                <a:latin typeface="Proxima Nova"/>
                <a:ea typeface="Proxima Nova"/>
                <a:cs typeface="Proxima Nova"/>
                <a:sym typeface="Proxima Nova"/>
              </a:endParaRPr>
            </a:p>
          </p:txBody>
        </p:sp>
        <p:sp>
          <p:nvSpPr>
            <p:cNvPr id="205" name="Google Shape;3042;p326">
              <a:extLst>
                <a:ext uri="{FF2B5EF4-FFF2-40B4-BE49-F238E27FC236}">
                  <a16:creationId xmlns:a16="http://schemas.microsoft.com/office/drawing/2014/main" id="{A8DA8096-6702-9441-BF4A-8E60CE101E4A}"/>
                </a:ext>
              </a:extLst>
            </p:cNvPr>
            <p:cNvSpPr txBox="1"/>
            <p:nvPr/>
          </p:nvSpPr>
          <p:spPr>
            <a:xfrm>
              <a:off x="4877714" y="2027950"/>
              <a:ext cx="12453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BUILD CONTAINER IMAGE</a:t>
              </a:r>
              <a:endParaRPr sz="900">
                <a:latin typeface="Proxima Nova"/>
                <a:ea typeface="Proxima Nova"/>
                <a:cs typeface="Proxima Nova"/>
                <a:sym typeface="Proxima Nova"/>
              </a:endParaRPr>
            </a:p>
          </p:txBody>
        </p:sp>
        <p:sp>
          <p:nvSpPr>
            <p:cNvPr id="206" name="Google Shape;3043;p326">
              <a:extLst>
                <a:ext uri="{FF2B5EF4-FFF2-40B4-BE49-F238E27FC236}">
                  <a16:creationId xmlns:a16="http://schemas.microsoft.com/office/drawing/2014/main" id="{1E2EFF85-1BAE-6D45-A21F-638C3ADD2C22}"/>
                </a:ext>
              </a:extLst>
            </p:cNvPr>
            <p:cNvSpPr txBox="1"/>
            <p:nvPr/>
          </p:nvSpPr>
          <p:spPr>
            <a:xfrm>
              <a:off x="6173114" y="2027950"/>
              <a:ext cx="12453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RUN </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TESTS</a:t>
              </a:r>
              <a:endParaRPr sz="900">
                <a:latin typeface="Proxima Nova"/>
                <a:ea typeface="Proxima Nova"/>
                <a:cs typeface="Proxima Nova"/>
                <a:sym typeface="Proxima Nova"/>
              </a:endParaRPr>
            </a:p>
          </p:txBody>
        </p:sp>
        <p:sp>
          <p:nvSpPr>
            <p:cNvPr id="207" name="Google Shape;3044;p326">
              <a:extLst>
                <a:ext uri="{FF2B5EF4-FFF2-40B4-BE49-F238E27FC236}">
                  <a16:creationId xmlns:a16="http://schemas.microsoft.com/office/drawing/2014/main" id="{7DFD620C-9917-A54E-838A-DDF6B489C1D8}"/>
                </a:ext>
              </a:extLst>
            </p:cNvPr>
            <p:cNvSpPr txBox="1"/>
            <p:nvPr/>
          </p:nvSpPr>
          <p:spPr>
            <a:xfrm>
              <a:off x="7255125" y="2027950"/>
              <a:ext cx="13671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PROMOTE CONTAINER</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IMAGE</a:t>
              </a:r>
              <a:endParaRPr sz="900">
                <a:latin typeface="Proxima Nova"/>
                <a:ea typeface="Proxima Nova"/>
                <a:cs typeface="Proxima Nova"/>
                <a:sym typeface="Proxima Nova"/>
              </a:endParaRPr>
            </a:p>
          </p:txBody>
        </p:sp>
        <p:cxnSp>
          <p:nvCxnSpPr>
            <p:cNvPr id="208" name="Google Shape;3045;p326">
              <a:extLst>
                <a:ext uri="{FF2B5EF4-FFF2-40B4-BE49-F238E27FC236}">
                  <a16:creationId xmlns:a16="http://schemas.microsoft.com/office/drawing/2014/main" id="{86A1F89D-404C-994E-B0AC-ACDACB0D0C57}"/>
                </a:ext>
              </a:extLst>
            </p:cNvPr>
            <p:cNvCxnSpPr/>
            <p:nvPr/>
          </p:nvCxnSpPr>
          <p:spPr>
            <a:xfrm>
              <a:off x="5856421" y="2686212"/>
              <a:ext cx="596700" cy="0"/>
            </a:xfrm>
            <a:prstGeom prst="straightConnector1">
              <a:avLst/>
            </a:prstGeom>
            <a:noFill/>
            <a:ln w="9525" cap="flat" cmpd="sng">
              <a:solidFill>
                <a:srgbClr val="666666"/>
              </a:solidFill>
              <a:prstDash val="solid"/>
              <a:round/>
              <a:headEnd type="none" w="med" len="med"/>
              <a:tailEnd type="triangle" w="med" len="med"/>
            </a:ln>
          </p:spPr>
        </p:cxnSp>
        <p:pic>
          <p:nvPicPr>
            <p:cNvPr id="209" name="Google Shape;3046;p326" descr="Icon_RH_Object_Gear-Group_RGB_Flat.png">
              <a:extLst>
                <a:ext uri="{FF2B5EF4-FFF2-40B4-BE49-F238E27FC236}">
                  <a16:creationId xmlns:a16="http://schemas.microsoft.com/office/drawing/2014/main" id="{ABB50D3E-B118-E946-9F1A-F8F7EEEFD31C}"/>
                </a:ext>
              </a:extLst>
            </p:cNvPr>
            <p:cNvPicPr preferRelativeResize="0"/>
            <p:nvPr/>
          </p:nvPicPr>
          <p:blipFill>
            <a:blip r:embed="rId21">
              <a:alphaModFix/>
            </a:blip>
            <a:stretch>
              <a:fillRect/>
            </a:stretch>
          </p:blipFill>
          <p:spPr>
            <a:xfrm>
              <a:off x="6562955" y="2460451"/>
              <a:ext cx="418430" cy="451522"/>
            </a:xfrm>
            <a:prstGeom prst="rect">
              <a:avLst/>
            </a:prstGeom>
            <a:noFill/>
            <a:ln>
              <a:noFill/>
            </a:ln>
          </p:spPr>
        </p:pic>
        <p:pic>
          <p:nvPicPr>
            <p:cNvPr id="210" name="Google Shape;3047;p326" descr="Icon_RH_Object_Gear-Group_RGB_Flat.png">
              <a:extLst>
                <a:ext uri="{FF2B5EF4-FFF2-40B4-BE49-F238E27FC236}">
                  <a16:creationId xmlns:a16="http://schemas.microsoft.com/office/drawing/2014/main" id="{6C784C8F-C225-F242-99CA-739C47EF0821}"/>
                </a:ext>
              </a:extLst>
            </p:cNvPr>
            <p:cNvPicPr preferRelativeResize="0"/>
            <p:nvPr/>
          </p:nvPicPr>
          <p:blipFill>
            <a:blip r:embed="rId21">
              <a:alphaModFix/>
            </a:blip>
            <a:stretch>
              <a:fillRect/>
            </a:stretch>
          </p:blipFill>
          <p:spPr>
            <a:xfrm>
              <a:off x="7782155" y="2460451"/>
              <a:ext cx="418430" cy="451522"/>
            </a:xfrm>
            <a:prstGeom prst="rect">
              <a:avLst/>
            </a:prstGeom>
            <a:noFill/>
            <a:ln>
              <a:noFill/>
            </a:ln>
          </p:spPr>
        </p:pic>
        <p:cxnSp>
          <p:nvCxnSpPr>
            <p:cNvPr id="211" name="Google Shape;3048;p326">
              <a:extLst>
                <a:ext uri="{FF2B5EF4-FFF2-40B4-BE49-F238E27FC236}">
                  <a16:creationId xmlns:a16="http://schemas.microsoft.com/office/drawing/2014/main" id="{339AE929-92AC-1D4C-9271-4C46A1E89497}"/>
                </a:ext>
              </a:extLst>
            </p:cNvPr>
            <p:cNvCxnSpPr/>
            <p:nvPr/>
          </p:nvCxnSpPr>
          <p:spPr>
            <a:xfrm>
              <a:off x="7075621" y="2686212"/>
              <a:ext cx="596700" cy="0"/>
            </a:xfrm>
            <a:prstGeom prst="straightConnector1">
              <a:avLst/>
            </a:prstGeom>
            <a:noFill/>
            <a:ln w="9525" cap="flat" cmpd="sng">
              <a:solidFill>
                <a:srgbClr val="666666"/>
              </a:solidFill>
              <a:prstDash val="solid"/>
              <a:round/>
              <a:headEnd type="none" w="med" len="med"/>
              <a:tailEnd type="triangle" w="med" len="med"/>
            </a:ln>
          </p:spPr>
        </p:cxnSp>
        <p:pic>
          <p:nvPicPr>
            <p:cNvPr id="212" name="Google Shape;3049;p326">
              <a:extLst>
                <a:ext uri="{FF2B5EF4-FFF2-40B4-BE49-F238E27FC236}">
                  <a16:creationId xmlns:a16="http://schemas.microsoft.com/office/drawing/2014/main" id="{A29BFB89-3CB7-1F4E-B1F5-1AC39B4B395D}"/>
                </a:ext>
              </a:extLst>
            </p:cNvPr>
            <p:cNvPicPr preferRelativeResize="0"/>
            <p:nvPr/>
          </p:nvPicPr>
          <p:blipFill>
            <a:blip r:embed="rId22">
              <a:alphaModFix/>
            </a:blip>
            <a:stretch>
              <a:fillRect/>
            </a:stretch>
          </p:blipFill>
          <p:spPr>
            <a:xfrm>
              <a:off x="2968960" y="3176774"/>
              <a:ext cx="275472" cy="363675"/>
            </a:xfrm>
            <a:prstGeom prst="rect">
              <a:avLst/>
            </a:prstGeom>
            <a:noFill/>
            <a:ln>
              <a:noFill/>
            </a:ln>
          </p:spPr>
        </p:pic>
        <p:sp>
          <p:nvSpPr>
            <p:cNvPr id="213" name="Google Shape;3050;p326">
              <a:extLst>
                <a:ext uri="{FF2B5EF4-FFF2-40B4-BE49-F238E27FC236}">
                  <a16:creationId xmlns:a16="http://schemas.microsoft.com/office/drawing/2014/main" id="{AA6F827B-972E-DC4F-9A94-79C872AD3611}"/>
                </a:ext>
              </a:extLst>
            </p:cNvPr>
            <p:cNvSpPr txBox="1"/>
            <p:nvPr/>
          </p:nvSpPr>
          <p:spPr>
            <a:xfrm>
              <a:off x="2586423" y="3544075"/>
              <a:ext cx="1072200" cy="45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ENTERPRISE</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BINARY REPO</a:t>
              </a:r>
              <a:endParaRPr sz="900">
                <a:latin typeface="Proxima Nova"/>
                <a:ea typeface="Proxima Nova"/>
                <a:cs typeface="Proxima Nova"/>
                <a:sym typeface="Proxima Nova"/>
              </a:endParaRPr>
            </a:p>
          </p:txBody>
        </p:sp>
        <p:pic>
          <p:nvPicPr>
            <p:cNvPr id="214" name="Google Shape;3051;p326">
              <a:extLst>
                <a:ext uri="{FF2B5EF4-FFF2-40B4-BE49-F238E27FC236}">
                  <a16:creationId xmlns:a16="http://schemas.microsoft.com/office/drawing/2014/main" id="{6CC36569-72E2-E340-80CE-70D23C754FF5}"/>
                </a:ext>
              </a:extLst>
            </p:cNvPr>
            <p:cNvPicPr preferRelativeResize="0"/>
            <p:nvPr/>
          </p:nvPicPr>
          <p:blipFill>
            <a:blip r:embed="rId22">
              <a:alphaModFix/>
            </a:blip>
            <a:stretch>
              <a:fillRect/>
            </a:stretch>
          </p:blipFill>
          <p:spPr>
            <a:xfrm>
              <a:off x="6634425" y="3176774"/>
              <a:ext cx="275472" cy="363675"/>
            </a:xfrm>
            <a:prstGeom prst="rect">
              <a:avLst/>
            </a:prstGeom>
            <a:noFill/>
            <a:ln>
              <a:noFill/>
            </a:ln>
          </p:spPr>
        </p:pic>
        <p:sp>
          <p:nvSpPr>
            <p:cNvPr id="215" name="Google Shape;3052;p326">
              <a:extLst>
                <a:ext uri="{FF2B5EF4-FFF2-40B4-BE49-F238E27FC236}">
                  <a16:creationId xmlns:a16="http://schemas.microsoft.com/office/drawing/2014/main" id="{FB433A17-6E89-4A4A-807A-DBF94BADA0E5}"/>
                </a:ext>
              </a:extLst>
            </p:cNvPr>
            <p:cNvSpPr txBox="1"/>
            <p:nvPr/>
          </p:nvSpPr>
          <p:spPr>
            <a:xfrm>
              <a:off x="6244023" y="3544075"/>
              <a:ext cx="1072200" cy="45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Proxima Nova"/>
                  <a:ea typeface="Proxima Nova"/>
                  <a:cs typeface="Proxima Nova"/>
                  <a:sym typeface="Proxima Nova"/>
                </a:rPr>
                <a:t>ENTERPRISE</a:t>
              </a:r>
              <a:endParaRPr sz="900">
                <a:solidFill>
                  <a:schemeClr val="dk1"/>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sz="900">
                  <a:solidFill>
                    <a:schemeClr val="dk1"/>
                  </a:solidFill>
                  <a:latin typeface="Proxima Nova"/>
                  <a:ea typeface="Proxima Nova"/>
                  <a:cs typeface="Proxima Nova"/>
                  <a:sym typeface="Proxima Nova"/>
                </a:rPr>
                <a:t>IMAGE REGISTRY</a:t>
              </a:r>
              <a:endParaRPr sz="9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900">
                <a:latin typeface="Proxima Nova"/>
                <a:ea typeface="Proxima Nova"/>
                <a:cs typeface="Proxima Nova"/>
                <a:sym typeface="Proxima Nova"/>
              </a:endParaRPr>
            </a:p>
          </p:txBody>
        </p:sp>
        <p:sp>
          <p:nvSpPr>
            <p:cNvPr id="216" name="Google Shape;3053;p326">
              <a:extLst>
                <a:ext uri="{FF2B5EF4-FFF2-40B4-BE49-F238E27FC236}">
                  <a16:creationId xmlns:a16="http://schemas.microsoft.com/office/drawing/2014/main" id="{913838AB-FCC2-D240-AAFA-1FFD9CCB199C}"/>
                </a:ext>
              </a:extLst>
            </p:cNvPr>
            <p:cNvSpPr/>
            <p:nvPr/>
          </p:nvSpPr>
          <p:spPr>
            <a:xfrm>
              <a:off x="1863926" y="3062325"/>
              <a:ext cx="935946" cy="330325"/>
            </a:xfrm>
            <a:custGeom>
              <a:avLst/>
              <a:gdLst/>
              <a:ahLst/>
              <a:cxnLst/>
              <a:rect l="l" t="t" r="r" b="b"/>
              <a:pathLst>
                <a:path w="34290" h="13213" extrusionOk="0">
                  <a:moveTo>
                    <a:pt x="0" y="0"/>
                  </a:moveTo>
                  <a:lnTo>
                    <a:pt x="0" y="13213"/>
                  </a:lnTo>
                  <a:lnTo>
                    <a:pt x="34290" y="13213"/>
                  </a:lnTo>
                </a:path>
              </a:pathLst>
            </a:custGeom>
            <a:noFill/>
            <a:ln w="9525" cap="flat" cmpd="sng">
              <a:solidFill>
                <a:schemeClr val="dk2"/>
              </a:solidFill>
              <a:prstDash val="solid"/>
              <a:round/>
              <a:headEnd type="none" w="med" len="med"/>
              <a:tailEnd type="triangle" w="med" len="med"/>
            </a:ln>
          </p:spPr>
        </p:sp>
        <p:sp>
          <p:nvSpPr>
            <p:cNvPr id="217" name="Google Shape;3054;p326">
              <a:extLst>
                <a:ext uri="{FF2B5EF4-FFF2-40B4-BE49-F238E27FC236}">
                  <a16:creationId xmlns:a16="http://schemas.microsoft.com/office/drawing/2014/main" id="{3DB8B18E-08DB-744A-9A13-202D95C396A1}"/>
                </a:ext>
              </a:extLst>
            </p:cNvPr>
            <p:cNvSpPr/>
            <p:nvPr/>
          </p:nvSpPr>
          <p:spPr>
            <a:xfrm flipH="1">
              <a:off x="3380061" y="3062325"/>
              <a:ext cx="935946" cy="330325"/>
            </a:xfrm>
            <a:custGeom>
              <a:avLst/>
              <a:gdLst/>
              <a:ahLst/>
              <a:cxnLst/>
              <a:rect l="l" t="t" r="r" b="b"/>
              <a:pathLst>
                <a:path w="34290" h="13213" extrusionOk="0">
                  <a:moveTo>
                    <a:pt x="0" y="0"/>
                  </a:moveTo>
                  <a:lnTo>
                    <a:pt x="0" y="13213"/>
                  </a:lnTo>
                  <a:lnTo>
                    <a:pt x="34290" y="13213"/>
                  </a:lnTo>
                </a:path>
              </a:pathLst>
            </a:custGeom>
            <a:noFill/>
            <a:ln w="9525" cap="flat" cmpd="sng">
              <a:solidFill>
                <a:schemeClr val="dk2"/>
              </a:solidFill>
              <a:prstDash val="solid"/>
              <a:round/>
              <a:headEnd type="none" w="med" len="med"/>
              <a:tailEnd type="triangle" w="med" len="med"/>
            </a:ln>
          </p:spPr>
        </p:sp>
        <p:sp>
          <p:nvSpPr>
            <p:cNvPr id="218" name="Google Shape;3055;p326">
              <a:extLst>
                <a:ext uri="{FF2B5EF4-FFF2-40B4-BE49-F238E27FC236}">
                  <a16:creationId xmlns:a16="http://schemas.microsoft.com/office/drawing/2014/main" id="{13152ED3-924A-0242-AF7F-0D0F4803E423}"/>
                </a:ext>
              </a:extLst>
            </p:cNvPr>
            <p:cNvSpPr/>
            <p:nvPr/>
          </p:nvSpPr>
          <p:spPr>
            <a:xfrm>
              <a:off x="5550538" y="3062325"/>
              <a:ext cx="935946" cy="330325"/>
            </a:xfrm>
            <a:custGeom>
              <a:avLst/>
              <a:gdLst/>
              <a:ahLst/>
              <a:cxnLst/>
              <a:rect l="l" t="t" r="r" b="b"/>
              <a:pathLst>
                <a:path w="34290" h="13213" extrusionOk="0">
                  <a:moveTo>
                    <a:pt x="0" y="0"/>
                  </a:moveTo>
                  <a:lnTo>
                    <a:pt x="0" y="13213"/>
                  </a:lnTo>
                  <a:lnTo>
                    <a:pt x="34290" y="13213"/>
                  </a:lnTo>
                </a:path>
              </a:pathLst>
            </a:custGeom>
            <a:noFill/>
            <a:ln w="9525" cap="flat" cmpd="sng">
              <a:solidFill>
                <a:schemeClr val="dk2"/>
              </a:solidFill>
              <a:prstDash val="solid"/>
              <a:round/>
              <a:headEnd type="none" w="med" len="med"/>
              <a:tailEnd type="triangle" w="med" len="med"/>
            </a:ln>
          </p:spPr>
        </p:sp>
        <p:sp>
          <p:nvSpPr>
            <p:cNvPr id="219" name="Google Shape;3056;p326">
              <a:extLst>
                <a:ext uri="{FF2B5EF4-FFF2-40B4-BE49-F238E27FC236}">
                  <a16:creationId xmlns:a16="http://schemas.microsoft.com/office/drawing/2014/main" id="{5DCB9FBC-D2DD-8043-96F1-9EF7465A7DB4}"/>
                </a:ext>
              </a:extLst>
            </p:cNvPr>
            <p:cNvSpPr/>
            <p:nvPr/>
          </p:nvSpPr>
          <p:spPr>
            <a:xfrm flipH="1">
              <a:off x="7066673" y="3062325"/>
              <a:ext cx="935946" cy="330325"/>
            </a:xfrm>
            <a:custGeom>
              <a:avLst/>
              <a:gdLst/>
              <a:ahLst/>
              <a:cxnLst/>
              <a:rect l="l" t="t" r="r" b="b"/>
              <a:pathLst>
                <a:path w="34290" h="13213" extrusionOk="0">
                  <a:moveTo>
                    <a:pt x="0" y="0"/>
                  </a:moveTo>
                  <a:lnTo>
                    <a:pt x="0" y="13213"/>
                  </a:lnTo>
                  <a:lnTo>
                    <a:pt x="34290" y="13213"/>
                  </a:lnTo>
                </a:path>
              </a:pathLst>
            </a:custGeom>
            <a:noFill/>
            <a:ln w="9525" cap="flat" cmpd="sng">
              <a:solidFill>
                <a:schemeClr val="dk2"/>
              </a:solidFill>
              <a:prstDash val="solid"/>
              <a:round/>
              <a:headEnd type="none" w="med" len="med"/>
              <a:tailEnd type="triangle" w="med" len="med"/>
            </a:ln>
          </p:spPr>
        </p:sp>
        <p:pic>
          <p:nvPicPr>
            <p:cNvPr id="220" name="Google Shape;3057;p326">
              <a:extLst>
                <a:ext uri="{FF2B5EF4-FFF2-40B4-BE49-F238E27FC236}">
                  <a16:creationId xmlns:a16="http://schemas.microsoft.com/office/drawing/2014/main" id="{54CDF916-83FF-904F-96B1-7EE6DC70AC7E}"/>
                </a:ext>
              </a:extLst>
            </p:cNvPr>
            <p:cNvPicPr preferRelativeResize="0"/>
            <p:nvPr/>
          </p:nvPicPr>
          <p:blipFill>
            <a:blip r:embed="rId23">
              <a:alphaModFix/>
            </a:blip>
            <a:stretch>
              <a:fillRect/>
            </a:stretch>
          </p:blipFill>
          <p:spPr>
            <a:xfrm>
              <a:off x="3820835" y="3464029"/>
              <a:ext cx="200900" cy="200900"/>
            </a:xfrm>
            <a:prstGeom prst="rect">
              <a:avLst/>
            </a:prstGeom>
            <a:noFill/>
            <a:ln>
              <a:noFill/>
            </a:ln>
          </p:spPr>
        </p:pic>
        <p:pic>
          <p:nvPicPr>
            <p:cNvPr id="221" name="Google Shape;3058;p326">
              <a:extLst>
                <a:ext uri="{FF2B5EF4-FFF2-40B4-BE49-F238E27FC236}">
                  <a16:creationId xmlns:a16="http://schemas.microsoft.com/office/drawing/2014/main" id="{5EE805C3-3F46-1D46-93E6-9BD4AFCD041E}"/>
                </a:ext>
              </a:extLst>
            </p:cNvPr>
            <p:cNvPicPr preferRelativeResize="0"/>
            <p:nvPr/>
          </p:nvPicPr>
          <p:blipFill>
            <a:blip r:embed="rId24">
              <a:alphaModFix/>
            </a:blip>
            <a:stretch>
              <a:fillRect/>
            </a:stretch>
          </p:blipFill>
          <p:spPr>
            <a:xfrm>
              <a:off x="5872585" y="3464025"/>
              <a:ext cx="197725" cy="198500"/>
            </a:xfrm>
            <a:prstGeom prst="rect">
              <a:avLst/>
            </a:prstGeom>
            <a:noFill/>
            <a:ln>
              <a:noFill/>
            </a:ln>
          </p:spPr>
        </p:pic>
        <p:pic>
          <p:nvPicPr>
            <p:cNvPr id="222" name="Google Shape;3059;p326">
              <a:extLst>
                <a:ext uri="{FF2B5EF4-FFF2-40B4-BE49-F238E27FC236}">
                  <a16:creationId xmlns:a16="http://schemas.microsoft.com/office/drawing/2014/main" id="{E595199E-BE31-624E-BFB6-694B8E2F5255}"/>
                </a:ext>
              </a:extLst>
            </p:cNvPr>
            <p:cNvPicPr preferRelativeResize="0"/>
            <p:nvPr/>
          </p:nvPicPr>
          <p:blipFill>
            <a:blip r:embed="rId24">
              <a:alphaModFix/>
            </a:blip>
            <a:stretch>
              <a:fillRect/>
            </a:stretch>
          </p:blipFill>
          <p:spPr>
            <a:xfrm>
              <a:off x="7472785" y="3464025"/>
              <a:ext cx="197725" cy="198500"/>
            </a:xfrm>
            <a:prstGeom prst="rect">
              <a:avLst/>
            </a:prstGeom>
            <a:noFill/>
            <a:ln>
              <a:noFill/>
            </a:ln>
          </p:spPr>
        </p:pic>
        <p:pic>
          <p:nvPicPr>
            <p:cNvPr id="223" name="Google Shape;3060;p326">
              <a:extLst>
                <a:ext uri="{FF2B5EF4-FFF2-40B4-BE49-F238E27FC236}">
                  <a16:creationId xmlns:a16="http://schemas.microsoft.com/office/drawing/2014/main" id="{31F9C377-B806-EC4F-BE35-D62E8358764F}"/>
                </a:ext>
              </a:extLst>
            </p:cNvPr>
            <p:cNvPicPr preferRelativeResize="0"/>
            <p:nvPr/>
          </p:nvPicPr>
          <p:blipFill>
            <a:blip r:embed="rId23">
              <a:alphaModFix/>
            </a:blip>
            <a:stretch>
              <a:fillRect/>
            </a:stretch>
          </p:blipFill>
          <p:spPr>
            <a:xfrm>
              <a:off x="2175894" y="3464029"/>
              <a:ext cx="200900" cy="200900"/>
            </a:xfrm>
            <a:prstGeom prst="rect">
              <a:avLst/>
            </a:prstGeom>
            <a:noFill/>
            <a:ln>
              <a:noFill/>
            </a:ln>
          </p:spPr>
        </p:pic>
      </p:grpSp>
      <p:pic>
        <p:nvPicPr>
          <p:cNvPr id="224" name="Google Shape;3061;p326">
            <a:extLst>
              <a:ext uri="{FF2B5EF4-FFF2-40B4-BE49-F238E27FC236}">
                <a16:creationId xmlns:a16="http://schemas.microsoft.com/office/drawing/2014/main" id="{35BA5E08-326D-5942-907B-5045790B9D4F}"/>
              </a:ext>
            </a:extLst>
          </p:cNvPr>
          <p:cNvPicPr preferRelativeResize="0"/>
          <p:nvPr/>
        </p:nvPicPr>
        <p:blipFill>
          <a:blip r:embed="rId25">
            <a:alphaModFix/>
          </a:blip>
          <a:stretch>
            <a:fillRect/>
          </a:stretch>
        </p:blipFill>
        <p:spPr>
          <a:xfrm>
            <a:off x="10145429" y="2081783"/>
            <a:ext cx="1109506" cy="383566"/>
          </a:xfrm>
          <a:prstGeom prst="rect">
            <a:avLst/>
          </a:prstGeom>
          <a:noFill/>
          <a:ln>
            <a:noFill/>
          </a:ln>
        </p:spPr>
      </p:pic>
      <p:grpSp>
        <p:nvGrpSpPr>
          <p:cNvPr id="13" name="Group 12">
            <a:extLst>
              <a:ext uri="{FF2B5EF4-FFF2-40B4-BE49-F238E27FC236}">
                <a16:creationId xmlns:a16="http://schemas.microsoft.com/office/drawing/2014/main" id="{13B7E526-DDAB-47AB-A971-EFB36A73CE5B}"/>
              </a:ext>
            </a:extLst>
          </p:cNvPr>
          <p:cNvGrpSpPr/>
          <p:nvPr/>
        </p:nvGrpSpPr>
        <p:grpSpPr>
          <a:xfrm>
            <a:off x="8072884" y="2088823"/>
            <a:ext cx="1022378" cy="369332"/>
            <a:chOff x="7696400" y="2096293"/>
            <a:chExt cx="1022378" cy="369332"/>
          </a:xfrm>
        </p:grpSpPr>
        <p:pic>
          <p:nvPicPr>
            <p:cNvPr id="7" name="Graphic 6">
              <a:extLst>
                <a:ext uri="{FF2B5EF4-FFF2-40B4-BE49-F238E27FC236}">
                  <a16:creationId xmlns:a16="http://schemas.microsoft.com/office/drawing/2014/main" id="{7AE732BF-302A-40E1-8CAB-F84713655DB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696400" y="2100946"/>
              <a:ext cx="359780" cy="359780"/>
            </a:xfrm>
            <a:prstGeom prst="rect">
              <a:avLst/>
            </a:prstGeom>
          </p:spPr>
        </p:pic>
        <p:sp>
          <p:nvSpPr>
            <p:cNvPr id="9" name="TextBox 8">
              <a:extLst>
                <a:ext uri="{FF2B5EF4-FFF2-40B4-BE49-F238E27FC236}">
                  <a16:creationId xmlns:a16="http://schemas.microsoft.com/office/drawing/2014/main" id="{2CD78DAD-81F5-4371-8D8D-D0377F283109}"/>
                </a:ext>
              </a:extLst>
            </p:cNvPr>
            <p:cNvSpPr txBox="1"/>
            <p:nvPr/>
          </p:nvSpPr>
          <p:spPr>
            <a:xfrm>
              <a:off x="8018699" y="2096293"/>
              <a:ext cx="700079" cy="369332"/>
            </a:xfrm>
            <a:prstGeom prst="rect">
              <a:avLst/>
            </a:prstGeom>
            <a:noFill/>
          </p:spPr>
          <p:txBody>
            <a:bodyPr wrap="square" rtlCol="0">
              <a:spAutoFit/>
            </a:bodyPr>
            <a:lstStyle/>
            <a:p>
              <a:r>
                <a:rPr lang="en-US" sz="900"/>
                <a:t>Azure DevOps</a:t>
              </a:r>
            </a:p>
          </p:txBody>
        </p:sp>
      </p:grpSp>
      <p:grpSp>
        <p:nvGrpSpPr>
          <p:cNvPr id="6" name="Group 5">
            <a:extLst>
              <a:ext uri="{FF2B5EF4-FFF2-40B4-BE49-F238E27FC236}">
                <a16:creationId xmlns:a16="http://schemas.microsoft.com/office/drawing/2014/main" id="{5C0DEB86-21A0-463E-99F6-0D16AA13F92B}"/>
              </a:ext>
            </a:extLst>
          </p:cNvPr>
          <p:cNvGrpSpPr/>
          <p:nvPr/>
        </p:nvGrpSpPr>
        <p:grpSpPr>
          <a:xfrm>
            <a:off x="6638934" y="2115616"/>
            <a:ext cx="1375287" cy="315901"/>
            <a:chOff x="6441255" y="2103425"/>
            <a:chExt cx="1375287" cy="315901"/>
          </a:xfrm>
        </p:grpSpPr>
        <p:pic>
          <p:nvPicPr>
            <p:cNvPr id="1026" name="Picture 2" descr="GitHub Actions · GitHub">
              <a:extLst>
                <a:ext uri="{FF2B5EF4-FFF2-40B4-BE49-F238E27FC236}">
                  <a16:creationId xmlns:a16="http://schemas.microsoft.com/office/drawing/2014/main" id="{20715B24-F90E-4F5E-B50D-47C48D91686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41255" y="2103425"/>
              <a:ext cx="315901" cy="3159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w to setup GitHub Actions for Android projects - Coletiv Blog">
              <a:extLst>
                <a:ext uri="{FF2B5EF4-FFF2-40B4-BE49-F238E27FC236}">
                  <a16:creationId xmlns:a16="http://schemas.microsoft.com/office/drawing/2014/main" id="{3A57CCC6-98D6-4E92-95B0-25846E686D70}"/>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30921" t="63025" r="30659" b="20148"/>
            <a:stretch/>
          </p:blipFill>
          <p:spPr bwMode="auto">
            <a:xfrm>
              <a:off x="6771858" y="2103425"/>
              <a:ext cx="1044684" cy="2865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810BDAD0-C2C3-4F0A-8385-A7931A1FD82D}"/>
              </a:ext>
            </a:extLst>
          </p:cNvPr>
          <p:cNvGrpSpPr/>
          <p:nvPr/>
        </p:nvGrpSpPr>
        <p:grpSpPr>
          <a:xfrm>
            <a:off x="9975911" y="5885496"/>
            <a:ext cx="1506175" cy="476250"/>
            <a:chOff x="9975911" y="5885496"/>
            <a:chExt cx="1506175" cy="476250"/>
          </a:xfrm>
        </p:grpSpPr>
        <p:pic>
          <p:nvPicPr>
            <p:cNvPr id="15" name="Graphic 14">
              <a:extLst>
                <a:ext uri="{FF2B5EF4-FFF2-40B4-BE49-F238E27FC236}">
                  <a16:creationId xmlns:a16="http://schemas.microsoft.com/office/drawing/2014/main" id="{AF7913A8-C427-46CA-8C78-B1FC504812B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75911" y="5885496"/>
              <a:ext cx="476250" cy="476250"/>
            </a:xfrm>
            <a:prstGeom prst="rect">
              <a:avLst/>
            </a:prstGeom>
          </p:spPr>
        </p:pic>
        <p:sp>
          <p:nvSpPr>
            <p:cNvPr id="17" name="TextBox 16">
              <a:extLst>
                <a:ext uri="{FF2B5EF4-FFF2-40B4-BE49-F238E27FC236}">
                  <a16:creationId xmlns:a16="http://schemas.microsoft.com/office/drawing/2014/main" id="{5EA337DA-DD92-4E64-8B4E-55FFA59B9DD9}"/>
                </a:ext>
              </a:extLst>
            </p:cNvPr>
            <p:cNvSpPr txBox="1"/>
            <p:nvPr/>
          </p:nvSpPr>
          <p:spPr>
            <a:xfrm>
              <a:off x="10372845" y="5924268"/>
              <a:ext cx="1109241" cy="369332"/>
            </a:xfrm>
            <a:prstGeom prst="rect">
              <a:avLst/>
            </a:prstGeom>
            <a:noFill/>
          </p:spPr>
          <p:txBody>
            <a:bodyPr wrap="square" rtlCol="0">
              <a:spAutoFit/>
            </a:bodyPr>
            <a:lstStyle/>
            <a:p>
              <a:r>
                <a:rPr lang="en-US" sz="900" b="1"/>
                <a:t>Azure Container Registry</a:t>
              </a:r>
            </a:p>
          </p:txBody>
        </p:sp>
      </p:grpSp>
      <p:pic>
        <p:nvPicPr>
          <p:cNvPr id="20" name="Graphic 19">
            <a:extLst>
              <a:ext uri="{FF2B5EF4-FFF2-40B4-BE49-F238E27FC236}">
                <a16:creationId xmlns:a16="http://schemas.microsoft.com/office/drawing/2014/main" id="{82018F43-F91B-474D-9F16-C84D799BFDA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262132" y="5979439"/>
            <a:ext cx="327272" cy="327272"/>
          </a:xfrm>
          <a:prstGeom prst="rect">
            <a:avLst/>
          </a:prstGeom>
        </p:spPr>
      </p:pic>
      <p:sp>
        <p:nvSpPr>
          <p:cNvPr id="21" name="TextBox 20">
            <a:extLst>
              <a:ext uri="{FF2B5EF4-FFF2-40B4-BE49-F238E27FC236}">
                <a16:creationId xmlns:a16="http://schemas.microsoft.com/office/drawing/2014/main" id="{DF5CBD2C-909A-4802-A66F-F05F7EAC86B2}"/>
              </a:ext>
            </a:extLst>
          </p:cNvPr>
          <p:cNvSpPr txBox="1"/>
          <p:nvPr/>
        </p:nvSpPr>
        <p:spPr>
          <a:xfrm>
            <a:off x="1652290" y="5986751"/>
            <a:ext cx="689158" cy="369332"/>
          </a:xfrm>
          <a:prstGeom prst="rect">
            <a:avLst/>
          </a:prstGeom>
          <a:noFill/>
        </p:spPr>
        <p:txBody>
          <a:bodyPr wrap="square" rtlCol="0">
            <a:spAutoFit/>
          </a:bodyPr>
          <a:lstStyle/>
          <a:p>
            <a:r>
              <a:rPr lang="en-US" sz="900" b="1"/>
              <a:t>Azure Artifacts</a:t>
            </a:r>
          </a:p>
        </p:txBody>
      </p:sp>
      <p:grpSp>
        <p:nvGrpSpPr>
          <p:cNvPr id="25" name="Group 24">
            <a:extLst>
              <a:ext uri="{FF2B5EF4-FFF2-40B4-BE49-F238E27FC236}">
                <a16:creationId xmlns:a16="http://schemas.microsoft.com/office/drawing/2014/main" id="{6CF22E2A-6B03-47A9-867C-4D8E6335348E}"/>
              </a:ext>
            </a:extLst>
          </p:cNvPr>
          <p:cNvGrpSpPr/>
          <p:nvPr/>
        </p:nvGrpSpPr>
        <p:grpSpPr>
          <a:xfrm>
            <a:off x="634785" y="3066375"/>
            <a:ext cx="1198207" cy="430887"/>
            <a:chOff x="436418" y="3145494"/>
            <a:chExt cx="1198207" cy="430887"/>
          </a:xfrm>
        </p:grpSpPr>
        <p:sp>
          <p:nvSpPr>
            <p:cNvPr id="22" name="TextBox 21">
              <a:extLst>
                <a:ext uri="{FF2B5EF4-FFF2-40B4-BE49-F238E27FC236}">
                  <a16:creationId xmlns:a16="http://schemas.microsoft.com/office/drawing/2014/main" id="{C1931784-349E-49D3-8903-55FDD1ABF033}"/>
                </a:ext>
              </a:extLst>
            </p:cNvPr>
            <p:cNvSpPr txBox="1"/>
            <p:nvPr/>
          </p:nvSpPr>
          <p:spPr>
            <a:xfrm>
              <a:off x="684527" y="3145494"/>
              <a:ext cx="950098" cy="430887"/>
            </a:xfrm>
            <a:prstGeom prst="rect">
              <a:avLst/>
            </a:prstGeom>
            <a:noFill/>
          </p:spPr>
          <p:txBody>
            <a:bodyPr wrap="square" rtlCol="0">
              <a:spAutoFit/>
            </a:bodyPr>
            <a:lstStyle/>
            <a:p>
              <a:r>
                <a:rPr lang="en-US" sz="1100" b="1"/>
                <a:t>Azure Repos</a:t>
              </a:r>
            </a:p>
          </p:txBody>
        </p:sp>
        <p:pic>
          <p:nvPicPr>
            <p:cNvPr id="24" name="Graphic 23">
              <a:extLst>
                <a:ext uri="{FF2B5EF4-FFF2-40B4-BE49-F238E27FC236}">
                  <a16:creationId xmlns:a16="http://schemas.microsoft.com/office/drawing/2014/main" id="{0B24A5D9-EA96-45DF-B025-A63C23BEB1E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418" y="3221318"/>
              <a:ext cx="279238" cy="279238"/>
            </a:xfrm>
            <a:prstGeom prst="rect">
              <a:avLst/>
            </a:prstGeom>
          </p:spPr>
        </p:pic>
      </p:grpSp>
    </p:spTree>
    <p:extLst>
      <p:ext uri="{BB962C8B-B14F-4D97-AF65-F5344CB8AC3E}">
        <p14:creationId xmlns:p14="http://schemas.microsoft.com/office/powerpoint/2010/main" val="27434002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7" name="Connector: Elbow 266">
            <a:extLst>
              <a:ext uri="{FF2B5EF4-FFF2-40B4-BE49-F238E27FC236}">
                <a16:creationId xmlns:a16="http://schemas.microsoft.com/office/drawing/2014/main" id="{03018E37-203A-4107-81DA-B13956C8616A}"/>
              </a:ext>
            </a:extLst>
          </p:cNvPr>
          <p:cNvCxnSpPr>
            <a:cxnSpLocks/>
          </p:cNvCxnSpPr>
          <p:nvPr/>
        </p:nvCxnSpPr>
        <p:spPr>
          <a:xfrm rot="5400000" flipH="1" flipV="1">
            <a:off x="7576554" y="3940728"/>
            <a:ext cx="1804843" cy="2834640"/>
          </a:xfrm>
          <a:prstGeom prst="bentConnector3">
            <a:avLst>
              <a:gd name="adj1" fmla="val -774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Rectangle: Rounded Corners 199">
            <a:extLst>
              <a:ext uri="{FF2B5EF4-FFF2-40B4-BE49-F238E27FC236}">
                <a16:creationId xmlns:a16="http://schemas.microsoft.com/office/drawing/2014/main" id="{95673739-C947-4DA1-8349-F06CF67238BB}"/>
              </a:ext>
            </a:extLst>
          </p:cNvPr>
          <p:cNvSpPr/>
          <p:nvPr/>
        </p:nvSpPr>
        <p:spPr bwMode="auto">
          <a:xfrm>
            <a:off x="9665357" y="5249267"/>
            <a:ext cx="465363" cy="310896"/>
          </a:xfrm>
          <a:prstGeom prst="roundRect">
            <a:avLst>
              <a:gd name="adj" fmla="val 3125"/>
            </a:avLst>
          </a:prstGeom>
          <a:solidFill>
            <a:srgbClr val="FFFFFF"/>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00">
                <a:solidFill>
                  <a:srgbClr val="00B050"/>
                </a:solidFill>
                <a:latin typeface="+mj-lt"/>
              </a:rPr>
              <a:t>Accept</a:t>
            </a:r>
          </a:p>
        </p:txBody>
      </p:sp>
      <p:sp>
        <p:nvSpPr>
          <p:cNvPr id="222" name="Rectangle: Rounded Corners 221">
            <a:extLst>
              <a:ext uri="{FF2B5EF4-FFF2-40B4-BE49-F238E27FC236}">
                <a16:creationId xmlns:a16="http://schemas.microsoft.com/office/drawing/2014/main" id="{C0E65647-B283-4DC6-9F77-B251098429C8}"/>
              </a:ext>
            </a:extLst>
          </p:cNvPr>
          <p:cNvSpPr/>
          <p:nvPr/>
        </p:nvSpPr>
        <p:spPr bwMode="auto">
          <a:xfrm>
            <a:off x="9665357" y="5249267"/>
            <a:ext cx="465363" cy="310896"/>
          </a:xfrm>
          <a:prstGeom prst="roundRect">
            <a:avLst>
              <a:gd name="adj" fmla="val 3125"/>
            </a:avLst>
          </a:prstGeom>
          <a:solidFill>
            <a:srgbClr val="FFFFFF"/>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00">
                <a:solidFill>
                  <a:srgbClr val="FF0000"/>
                </a:solidFill>
                <a:latin typeface="+mj-lt"/>
              </a:rPr>
              <a:t>Deny</a:t>
            </a:r>
          </a:p>
        </p:txBody>
      </p:sp>
      <p:sp>
        <p:nvSpPr>
          <p:cNvPr id="3" name="Rectangle 2">
            <a:extLst>
              <a:ext uri="{FF2B5EF4-FFF2-40B4-BE49-F238E27FC236}">
                <a16:creationId xmlns:a16="http://schemas.microsoft.com/office/drawing/2014/main" id="{F209C847-A16F-4518-9BF0-167227475284}"/>
              </a:ext>
            </a:extLst>
          </p:cNvPr>
          <p:cNvSpPr/>
          <p:nvPr/>
        </p:nvSpPr>
        <p:spPr bwMode="auto">
          <a:xfrm>
            <a:off x="9628494" y="5196587"/>
            <a:ext cx="539088" cy="41625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1" name="Straight Arrow Connector 200">
            <a:extLst>
              <a:ext uri="{FF2B5EF4-FFF2-40B4-BE49-F238E27FC236}">
                <a16:creationId xmlns:a16="http://schemas.microsoft.com/office/drawing/2014/main" id="{36C2E1D9-BFCE-4AA5-880F-0E55229CB0A2}"/>
              </a:ext>
            </a:extLst>
          </p:cNvPr>
          <p:cNvCxnSpPr>
            <a:cxnSpLocks/>
            <a:stCxn id="270" idx="1"/>
            <a:endCxn id="108" idx="3"/>
          </p:cNvCxnSpPr>
          <p:nvPr/>
        </p:nvCxnSpPr>
        <p:spPr>
          <a:xfrm flipH="1">
            <a:off x="6808049" y="2222747"/>
            <a:ext cx="255528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06C17E7B-4FB5-431B-A00E-7D08DB4E0D86}"/>
              </a:ext>
            </a:extLst>
          </p:cNvPr>
          <p:cNvSpPr/>
          <p:nvPr/>
        </p:nvSpPr>
        <p:spPr bwMode="auto">
          <a:xfrm>
            <a:off x="8144996" y="2107074"/>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9</a:t>
            </a:r>
          </a:p>
        </p:txBody>
      </p:sp>
      <p:grpSp>
        <p:nvGrpSpPr>
          <p:cNvPr id="66" name="Group 65">
            <a:extLst>
              <a:ext uri="{FF2B5EF4-FFF2-40B4-BE49-F238E27FC236}">
                <a16:creationId xmlns:a16="http://schemas.microsoft.com/office/drawing/2014/main" id="{25B183A4-5895-4444-B136-F139FAECAFD7}"/>
              </a:ext>
            </a:extLst>
          </p:cNvPr>
          <p:cNvGrpSpPr/>
          <p:nvPr/>
        </p:nvGrpSpPr>
        <p:grpSpPr>
          <a:xfrm>
            <a:off x="9486914" y="2073384"/>
            <a:ext cx="310896" cy="310896"/>
            <a:chOff x="10858514" y="2054334"/>
            <a:chExt cx="310896" cy="310896"/>
          </a:xfrm>
        </p:grpSpPr>
        <p:sp>
          <p:nvSpPr>
            <p:cNvPr id="214" name="Rectangle: Rounded Corners 213">
              <a:extLst>
                <a:ext uri="{FF2B5EF4-FFF2-40B4-BE49-F238E27FC236}">
                  <a16:creationId xmlns:a16="http://schemas.microsoft.com/office/drawing/2014/main" id="{F38BBB56-DD71-4846-BD11-6485AA76BFD9}"/>
                </a:ext>
              </a:extLst>
            </p:cNvPr>
            <p:cNvSpPr/>
            <p:nvPr/>
          </p:nvSpPr>
          <p:spPr bwMode="auto">
            <a:xfrm>
              <a:off x="10858514" y="2054334"/>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216" name="light" title="Icon of a lightbulb">
              <a:extLst>
                <a:ext uri="{FF2B5EF4-FFF2-40B4-BE49-F238E27FC236}">
                  <a16:creationId xmlns:a16="http://schemas.microsoft.com/office/drawing/2014/main" id="{FF504253-5CB7-46A3-96F2-9A07ED87827F}"/>
                </a:ext>
              </a:extLst>
            </p:cNvPr>
            <p:cNvSpPr>
              <a:spLocks noChangeAspect="1" noEditPoints="1"/>
            </p:cNvSpPr>
            <p:nvPr/>
          </p:nvSpPr>
          <p:spPr bwMode="auto">
            <a:xfrm>
              <a:off x="10942443" y="2103600"/>
              <a:ext cx="143039" cy="21236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276" name="Connector: Elbow 275">
            <a:extLst>
              <a:ext uri="{FF2B5EF4-FFF2-40B4-BE49-F238E27FC236}">
                <a16:creationId xmlns:a16="http://schemas.microsoft.com/office/drawing/2014/main" id="{936E1F36-4BC8-4FD6-8C98-EA612AFC7B48}"/>
              </a:ext>
            </a:extLst>
          </p:cNvPr>
          <p:cNvCxnSpPr>
            <a:stCxn id="280" idx="2"/>
            <a:endCxn id="297" idx="6"/>
          </p:cNvCxnSpPr>
          <p:nvPr/>
        </p:nvCxnSpPr>
        <p:spPr>
          <a:xfrm rot="5400000">
            <a:off x="9629002" y="4849215"/>
            <a:ext cx="938744" cy="16867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2" name="Step 3 II">
            <a:extLst>
              <a:ext uri="{FF2B5EF4-FFF2-40B4-BE49-F238E27FC236}">
                <a16:creationId xmlns:a16="http://schemas.microsoft.com/office/drawing/2014/main" id="{F016E143-A4D5-4B63-B0D7-3D2FD676AF89}"/>
              </a:ext>
            </a:extLst>
          </p:cNvPr>
          <p:cNvSpPr/>
          <p:nvPr/>
        </p:nvSpPr>
        <p:spPr bwMode="auto">
          <a:xfrm>
            <a:off x="6906206" y="59152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3</a:t>
            </a:r>
          </a:p>
        </p:txBody>
      </p:sp>
      <p:sp>
        <p:nvSpPr>
          <p:cNvPr id="209" name="Step N">
            <a:extLst>
              <a:ext uri="{FF2B5EF4-FFF2-40B4-BE49-F238E27FC236}">
                <a16:creationId xmlns:a16="http://schemas.microsoft.com/office/drawing/2014/main" id="{B262C359-7F6D-41C4-B784-103D88398C96}"/>
              </a:ext>
            </a:extLst>
          </p:cNvPr>
          <p:cNvSpPr/>
          <p:nvPr/>
        </p:nvSpPr>
        <p:spPr bwMode="auto">
          <a:xfrm>
            <a:off x="6906206" y="59152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N</a:t>
            </a:r>
          </a:p>
        </p:txBody>
      </p:sp>
      <p:sp>
        <p:nvSpPr>
          <p:cNvPr id="208" name="Step 3">
            <a:extLst>
              <a:ext uri="{FF2B5EF4-FFF2-40B4-BE49-F238E27FC236}">
                <a16:creationId xmlns:a16="http://schemas.microsoft.com/office/drawing/2014/main" id="{6E06E743-4BB7-45C2-B240-62A9D337E72D}"/>
              </a:ext>
            </a:extLst>
          </p:cNvPr>
          <p:cNvSpPr/>
          <p:nvPr/>
        </p:nvSpPr>
        <p:spPr bwMode="auto">
          <a:xfrm>
            <a:off x="6906206" y="59152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3</a:t>
            </a:r>
            <a:endParaRPr lang="en-US" sz="800">
              <a:solidFill>
                <a:srgbClr val="505050"/>
              </a:solidFill>
              <a:latin typeface="Segoe UI Semibold" panose="020B0702040204020203" pitchFamily="34" charset="0"/>
              <a:cs typeface="Segoe UI Semibold" panose="020B0702040204020203" pitchFamily="34" charset="0"/>
            </a:endParaRPr>
          </a:p>
        </p:txBody>
      </p:sp>
      <p:sp>
        <p:nvSpPr>
          <p:cNvPr id="207" name="Step 2">
            <a:extLst>
              <a:ext uri="{FF2B5EF4-FFF2-40B4-BE49-F238E27FC236}">
                <a16:creationId xmlns:a16="http://schemas.microsoft.com/office/drawing/2014/main" id="{12E6998E-C314-47E5-B4DC-D4412D65653A}"/>
              </a:ext>
            </a:extLst>
          </p:cNvPr>
          <p:cNvSpPr/>
          <p:nvPr/>
        </p:nvSpPr>
        <p:spPr bwMode="auto">
          <a:xfrm>
            <a:off x="6906206" y="59152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a:t>
            </a:r>
            <a:br>
              <a:rPr lang="en-US" sz="600">
                <a:solidFill>
                  <a:srgbClr val="505050"/>
                </a:solidFill>
                <a:latin typeface="Segoe UI Semibold" panose="020B0702040204020203" pitchFamily="34" charset="0"/>
                <a:cs typeface="Segoe UI Semibold" panose="020B0702040204020203" pitchFamily="34" charset="0"/>
              </a:rPr>
            </a:br>
            <a:r>
              <a:rPr lang="en-US" sz="600">
                <a:solidFill>
                  <a:srgbClr val="505050"/>
                </a:solidFill>
                <a:latin typeface="Segoe UI Semibold" panose="020B0702040204020203" pitchFamily="34" charset="0"/>
                <a:cs typeface="Segoe UI Semibold" panose="020B0702040204020203" pitchFamily="34" charset="0"/>
              </a:rPr>
              <a:t>2</a:t>
            </a:r>
          </a:p>
        </p:txBody>
      </p:sp>
      <p:sp>
        <p:nvSpPr>
          <p:cNvPr id="206" name="Step 1">
            <a:extLst>
              <a:ext uri="{FF2B5EF4-FFF2-40B4-BE49-F238E27FC236}">
                <a16:creationId xmlns:a16="http://schemas.microsoft.com/office/drawing/2014/main" id="{447908D1-951A-4220-9CB8-B2D8039ED469}"/>
              </a:ext>
            </a:extLst>
          </p:cNvPr>
          <p:cNvSpPr/>
          <p:nvPr/>
        </p:nvSpPr>
        <p:spPr bwMode="auto">
          <a:xfrm>
            <a:off x="6906206" y="5915209"/>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Release </a:t>
            </a:r>
          </a:p>
          <a:p>
            <a:pPr algn="ctr" defTabSz="951028" fontAlgn="base">
              <a:lnSpc>
                <a:spcPct val="90000"/>
              </a:lnSpc>
              <a:spcBef>
                <a:spcPct val="0"/>
              </a:spcBef>
              <a:spcAft>
                <a:spcPct val="0"/>
              </a:spcAft>
              <a:defRPr/>
            </a:pPr>
            <a:r>
              <a:rPr lang="en-US" sz="600">
                <a:solidFill>
                  <a:srgbClr val="505050"/>
                </a:solidFill>
                <a:latin typeface="Segoe UI Semibold" panose="020B0702040204020203" pitchFamily="34" charset="0"/>
                <a:cs typeface="Segoe UI Semibold" panose="020B0702040204020203" pitchFamily="34" charset="0"/>
              </a:rPr>
              <a:t>1</a:t>
            </a:r>
          </a:p>
        </p:txBody>
      </p:sp>
      <p:grpSp>
        <p:nvGrpSpPr>
          <p:cNvPr id="17" name="Group 16">
            <a:extLst>
              <a:ext uri="{FF2B5EF4-FFF2-40B4-BE49-F238E27FC236}">
                <a16:creationId xmlns:a16="http://schemas.microsoft.com/office/drawing/2014/main" id="{4303395C-2472-4175-8B1B-8A8CF607A7A3}"/>
              </a:ext>
            </a:extLst>
          </p:cNvPr>
          <p:cNvGrpSpPr/>
          <p:nvPr/>
        </p:nvGrpSpPr>
        <p:grpSpPr>
          <a:xfrm>
            <a:off x="6645602" y="5353925"/>
            <a:ext cx="832104" cy="906544"/>
            <a:chOff x="6645602" y="5582525"/>
            <a:chExt cx="832104" cy="906544"/>
          </a:xfrm>
        </p:grpSpPr>
        <p:sp>
          <p:nvSpPr>
            <p:cNvPr id="106" name="Rectangle: Rounded Corners 105">
              <a:extLst>
                <a:ext uri="{FF2B5EF4-FFF2-40B4-BE49-F238E27FC236}">
                  <a16:creationId xmlns:a16="http://schemas.microsoft.com/office/drawing/2014/main" id="{72459D4C-0105-48A4-B5EC-ABC2C3019D9B}"/>
                </a:ext>
              </a:extLst>
            </p:cNvPr>
            <p:cNvSpPr/>
            <p:nvPr/>
          </p:nvSpPr>
          <p:spPr bwMode="auto">
            <a:xfrm>
              <a:off x="6787334" y="5940429"/>
              <a:ext cx="548640" cy="548640"/>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07" name="Freeform: Shape 106">
              <a:extLst>
                <a:ext uri="{FF2B5EF4-FFF2-40B4-BE49-F238E27FC236}">
                  <a16:creationId xmlns:a16="http://schemas.microsoft.com/office/drawing/2014/main" id="{A955FD34-781C-4583-94CB-090A440B7C36}"/>
                </a:ext>
              </a:extLst>
            </p:cNvPr>
            <p:cNvSpPr>
              <a:spLocks noChangeAspect="1"/>
            </p:cNvSpPr>
            <p:nvPr/>
          </p:nvSpPr>
          <p:spPr bwMode="auto">
            <a:xfrm>
              <a:off x="6897286"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7" name="Title 1">
              <a:extLst>
                <a:ext uri="{FF2B5EF4-FFF2-40B4-BE49-F238E27FC236}">
                  <a16:creationId xmlns:a16="http://schemas.microsoft.com/office/drawing/2014/main" id="{FC9996DB-2F59-4229-A79E-90F07E8FF6D5}"/>
                </a:ext>
              </a:extLst>
            </p:cNvPr>
            <p:cNvSpPr txBox="1">
              <a:spLocks/>
            </p:cNvSpPr>
            <p:nvPr/>
          </p:nvSpPr>
          <p:spPr>
            <a:xfrm>
              <a:off x="6645602" y="5582525"/>
              <a:ext cx="83210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chemeClr val="bg1">
                      <a:lumMod val="85000"/>
                    </a:schemeClr>
                  </a:solidFill>
                </a:rPr>
                <a:t>Azure Pipelines</a:t>
              </a:r>
            </a:p>
          </p:txBody>
        </p:sp>
      </p:grpSp>
      <p:cxnSp>
        <p:nvCxnSpPr>
          <p:cNvPr id="184" name="Connector: Elbow 183">
            <a:extLst>
              <a:ext uri="{FF2B5EF4-FFF2-40B4-BE49-F238E27FC236}">
                <a16:creationId xmlns:a16="http://schemas.microsoft.com/office/drawing/2014/main" id="{E56EA88D-CA70-4D55-A3A0-8C352F7A367D}"/>
              </a:ext>
            </a:extLst>
          </p:cNvPr>
          <p:cNvCxnSpPr/>
          <p:nvPr/>
        </p:nvCxnSpPr>
        <p:spPr>
          <a:xfrm rot="16200000" flipH="1">
            <a:off x="5705707" y="4904522"/>
            <a:ext cx="1530524" cy="632729"/>
          </a:xfrm>
          <a:prstGeom prst="bentConnector2">
            <a:avLst/>
          </a:prstGeom>
          <a:ln w="127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6900255-7EAB-4500-B8FB-5782A20280E4}"/>
              </a:ext>
            </a:extLst>
          </p:cNvPr>
          <p:cNvGrpSpPr/>
          <p:nvPr/>
        </p:nvGrpSpPr>
        <p:grpSpPr>
          <a:xfrm>
            <a:off x="6645602" y="5353925"/>
            <a:ext cx="832104" cy="906544"/>
            <a:chOff x="6645602" y="5582525"/>
            <a:chExt cx="832104" cy="906544"/>
          </a:xfrm>
        </p:grpSpPr>
        <p:sp>
          <p:nvSpPr>
            <p:cNvPr id="190" name="Title 1">
              <a:extLst>
                <a:ext uri="{FF2B5EF4-FFF2-40B4-BE49-F238E27FC236}">
                  <a16:creationId xmlns:a16="http://schemas.microsoft.com/office/drawing/2014/main" id="{45BD1150-982E-4CA6-8680-C4485FCF2863}"/>
                </a:ext>
              </a:extLst>
            </p:cNvPr>
            <p:cNvSpPr txBox="1">
              <a:spLocks/>
            </p:cNvSpPr>
            <p:nvPr/>
          </p:nvSpPr>
          <p:spPr>
            <a:xfrm>
              <a:off x="6645602" y="5582525"/>
              <a:ext cx="83210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CI/CD Pipelines</a:t>
              </a:r>
            </a:p>
          </p:txBody>
        </p:sp>
        <p:sp>
          <p:nvSpPr>
            <p:cNvPr id="192" name="Rectangle: Rounded Corners 191">
              <a:extLst>
                <a:ext uri="{FF2B5EF4-FFF2-40B4-BE49-F238E27FC236}">
                  <a16:creationId xmlns:a16="http://schemas.microsoft.com/office/drawing/2014/main" id="{ACD82220-7741-4869-AB9A-89EB93F9B74F}"/>
                </a:ext>
              </a:extLst>
            </p:cNvPr>
            <p:cNvSpPr/>
            <p:nvPr/>
          </p:nvSpPr>
          <p:spPr bwMode="auto">
            <a:xfrm>
              <a:off x="6787334" y="594042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93" name="Freeform: Shape 192">
              <a:extLst>
                <a:ext uri="{FF2B5EF4-FFF2-40B4-BE49-F238E27FC236}">
                  <a16:creationId xmlns:a16="http://schemas.microsoft.com/office/drawing/2014/main" id="{130CEB35-4E17-4DA0-ADC0-193C1F778718}"/>
                </a:ext>
              </a:extLst>
            </p:cNvPr>
            <p:cNvSpPr>
              <a:spLocks noChangeAspect="1"/>
            </p:cNvSpPr>
            <p:nvPr/>
          </p:nvSpPr>
          <p:spPr bwMode="auto">
            <a:xfrm>
              <a:off x="6897286"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cxnSp>
        <p:nvCxnSpPr>
          <p:cNvPr id="258" name="Straight Arrow Connector 257">
            <a:extLst>
              <a:ext uri="{FF2B5EF4-FFF2-40B4-BE49-F238E27FC236}">
                <a16:creationId xmlns:a16="http://schemas.microsoft.com/office/drawing/2014/main" id="{90C68A91-C812-40D4-B3E5-6C05725894ED}"/>
              </a:ext>
            </a:extLst>
          </p:cNvPr>
          <p:cNvCxnSpPr>
            <a:cxnSpLocks/>
            <a:stCxn id="108" idx="2"/>
            <a:endCxn id="231" idx="0"/>
          </p:cNvCxnSpPr>
          <p:nvPr/>
        </p:nvCxnSpPr>
        <p:spPr>
          <a:xfrm flipH="1">
            <a:off x="6154605" y="2761681"/>
            <a:ext cx="19691" cy="49820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16">
            <a:extLst>
              <a:ext uri="{FF2B5EF4-FFF2-40B4-BE49-F238E27FC236}">
                <a16:creationId xmlns:a16="http://schemas.microsoft.com/office/drawing/2014/main" id="{F5B1BE00-4E61-4F1B-8078-8AB01015C960}"/>
              </a:ext>
            </a:extLst>
          </p:cNvPr>
          <p:cNvSpPr txBox="1">
            <a:spLocks/>
          </p:cNvSpPr>
          <p:nvPr/>
        </p:nvSpPr>
        <p:spPr>
          <a:xfrm>
            <a:off x="604450" y="1787617"/>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1200"/>
              </a:spcAft>
              <a:buClrTx/>
              <a:buSzTx/>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cs typeface="Segoe UI Semibold" panose="020B0702040204020203" pitchFamily="34" charset="0"/>
              </a:rPr>
              <a:t>Capabilities</a:t>
            </a:r>
          </a:p>
        </p:txBody>
      </p:sp>
      <p:sp>
        <p:nvSpPr>
          <p:cNvPr id="230" name="Title 16">
            <a:extLst>
              <a:ext uri="{FF2B5EF4-FFF2-40B4-BE49-F238E27FC236}">
                <a16:creationId xmlns:a16="http://schemas.microsoft.com/office/drawing/2014/main" id="{6D5D42E4-98CE-4B2C-99C1-B9BA948431CF}"/>
              </a:ext>
            </a:extLst>
          </p:cNvPr>
          <p:cNvSpPr txBox="1">
            <a:spLocks/>
          </p:cNvSpPr>
          <p:nvPr/>
        </p:nvSpPr>
        <p:spPr>
          <a:xfrm>
            <a:off x="604448" y="2204709"/>
            <a:ext cx="352731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a:defRPr/>
            </a:pPr>
            <a:r>
              <a:rPr lang="en-US" sz="1000" b="0" spc="0">
                <a:solidFill>
                  <a:srgbClr val="000000"/>
                </a:solidFill>
                <a:latin typeface="Segoe UI" panose="020B0502040204020203" pitchFamily="34" charset="0"/>
              </a:rPr>
              <a:t>Developers rapidly iterate, test, and debug different parts of an application locally</a:t>
            </a:r>
          </a:p>
        </p:txBody>
      </p:sp>
      <p:sp>
        <p:nvSpPr>
          <p:cNvPr id="283" name="Title 16">
            <a:extLst>
              <a:ext uri="{FF2B5EF4-FFF2-40B4-BE49-F238E27FC236}">
                <a16:creationId xmlns:a16="http://schemas.microsoft.com/office/drawing/2014/main" id="{48E2AED5-F7FE-4F88-B2E9-0F8C207318FA}"/>
              </a:ext>
            </a:extLst>
          </p:cNvPr>
          <p:cNvSpPr txBox="1">
            <a:spLocks/>
          </p:cNvSpPr>
          <p:nvPr/>
        </p:nvSpPr>
        <p:spPr>
          <a:xfrm>
            <a:off x="604448" y="2682311"/>
            <a:ext cx="352731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2"/>
              <a:defRPr/>
            </a:pPr>
            <a:r>
              <a:rPr lang="en-US" sz="1000" b="0" spc="0" dirty="0">
                <a:solidFill>
                  <a:srgbClr val="000000"/>
                </a:solidFill>
                <a:latin typeface="Segoe UI" panose="020B0502040204020203" pitchFamily="34" charset="0"/>
              </a:rPr>
              <a:t>Code is merged into a </a:t>
            </a:r>
            <a:r>
              <a:rPr lang="en-US" sz="1000" b="0" spc="0" dirty="0">
                <a:solidFill>
                  <a:srgbClr val="0078D4"/>
                </a:solidFill>
                <a:latin typeface="Segoe UI Semibold" panose="020B0702040204020203" pitchFamily="34" charset="0"/>
                <a:cs typeface="Segoe UI Semibold" panose="020B0702040204020203" pitchFamily="34" charset="0"/>
              </a:rPr>
              <a:t>GitHub</a:t>
            </a:r>
            <a:r>
              <a:rPr lang="en-US" sz="1000" b="0" spc="0" dirty="0">
                <a:solidFill>
                  <a:srgbClr val="000000"/>
                </a:solidFill>
                <a:latin typeface="Segoe UI" panose="020B0502040204020203" pitchFamily="34" charset="0"/>
              </a:rPr>
              <a:t> repository, after which automated builds and tests are run by </a:t>
            </a:r>
            <a:r>
              <a:rPr lang="en-US" sz="1000" b="0" spc="0" dirty="0">
                <a:solidFill>
                  <a:srgbClr val="0078D4"/>
                </a:solidFill>
                <a:latin typeface="Segoe UI Semibold" panose="020B0702040204020203" pitchFamily="34" charset="0"/>
                <a:cs typeface="Segoe UI Semibold" panose="020B0702040204020203" pitchFamily="34" charset="0"/>
              </a:rPr>
              <a:t>Azure Pipelines</a:t>
            </a:r>
            <a:endParaRPr lang="en-US" sz="1000" b="0" spc="0" dirty="0">
              <a:solidFill>
                <a:srgbClr val="000000"/>
              </a:solidFill>
              <a:latin typeface="Segoe UI" panose="020B0502040204020203" pitchFamily="34" charset="0"/>
            </a:endParaRPr>
          </a:p>
        </p:txBody>
      </p:sp>
      <p:sp>
        <p:nvSpPr>
          <p:cNvPr id="284" name="Title 16">
            <a:extLst>
              <a:ext uri="{FF2B5EF4-FFF2-40B4-BE49-F238E27FC236}">
                <a16:creationId xmlns:a16="http://schemas.microsoft.com/office/drawing/2014/main" id="{E845BC83-4486-4C3F-8CCC-5C6D8E893F3B}"/>
              </a:ext>
            </a:extLst>
          </p:cNvPr>
          <p:cNvSpPr txBox="1">
            <a:spLocks/>
          </p:cNvSpPr>
          <p:nvPr/>
        </p:nvSpPr>
        <p:spPr>
          <a:xfrm>
            <a:off x="604448" y="3159913"/>
            <a:ext cx="3527314" cy="1538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3"/>
              <a:defRPr/>
            </a:pPr>
            <a:r>
              <a:rPr lang="en-US" sz="1000" b="0" spc="0">
                <a:solidFill>
                  <a:srgbClr val="000000"/>
                </a:solidFill>
                <a:latin typeface="Segoe UI" panose="020B0502040204020203" pitchFamily="34" charset="0"/>
              </a:rPr>
              <a:t>Container image is pushed to Azure Container Registry</a:t>
            </a:r>
          </a:p>
        </p:txBody>
      </p:sp>
      <p:sp>
        <p:nvSpPr>
          <p:cNvPr id="289" name="Title 16">
            <a:extLst>
              <a:ext uri="{FF2B5EF4-FFF2-40B4-BE49-F238E27FC236}">
                <a16:creationId xmlns:a16="http://schemas.microsoft.com/office/drawing/2014/main" id="{B73A9864-FA08-4C86-BA41-59FEEC347CB0}"/>
              </a:ext>
            </a:extLst>
          </p:cNvPr>
          <p:cNvSpPr txBox="1">
            <a:spLocks/>
          </p:cNvSpPr>
          <p:nvPr/>
        </p:nvSpPr>
        <p:spPr>
          <a:xfrm>
            <a:off x="604448" y="5547922"/>
            <a:ext cx="352731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8"/>
              <a:defRPr/>
            </a:pPr>
            <a:r>
              <a:rPr lang="en-US" sz="1000" b="0" spc="0">
                <a:solidFill>
                  <a:srgbClr val="000000"/>
                </a:solidFill>
                <a:latin typeface="Segoe UI" panose="020B0502040204020203" pitchFamily="34" charset="0"/>
              </a:rPr>
              <a:t>App telemetry, container health monitoring, and real-time log analytics are obtained using </a:t>
            </a:r>
            <a:r>
              <a:rPr lang="en-US" sz="1000" b="0" spc="0">
                <a:solidFill>
                  <a:srgbClr val="0078D4"/>
                </a:solidFill>
                <a:latin typeface="Segoe UI Semibold" panose="020B0702040204020203" pitchFamily="34" charset="0"/>
                <a:cs typeface="Segoe UI Semibold" panose="020B0702040204020203" pitchFamily="34" charset="0"/>
              </a:rPr>
              <a:t>Azure Monitor</a:t>
            </a:r>
          </a:p>
        </p:txBody>
      </p:sp>
      <p:sp>
        <p:nvSpPr>
          <p:cNvPr id="290" name="Title 16">
            <a:extLst>
              <a:ext uri="{FF2B5EF4-FFF2-40B4-BE49-F238E27FC236}">
                <a16:creationId xmlns:a16="http://schemas.microsoft.com/office/drawing/2014/main" id="{B7289BF8-F5C7-4BE9-81DD-2718F929D11F}"/>
              </a:ext>
            </a:extLst>
          </p:cNvPr>
          <p:cNvSpPr txBox="1">
            <a:spLocks/>
          </p:cNvSpPr>
          <p:nvPr/>
        </p:nvSpPr>
        <p:spPr>
          <a:xfrm>
            <a:off x="604448" y="6025524"/>
            <a:ext cx="3681859" cy="1538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9"/>
              <a:defRPr/>
            </a:pPr>
            <a:r>
              <a:rPr lang="en-US" sz="1000" b="0" spc="0">
                <a:solidFill>
                  <a:srgbClr val="000000"/>
                </a:solidFill>
                <a:latin typeface="Segoe UI" panose="020B0502040204020203" pitchFamily="34" charset="0"/>
              </a:rPr>
              <a:t>Insights used to address issues and fed into next sprint plans</a:t>
            </a:r>
          </a:p>
        </p:txBody>
      </p:sp>
      <p:sp>
        <p:nvSpPr>
          <p:cNvPr id="285" name="Title 16">
            <a:extLst>
              <a:ext uri="{FF2B5EF4-FFF2-40B4-BE49-F238E27FC236}">
                <a16:creationId xmlns:a16="http://schemas.microsoft.com/office/drawing/2014/main" id="{636CBD78-6137-4EEB-AAB0-ACB62B5BFD10}"/>
              </a:ext>
            </a:extLst>
          </p:cNvPr>
          <p:cNvSpPr txBox="1">
            <a:spLocks/>
          </p:cNvSpPr>
          <p:nvPr/>
        </p:nvSpPr>
        <p:spPr>
          <a:xfrm>
            <a:off x="604448" y="3483626"/>
            <a:ext cx="3681859" cy="461665"/>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4"/>
              <a:defRPr/>
            </a:pPr>
            <a:r>
              <a:rPr lang="en-US" sz="1000" b="0" spc="0" err="1">
                <a:solidFill>
                  <a:srgbClr val="000000"/>
                </a:solidFill>
                <a:latin typeface="Segoe UI" panose="020B0502040204020203" pitchFamily="34" charset="0"/>
              </a:rPr>
              <a:t>Openshift</a:t>
            </a:r>
            <a:r>
              <a:rPr lang="en-US" sz="1000" b="0" spc="0">
                <a:solidFill>
                  <a:srgbClr val="000000"/>
                </a:solidFill>
                <a:latin typeface="Segoe UI" panose="020B0502040204020203" pitchFamily="34" charset="0"/>
              </a:rPr>
              <a:t> clusters are provisioned using tools like Terraform; Helm charts, installed by Terraform, define the desired state of app resources and configurations</a:t>
            </a:r>
          </a:p>
        </p:txBody>
      </p:sp>
      <p:sp>
        <p:nvSpPr>
          <p:cNvPr id="286" name="Title 16">
            <a:extLst>
              <a:ext uri="{FF2B5EF4-FFF2-40B4-BE49-F238E27FC236}">
                <a16:creationId xmlns:a16="http://schemas.microsoft.com/office/drawing/2014/main" id="{D9A8CCA2-A7D5-4AD8-B53D-B906D4446A43}"/>
              </a:ext>
            </a:extLst>
          </p:cNvPr>
          <p:cNvSpPr txBox="1">
            <a:spLocks/>
          </p:cNvSpPr>
          <p:nvPr/>
        </p:nvSpPr>
        <p:spPr>
          <a:xfrm>
            <a:off x="604448" y="4115116"/>
            <a:ext cx="3527314" cy="30777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5"/>
              <a:defRPr/>
            </a:pPr>
            <a:r>
              <a:rPr lang="en-US" sz="1000" b="0" spc="0" dirty="0">
                <a:solidFill>
                  <a:srgbClr val="000000"/>
                </a:solidFill>
                <a:latin typeface="Segoe UI" panose="020B0502040204020203" pitchFamily="34" charset="0"/>
              </a:rPr>
              <a:t>Operators enforce policies to govern deployments to the ARO cluster</a:t>
            </a:r>
          </a:p>
        </p:txBody>
      </p:sp>
      <p:sp>
        <p:nvSpPr>
          <p:cNvPr id="287" name="Title 16">
            <a:extLst>
              <a:ext uri="{FF2B5EF4-FFF2-40B4-BE49-F238E27FC236}">
                <a16:creationId xmlns:a16="http://schemas.microsoft.com/office/drawing/2014/main" id="{5E281743-AA5E-4AEA-96B7-5DD5432F9B9D}"/>
              </a:ext>
            </a:extLst>
          </p:cNvPr>
          <p:cNvSpPr txBox="1">
            <a:spLocks/>
          </p:cNvSpPr>
          <p:nvPr/>
        </p:nvSpPr>
        <p:spPr>
          <a:xfrm>
            <a:off x="604448" y="4592718"/>
            <a:ext cx="3527314" cy="30777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6"/>
              <a:defRPr/>
            </a:pPr>
            <a:r>
              <a:rPr lang="en-US" sz="1000" b="0" spc="0">
                <a:solidFill>
                  <a:srgbClr val="000000"/>
                </a:solidFill>
                <a:latin typeface="Segoe UI" panose="020B0502040204020203" pitchFamily="34" charset="0"/>
              </a:rPr>
              <a:t>Release pipeline automatically executes pre-defined deployment strategy with each code change</a:t>
            </a:r>
          </a:p>
        </p:txBody>
      </p:sp>
      <p:sp>
        <p:nvSpPr>
          <p:cNvPr id="288" name="Title 16">
            <a:extLst>
              <a:ext uri="{FF2B5EF4-FFF2-40B4-BE49-F238E27FC236}">
                <a16:creationId xmlns:a16="http://schemas.microsoft.com/office/drawing/2014/main" id="{93033542-4068-4111-8631-B6BA77F0DCEF}"/>
              </a:ext>
            </a:extLst>
          </p:cNvPr>
          <p:cNvSpPr txBox="1">
            <a:spLocks/>
          </p:cNvSpPr>
          <p:nvPr/>
        </p:nvSpPr>
        <p:spPr>
          <a:xfrm>
            <a:off x="604448" y="5070320"/>
            <a:ext cx="3527314" cy="30777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2400"/>
              </a:spcAft>
              <a:buFont typeface="+mj-lt"/>
              <a:buAutoNum type="arabicPeriod" startAt="7"/>
              <a:defRPr/>
            </a:pPr>
            <a:r>
              <a:rPr lang="en-US" sz="1000" b="0" spc="0">
                <a:solidFill>
                  <a:srgbClr val="000000"/>
                </a:solidFill>
                <a:latin typeface="Segoe UI" panose="020B0502040204020203" pitchFamily="34" charset="0"/>
              </a:rPr>
              <a:t>Red Hat OpenShift deployment extension for Azure DevOps helps in running various OC </a:t>
            </a:r>
            <a:r>
              <a:rPr lang="en-US" sz="1000" b="0" spc="0" err="1">
                <a:solidFill>
                  <a:srgbClr val="000000"/>
                </a:solidFill>
                <a:latin typeface="Segoe UI" panose="020B0502040204020203" pitchFamily="34" charset="0"/>
              </a:rPr>
              <a:t>ctl</a:t>
            </a:r>
            <a:r>
              <a:rPr lang="en-US" sz="1000" b="0" spc="0">
                <a:solidFill>
                  <a:srgbClr val="000000"/>
                </a:solidFill>
                <a:latin typeface="Segoe UI" panose="020B0502040204020203" pitchFamily="34" charset="0"/>
              </a:rPr>
              <a:t> commands</a:t>
            </a:r>
            <a:endParaRPr lang="en-US" sz="1000" b="0" spc="0">
              <a:solidFill>
                <a:srgbClr val="0078D4"/>
              </a:solidFill>
              <a:latin typeface="Segoe UI Semibold" panose="020B0702040204020203" pitchFamily="34" charset="0"/>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21C91FBA-7833-4DD6-8959-81A46911124C}"/>
              </a:ext>
            </a:extLst>
          </p:cNvPr>
          <p:cNvSpPr/>
          <p:nvPr/>
        </p:nvSpPr>
        <p:spPr bwMode="auto">
          <a:xfrm>
            <a:off x="5540542" y="1683813"/>
            <a:ext cx="1267507" cy="107786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09" name="Title 1">
            <a:extLst>
              <a:ext uri="{FF2B5EF4-FFF2-40B4-BE49-F238E27FC236}">
                <a16:creationId xmlns:a16="http://schemas.microsoft.com/office/drawing/2014/main" id="{52ADE8D9-53A4-4803-8E04-BC5AEBEF1774}"/>
              </a:ext>
            </a:extLst>
          </p:cNvPr>
          <p:cNvSpPr txBox="1">
            <a:spLocks/>
          </p:cNvSpPr>
          <p:nvPr/>
        </p:nvSpPr>
        <p:spPr>
          <a:xfrm>
            <a:off x="5540542" y="1481101"/>
            <a:ext cx="76081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Inner loop</a:t>
            </a:r>
          </a:p>
        </p:txBody>
      </p:sp>
      <p:sp>
        <p:nvSpPr>
          <p:cNvPr id="233" name="Title 1">
            <a:extLst>
              <a:ext uri="{FF2B5EF4-FFF2-40B4-BE49-F238E27FC236}">
                <a16:creationId xmlns:a16="http://schemas.microsoft.com/office/drawing/2014/main" id="{89102F29-E55E-47FA-9BD8-B90FBE6976EA}"/>
              </a:ext>
            </a:extLst>
          </p:cNvPr>
          <p:cNvSpPr txBox="1">
            <a:spLocks/>
          </p:cNvSpPr>
          <p:nvPr/>
        </p:nvSpPr>
        <p:spPr>
          <a:xfrm>
            <a:off x="7580993" y="3106006"/>
            <a:ext cx="69387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Azure Container Registry</a:t>
            </a:r>
          </a:p>
        </p:txBody>
      </p:sp>
      <p:sp>
        <p:nvSpPr>
          <p:cNvPr id="235" name="Rectangle: Rounded Corners 234">
            <a:extLst>
              <a:ext uri="{FF2B5EF4-FFF2-40B4-BE49-F238E27FC236}">
                <a16:creationId xmlns:a16="http://schemas.microsoft.com/office/drawing/2014/main" id="{B1B80EE1-CF3A-4583-99B4-7A7DA64870CD}"/>
              </a:ext>
            </a:extLst>
          </p:cNvPr>
          <p:cNvSpPr/>
          <p:nvPr/>
        </p:nvSpPr>
        <p:spPr bwMode="auto">
          <a:xfrm>
            <a:off x="7508258" y="3616284"/>
            <a:ext cx="839343" cy="83934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29" name="Group 28">
            <a:extLst>
              <a:ext uri="{FF2B5EF4-FFF2-40B4-BE49-F238E27FC236}">
                <a16:creationId xmlns:a16="http://schemas.microsoft.com/office/drawing/2014/main" id="{87DE6EB4-B262-4BDE-9D70-81188064E90E}"/>
              </a:ext>
            </a:extLst>
          </p:cNvPr>
          <p:cNvGrpSpPr/>
          <p:nvPr/>
        </p:nvGrpSpPr>
        <p:grpSpPr>
          <a:xfrm>
            <a:off x="8149553" y="5505057"/>
            <a:ext cx="827321" cy="755412"/>
            <a:chOff x="8149553" y="5733657"/>
            <a:chExt cx="827321" cy="755412"/>
          </a:xfrm>
        </p:grpSpPr>
        <p:sp>
          <p:nvSpPr>
            <p:cNvPr id="238" name="Title 1">
              <a:extLst>
                <a:ext uri="{FF2B5EF4-FFF2-40B4-BE49-F238E27FC236}">
                  <a16:creationId xmlns:a16="http://schemas.microsoft.com/office/drawing/2014/main" id="{64DE725F-567D-4F56-B3C4-348E9F71E554}"/>
                </a:ext>
              </a:extLst>
            </p:cNvPr>
            <p:cNvSpPr txBox="1">
              <a:spLocks/>
            </p:cNvSpPr>
            <p:nvPr/>
          </p:nvSpPr>
          <p:spPr>
            <a:xfrm>
              <a:off x="8149553" y="5733657"/>
              <a:ext cx="82732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Helm chart </a:t>
              </a:r>
            </a:p>
          </p:txBody>
        </p:sp>
        <p:grpSp>
          <p:nvGrpSpPr>
            <p:cNvPr id="239" name="Group 238">
              <a:extLst>
                <a:ext uri="{FF2B5EF4-FFF2-40B4-BE49-F238E27FC236}">
                  <a16:creationId xmlns:a16="http://schemas.microsoft.com/office/drawing/2014/main" id="{DA9663B2-3FF4-49A5-8E7E-9C7E7DBBA221}"/>
                </a:ext>
              </a:extLst>
            </p:cNvPr>
            <p:cNvGrpSpPr/>
            <p:nvPr/>
          </p:nvGrpSpPr>
          <p:grpSpPr>
            <a:xfrm>
              <a:off x="8288893" y="5940429"/>
              <a:ext cx="548640" cy="548640"/>
              <a:chOff x="2544050" y="5011012"/>
              <a:chExt cx="548640" cy="548640"/>
            </a:xfrm>
          </p:grpSpPr>
          <p:sp>
            <p:nvSpPr>
              <p:cNvPr id="240" name="Rectangle: Rounded Corners 239">
                <a:extLst>
                  <a:ext uri="{FF2B5EF4-FFF2-40B4-BE49-F238E27FC236}">
                    <a16:creationId xmlns:a16="http://schemas.microsoft.com/office/drawing/2014/main" id="{6BBE475B-2AC5-4BC0-80EF-B61D1D438B71}"/>
                  </a:ext>
                </a:extLst>
              </p:cNvPr>
              <p:cNvSpPr/>
              <p:nvPr/>
            </p:nvSpPr>
            <p:spPr bwMode="auto">
              <a:xfrm>
                <a:off x="2544050" y="5011012"/>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a:solidFill>
                    <a:srgbClr val="505050"/>
                  </a:solidFill>
                  <a:latin typeface="Segoe UI"/>
                  <a:cs typeface="Segoe UI" pitchFamily="34" charset="0"/>
                </a:endParaRPr>
              </a:p>
            </p:txBody>
          </p:sp>
          <p:sp>
            <p:nvSpPr>
              <p:cNvPr id="241" name="CRMArticles_EFF5" title="Icon of two documents stacked together with writing on them">
                <a:extLst>
                  <a:ext uri="{FF2B5EF4-FFF2-40B4-BE49-F238E27FC236}">
                    <a16:creationId xmlns:a16="http://schemas.microsoft.com/office/drawing/2014/main" id="{F0CE5E23-6E3A-45A1-898D-7B040DD5F0C0}"/>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grpSp>
      </p:grpSp>
      <p:cxnSp>
        <p:nvCxnSpPr>
          <p:cNvPr id="242" name="Connector: Elbow 241">
            <a:extLst>
              <a:ext uri="{FF2B5EF4-FFF2-40B4-BE49-F238E27FC236}">
                <a16:creationId xmlns:a16="http://schemas.microsoft.com/office/drawing/2014/main" id="{BA623B99-DE64-4520-89DD-8CC2610A2181}"/>
              </a:ext>
            </a:extLst>
          </p:cNvPr>
          <p:cNvCxnSpPr>
            <a:cxnSpLocks/>
          </p:cNvCxnSpPr>
          <p:nvPr/>
        </p:nvCxnSpPr>
        <p:spPr>
          <a:xfrm rot="5400000" flipH="1" flipV="1">
            <a:off x="6681452" y="4513658"/>
            <a:ext cx="1207008" cy="44660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499E429A-7AEA-48E8-8A18-9E483FF1FDF0}"/>
              </a:ext>
            </a:extLst>
          </p:cNvPr>
          <p:cNvCxnSpPr>
            <a:cxnSpLocks/>
          </p:cNvCxnSpPr>
          <p:nvPr/>
        </p:nvCxnSpPr>
        <p:spPr>
          <a:xfrm flipH="1">
            <a:off x="7335974" y="5986149"/>
            <a:ext cx="95291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E6263432-CD28-45E1-BC89-E4CA5F58D0D3}"/>
              </a:ext>
            </a:extLst>
          </p:cNvPr>
          <p:cNvCxnSpPr>
            <a:cxnSpLocks/>
          </p:cNvCxnSpPr>
          <p:nvPr/>
        </p:nvCxnSpPr>
        <p:spPr>
          <a:xfrm rot="16200000" flipV="1">
            <a:off x="7769608" y="4711450"/>
            <a:ext cx="1371600" cy="21561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6" name="Title 1">
            <a:extLst>
              <a:ext uri="{FF2B5EF4-FFF2-40B4-BE49-F238E27FC236}">
                <a16:creationId xmlns:a16="http://schemas.microsoft.com/office/drawing/2014/main" id="{D583C7C9-7B24-48C1-B856-4176FB6CC839}"/>
              </a:ext>
            </a:extLst>
          </p:cNvPr>
          <p:cNvSpPr txBox="1">
            <a:spLocks/>
          </p:cNvSpPr>
          <p:nvPr/>
        </p:nvSpPr>
        <p:spPr>
          <a:xfrm>
            <a:off x="6645602" y="4233578"/>
            <a:ext cx="832104" cy="400110"/>
          </a:xfrm>
          <a:prstGeom prst="rect">
            <a:avLst/>
          </a:prstGeom>
          <a:solidFill>
            <a:schemeClr val="bg1"/>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Container image</a:t>
            </a:r>
          </a:p>
        </p:txBody>
      </p:sp>
      <p:grpSp>
        <p:nvGrpSpPr>
          <p:cNvPr id="20" name="Group 19">
            <a:extLst>
              <a:ext uri="{FF2B5EF4-FFF2-40B4-BE49-F238E27FC236}">
                <a16:creationId xmlns:a16="http://schemas.microsoft.com/office/drawing/2014/main" id="{D9A48079-3B66-4E08-8592-A8E964E134E8}"/>
              </a:ext>
            </a:extLst>
          </p:cNvPr>
          <p:cNvGrpSpPr/>
          <p:nvPr/>
        </p:nvGrpSpPr>
        <p:grpSpPr>
          <a:xfrm>
            <a:off x="6787334" y="4593569"/>
            <a:ext cx="548640" cy="548640"/>
            <a:chOff x="6787334" y="4822169"/>
            <a:chExt cx="548640" cy="548640"/>
          </a:xfrm>
        </p:grpSpPr>
        <p:sp>
          <p:nvSpPr>
            <p:cNvPr id="247" name="Rectangle: Rounded Corners 246">
              <a:extLst>
                <a:ext uri="{FF2B5EF4-FFF2-40B4-BE49-F238E27FC236}">
                  <a16:creationId xmlns:a16="http://schemas.microsoft.com/office/drawing/2014/main" id="{61933650-CA03-4FFA-9C48-50BB02B12AA1}"/>
                </a:ext>
              </a:extLst>
            </p:cNvPr>
            <p:cNvSpPr/>
            <p:nvPr/>
          </p:nvSpPr>
          <p:spPr bwMode="auto">
            <a:xfrm>
              <a:off x="6787334" y="482216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48" name="Freeform: Shape 247">
              <a:extLst>
                <a:ext uri="{FF2B5EF4-FFF2-40B4-BE49-F238E27FC236}">
                  <a16:creationId xmlns:a16="http://schemas.microsoft.com/office/drawing/2014/main" id="{077BB636-37AF-4802-BDE4-E684BA14357D}"/>
                </a:ext>
              </a:extLst>
            </p:cNvPr>
            <p:cNvSpPr/>
            <p:nvPr/>
          </p:nvSpPr>
          <p:spPr>
            <a:xfrm>
              <a:off x="6862481" y="4955263"/>
              <a:ext cx="398346" cy="282453"/>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grpSp>
      <p:cxnSp>
        <p:nvCxnSpPr>
          <p:cNvPr id="249" name="Connector: Elbow 248">
            <a:extLst>
              <a:ext uri="{FF2B5EF4-FFF2-40B4-BE49-F238E27FC236}">
                <a16:creationId xmlns:a16="http://schemas.microsoft.com/office/drawing/2014/main" id="{75B5FD13-74F4-4633-B809-08634043EF90}"/>
              </a:ext>
            </a:extLst>
          </p:cNvPr>
          <p:cNvCxnSpPr/>
          <p:nvPr/>
        </p:nvCxnSpPr>
        <p:spPr>
          <a:xfrm rot="16200000" flipH="1">
            <a:off x="5705707" y="4904522"/>
            <a:ext cx="1530524" cy="63272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4054AFFE-A018-44F8-967D-09EDA654DE9B}"/>
              </a:ext>
            </a:extLst>
          </p:cNvPr>
          <p:cNvCxnSpPr>
            <a:cxnSpLocks/>
          </p:cNvCxnSpPr>
          <p:nvPr/>
        </p:nvCxnSpPr>
        <p:spPr>
          <a:xfrm>
            <a:off x="8347601" y="3997457"/>
            <a:ext cx="87037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289A8D6-70EB-42B1-99FD-C0B4E7548ABF}"/>
              </a:ext>
            </a:extLst>
          </p:cNvPr>
          <p:cNvGrpSpPr/>
          <p:nvPr/>
        </p:nvGrpSpPr>
        <p:grpSpPr>
          <a:xfrm>
            <a:off x="9223991" y="1589457"/>
            <a:ext cx="827321" cy="907610"/>
            <a:chOff x="9223991" y="1589457"/>
            <a:chExt cx="827321" cy="907610"/>
          </a:xfrm>
        </p:grpSpPr>
        <p:sp>
          <p:nvSpPr>
            <p:cNvPr id="269" name="Title 1">
              <a:extLst>
                <a:ext uri="{FF2B5EF4-FFF2-40B4-BE49-F238E27FC236}">
                  <a16:creationId xmlns:a16="http://schemas.microsoft.com/office/drawing/2014/main" id="{1A4094FC-9BA5-4F42-A15E-5EE306F0C22C}"/>
                </a:ext>
              </a:extLst>
            </p:cNvPr>
            <p:cNvSpPr txBox="1">
              <a:spLocks/>
            </p:cNvSpPr>
            <p:nvPr/>
          </p:nvSpPr>
          <p:spPr>
            <a:xfrm>
              <a:off x="9223991" y="1589457"/>
              <a:ext cx="82732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Monitor</a:t>
              </a:r>
            </a:p>
          </p:txBody>
        </p:sp>
        <p:grpSp>
          <p:nvGrpSpPr>
            <p:cNvPr id="228" name="Group 227">
              <a:extLst>
                <a:ext uri="{FF2B5EF4-FFF2-40B4-BE49-F238E27FC236}">
                  <a16:creationId xmlns:a16="http://schemas.microsoft.com/office/drawing/2014/main" id="{F16B8944-38FA-497E-AFD1-E261C355D88C}"/>
                </a:ext>
              </a:extLst>
            </p:cNvPr>
            <p:cNvGrpSpPr/>
            <p:nvPr/>
          </p:nvGrpSpPr>
          <p:grpSpPr>
            <a:xfrm>
              <a:off x="9363331" y="1948427"/>
              <a:ext cx="548640" cy="548640"/>
              <a:chOff x="9363331" y="1924918"/>
              <a:chExt cx="548640" cy="548640"/>
            </a:xfrm>
          </p:grpSpPr>
          <p:sp>
            <p:nvSpPr>
              <p:cNvPr id="270" name="Rectangle: Rounded Corners 269">
                <a:extLst>
                  <a:ext uri="{FF2B5EF4-FFF2-40B4-BE49-F238E27FC236}">
                    <a16:creationId xmlns:a16="http://schemas.microsoft.com/office/drawing/2014/main" id="{8F2A0FA4-F191-4681-978A-375C0B3F9F60}"/>
                  </a:ext>
                </a:extLst>
              </p:cNvPr>
              <p:cNvSpPr/>
              <p:nvPr/>
            </p:nvSpPr>
            <p:spPr bwMode="auto">
              <a:xfrm>
                <a:off x="9363331" y="1924918"/>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271" name="Graphic 270">
                <a:extLst>
                  <a:ext uri="{FF2B5EF4-FFF2-40B4-BE49-F238E27FC236}">
                    <a16:creationId xmlns:a16="http://schemas.microsoft.com/office/drawing/2014/main" id="{15686144-000A-47BD-B876-43E93C8135C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48742" y="2010329"/>
                <a:ext cx="377819" cy="377819"/>
              </a:xfrm>
              <a:prstGeom prst="rect">
                <a:avLst/>
              </a:prstGeom>
            </p:spPr>
          </p:pic>
        </p:grpSp>
      </p:grpSp>
      <p:cxnSp>
        <p:nvCxnSpPr>
          <p:cNvPr id="272" name="Straight Arrow Connector 271">
            <a:extLst>
              <a:ext uri="{FF2B5EF4-FFF2-40B4-BE49-F238E27FC236}">
                <a16:creationId xmlns:a16="http://schemas.microsoft.com/office/drawing/2014/main" id="{717AB3A5-CD86-479A-B607-0D2E99A3204A}"/>
              </a:ext>
            </a:extLst>
          </p:cNvPr>
          <p:cNvCxnSpPr>
            <a:cxnSpLocks/>
          </p:cNvCxnSpPr>
          <p:nvPr/>
        </p:nvCxnSpPr>
        <p:spPr>
          <a:xfrm flipH="1">
            <a:off x="9631640" y="2497067"/>
            <a:ext cx="6011" cy="83753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2" name="Oval 291">
            <a:extLst>
              <a:ext uri="{FF2B5EF4-FFF2-40B4-BE49-F238E27FC236}">
                <a16:creationId xmlns:a16="http://schemas.microsoft.com/office/drawing/2014/main" id="{D91CFA68-1346-4397-B9B8-7688116ECAFE}"/>
              </a:ext>
            </a:extLst>
          </p:cNvPr>
          <p:cNvSpPr/>
          <p:nvPr/>
        </p:nvSpPr>
        <p:spPr bwMode="auto">
          <a:xfrm>
            <a:off x="6357300" y="3079125"/>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93" name="Oval 292">
            <a:extLst>
              <a:ext uri="{FF2B5EF4-FFF2-40B4-BE49-F238E27FC236}">
                <a16:creationId xmlns:a16="http://schemas.microsoft.com/office/drawing/2014/main" id="{9D9131BF-E1D7-4944-ABD1-0713E22A901E}"/>
              </a:ext>
            </a:extLst>
          </p:cNvPr>
          <p:cNvSpPr/>
          <p:nvPr/>
        </p:nvSpPr>
        <p:spPr bwMode="auto">
          <a:xfrm>
            <a:off x="7819385" y="2853745"/>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96" name="Oval 295">
            <a:extLst>
              <a:ext uri="{FF2B5EF4-FFF2-40B4-BE49-F238E27FC236}">
                <a16:creationId xmlns:a16="http://schemas.microsoft.com/office/drawing/2014/main" id="{917B38E9-E7F0-45DB-9CC5-1FA659F54D85}"/>
              </a:ext>
            </a:extLst>
          </p:cNvPr>
          <p:cNvSpPr/>
          <p:nvPr/>
        </p:nvSpPr>
        <p:spPr bwMode="auto">
          <a:xfrm>
            <a:off x="6673847" y="6145330"/>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p>
        </p:txBody>
      </p:sp>
      <p:sp>
        <p:nvSpPr>
          <p:cNvPr id="297" name="Oval 296">
            <a:extLst>
              <a:ext uri="{FF2B5EF4-FFF2-40B4-BE49-F238E27FC236}">
                <a16:creationId xmlns:a16="http://schemas.microsoft.com/office/drawing/2014/main" id="{F4A72364-5934-44F3-B3B1-2A1F10708661}"/>
              </a:ext>
            </a:extLst>
          </p:cNvPr>
          <p:cNvSpPr/>
          <p:nvPr/>
        </p:nvSpPr>
        <p:spPr bwMode="auto">
          <a:xfrm>
            <a:off x="9796950" y="5294377"/>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7</a:t>
            </a:r>
          </a:p>
        </p:txBody>
      </p:sp>
      <p:sp>
        <p:nvSpPr>
          <p:cNvPr id="298" name="Oval 297">
            <a:extLst>
              <a:ext uri="{FF2B5EF4-FFF2-40B4-BE49-F238E27FC236}">
                <a16:creationId xmlns:a16="http://schemas.microsoft.com/office/drawing/2014/main" id="{102BA5F9-B539-4C0C-92EC-FAC8467D9D47}"/>
              </a:ext>
            </a:extLst>
          </p:cNvPr>
          <p:cNvSpPr/>
          <p:nvPr/>
        </p:nvSpPr>
        <p:spPr bwMode="auto">
          <a:xfrm>
            <a:off x="9529107" y="2807292"/>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8</a:t>
            </a:r>
          </a:p>
        </p:txBody>
      </p:sp>
      <p:sp>
        <p:nvSpPr>
          <p:cNvPr id="131" name="Oval 130">
            <a:extLst>
              <a:ext uri="{FF2B5EF4-FFF2-40B4-BE49-F238E27FC236}">
                <a16:creationId xmlns:a16="http://schemas.microsoft.com/office/drawing/2014/main" id="{F9B32753-455A-42FA-9F80-6BDF8D97CE02}"/>
              </a:ext>
            </a:extLst>
          </p:cNvPr>
          <p:cNvSpPr/>
          <p:nvPr/>
        </p:nvSpPr>
        <p:spPr bwMode="auto">
          <a:xfrm>
            <a:off x="10372171" y="3379769"/>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15" name="Group 14">
            <a:extLst>
              <a:ext uri="{FF2B5EF4-FFF2-40B4-BE49-F238E27FC236}">
                <a16:creationId xmlns:a16="http://schemas.microsoft.com/office/drawing/2014/main" id="{511949D6-AA8A-4773-A522-386D33AA9CBE}"/>
              </a:ext>
            </a:extLst>
          </p:cNvPr>
          <p:cNvGrpSpPr/>
          <p:nvPr/>
        </p:nvGrpSpPr>
        <p:grpSpPr>
          <a:xfrm>
            <a:off x="5734933" y="3259890"/>
            <a:ext cx="839344" cy="1195735"/>
            <a:chOff x="5734933" y="3488490"/>
            <a:chExt cx="839344" cy="1195735"/>
          </a:xfrm>
        </p:grpSpPr>
        <p:sp>
          <p:nvSpPr>
            <p:cNvPr id="185" name="Rectangle: Rounded Corners 184">
              <a:extLst>
                <a:ext uri="{FF2B5EF4-FFF2-40B4-BE49-F238E27FC236}">
                  <a16:creationId xmlns:a16="http://schemas.microsoft.com/office/drawing/2014/main" id="{7715CCEF-D0F8-4CFB-9BE3-5BCD0DF2C770}"/>
                </a:ext>
              </a:extLst>
            </p:cNvPr>
            <p:cNvSpPr/>
            <p:nvPr/>
          </p:nvSpPr>
          <p:spPr bwMode="auto">
            <a:xfrm>
              <a:off x="5734933" y="3844882"/>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31" name="Title 1">
              <a:extLst>
                <a:ext uri="{FF2B5EF4-FFF2-40B4-BE49-F238E27FC236}">
                  <a16:creationId xmlns:a16="http://schemas.microsoft.com/office/drawing/2014/main" id="{0490B30F-EBF9-4B87-A0BE-28FCE13FBD53}"/>
                </a:ext>
              </a:extLst>
            </p:cNvPr>
            <p:cNvSpPr txBox="1">
              <a:spLocks/>
            </p:cNvSpPr>
            <p:nvPr/>
          </p:nvSpPr>
          <p:spPr>
            <a:xfrm>
              <a:off x="5734933" y="3488490"/>
              <a:ext cx="8393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Source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code control</a:t>
              </a:r>
            </a:p>
          </p:txBody>
        </p:sp>
        <p:pic>
          <p:nvPicPr>
            <p:cNvPr id="130" name="Picture 129">
              <a:extLst>
                <a:ext uri="{FF2B5EF4-FFF2-40B4-BE49-F238E27FC236}">
                  <a16:creationId xmlns:a16="http://schemas.microsoft.com/office/drawing/2014/main" id="{D76E81B3-B844-4882-9FC6-85297EF7F3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2159" y="3992108"/>
              <a:ext cx="544890" cy="544890"/>
            </a:xfrm>
            <a:prstGeom prst="rect">
              <a:avLst/>
            </a:prstGeom>
          </p:spPr>
        </p:pic>
      </p:grpSp>
      <p:sp>
        <p:nvSpPr>
          <p:cNvPr id="291" name="Oval 290">
            <a:extLst>
              <a:ext uri="{FF2B5EF4-FFF2-40B4-BE49-F238E27FC236}">
                <a16:creationId xmlns:a16="http://schemas.microsoft.com/office/drawing/2014/main" id="{9F3E30A8-D0BF-42AC-A516-746CC4F1EFB4}"/>
              </a:ext>
            </a:extLst>
          </p:cNvPr>
          <p:cNvSpPr/>
          <p:nvPr/>
        </p:nvSpPr>
        <p:spPr bwMode="auto">
          <a:xfrm>
            <a:off x="6427060" y="1570836"/>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grpSp>
        <p:nvGrpSpPr>
          <p:cNvPr id="11" name="Group 10">
            <a:extLst>
              <a:ext uri="{FF2B5EF4-FFF2-40B4-BE49-F238E27FC236}">
                <a16:creationId xmlns:a16="http://schemas.microsoft.com/office/drawing/2014/main" id="{0528DACB-7960-4FE8-A5DC-957D17EF2463}"/>
              </a:ext>
            </a:extLst>
          </p:cNvPr>
          <p:cNvGrpSpPr/>
          <p:nvPr/>
        </p:nvGrpSpPr>
        <p:grpSpPr>
          <a:xfrm>
            <a:off x="5903681" y="1851783"/>
            <a:ext cx="613461" cy="714722"/>
            <a:chOff x="5320885" y="2345796"/>
            <a:chExt cx="613461" cy="714722"/>
          </a:xfrm>
        </p:grpSpPr>
        <p:sp>
          <p:nvSpPr>
            <p:cNvPr id="164" name="Title 1">
              <a:extLst>
                <a:ext uri="{FF2B5EF4-FFF2-40B4-BE49-F238E27FC236}">
                  <a16:creationId xmlns:a16="http://schemas.microsoft.com/office/drawing/2014/main" id="{4432F9E3-2DB0-4085-AB12-026FD9732265}"/>
                </a:ext>
              </a:extLst>
            </p:cNvPr>
            <p:cNvSpPr txBox="1">
              <a:spLocks/>
            </p:cNvSpPr>
            <p:nvPr/>
          </p:nvSpPr>
          <p:spPr>
            <a:xfrm>
              <a:off x="5320885" y="2345796"/>
              <a:ext cx="613461"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IDE</a:t>
              </a:r>
            </a:p>
          </p:txBody>
        </p:sp>
        <p:grpSp>
          <p:nvGrpSpPr>
            <p:cNvPr id="166" name="Group 165">
              <a:extLst>
                <a:ext uri="{FF2B5EF4-FFF2-40B4-BE49-F238E27FC236}">
                  <a16:creationId xmlns:a16="http://schemas.microsoft.com/office/drawing/2014/main" id="{012BF8B8-8547-4C6A-AE2E-574C7926C163}"/>
                </a:ext>
              </a:extLst>
            </p:cNvPr>
            <p:cNvGrpSpPr/>
            <p:nvPr/>
          </p:nvGrpSpPr>
          <p:grpSpPr>
            <a:xfrm>
              <a:off x="5355786" y="2516306"/>
              <a:ext cx="544212" cy="544212"/>
              <a:chOff x="1054184" y="3372344"/>
              <a:chExt cx="533589" cy="533589"/>
            </a:xfrm>
          </p:grpSpPr>
          <p:sp>
            <p:nvSpPr>
              <p:cNvPr id="180" name="Rectangle: Rounded Corners 179">
                <a:extLst>
                  <a:ext uri="{FF2B5EF4-FFF2-40B4-BE49-F238E27FC236}">
                    <a16:creationId xmlns:a16="http://schemas.microsoft.com/office/drawing/2014/main" id="{31DB13A4-EB23-47CF-8E8D-0F862B685FA3}"/>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81" name="Graphic 180">
                <a:extLst>
                  <a:ext uri="{FF2B5EF4-FFF2-40B4-BE49-F238E27FC236}">
                    <a16:creationId xmlns:a16="http://schemas.microsoft.com/office/drawing/2014/main" id="{94B6B261-F580-463F-A4BE-F3135AA72EE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51814" y="3469974"/>
                <a:ext cx="338328" cy="338328"/>
              </a:xfrm>
              <a:prstGeom prst="rect">
                <a:avLst/>
              </a:prstGeom>
            </p:spPr>
          </p:pic>
        </p:grpSp>
      </p:grpSp>
      <p:sp>
        <p:nvSpPr>
          <p:cNvPr id="149" name="Oval 148">
            <a:extLst>
              <a:ext uri="{FF2B5EF4-FFF2-40B4-BE49-F238E27FC236}">
                <a16:creationId xmlns:a16="http://schemas.microsoft.com/office/drawing/2014/main" id="{6AA9F6AE-E447-43EE-A823-1D115FD5EBE6}"/>
              </a:ext>
            </a:extLst>
          </p:cNvPr>
          <p:cNvSpPr/>
          <p:nvPr/>
        </p:nvSpPr>
        <p:spPr bwMode="auto">
          <a:xfrm>
            <a:off x="5964105" y="4390389"/>
            <a:ext cx="381000" cy="381000"/>
          </a:xfrm>
          <a:prstGeom prst="ellipse">
            <a:avLst/>
          </a:prstGeom>
          <a:solidFill>
            <a:srgbClr val="BFEBD3"/>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120000"/>
              </a:lnSpc>
              <a:spcBef>
                <a:spcPct val="0"/>
              </a:spcBef>
              <a:spcAft>
                <a:spcPct val="0"/>
              </a:spcAft>
            </a:pPr>
            <a:r>
              <a:rPr lang="en-US" sz="2000" b="1">
                <a:solidFill>
                  <a:srgbClr val="000000"/>
                </a:solidFill>
                <a:latin typeface="Segoe UI"/>
                <a:cs typeface="Segoe UI" pitchFamily="34" charset="0"/>
                <a:sym typeface="Wingdings 2" panose="05020102010507070707" pitchFamily="18" charset="2"/>
              </a:rPr>
              <a:t></a:t>
            </a:r>
            <a:endParaRPr lang="en-US" sz="2000" b="1">
              <a:solidFill>
                <a:srgbClr val="000000"/>
              </a:solidFill>
              <a:latin typeface="Segoe UI"/>
              <a:cs typeface="Segoe UI" pitchFamily="34" charset="0"/>
            </a:endParaRPr>
          </a:p>
        </p:txBody>
      </p:sp>
      <p:sp>
        <p:nvSpPr>
          <p:cNvPr id="195" name="Freeform: Shape 194">
            <a:extLst>
              <a:ext uri="{FF2B5EF4-FFF2-40B4-BE49-F238E27FC236}">
                <a16:creationId xmlns:a16="http://schemas.microsoft.com/office/drawing/2014/main" id="{54914FC4-6D0F-4A22-AC57-B44A09E9BBE2}"/>
              </a:ext>
            </a:extLst>
          </p:cNvPr>
          <p:cNvSpPr/>
          <p:nvPr/>
        </p:nvSpPr>
        <p:spPr>
          <a:xfrm>
            <a:off x="7728756" y="3894729"/>
            <a:ext cx="398346" cy="282453"/>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sp>
        <p:nvSpPr>
          <p:cNvPr id="196" name="Oval 195">
            <a:extLst>
              <a:ext uri="{FF2B5EF4-FFF2-40B4-BE49-F238E27FC236}">
                <a16:creationId xmlns:a16="http://schemas.microsoft.com/office/drawing/2014/main" id="{6B57495D-815F-4E5E-AA6D-81D045716F79}"/>
              </a:ext>
            </a:extLst>
          </p:cNvPr>
          <p:cNvSpPr/>
          <p:nvPr/>
        </p:nvSpPr>
        <p:spPr bwMode="auto">
          <a:xfrm>
            <a:off x="7737429" y="3842881"/>
            <a:ext cx="384048" cy="384048"/>
          </a:xfrm>
          <a:prstGeom prst="ellipse">
            <a:avLst/>
          </a:prstGeom>
          <a:solidFill>
            <a:srgbClr val="BFEBD3"/>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120000"/>
              </a:lnSpc>
              <a:spcBef>
                <a:spcPct val="0"/>
              </a:spcBef>
              <a:spcAft>
                <a:spcPct val="0"/>
              </a:spcAft>
            </a:pPr>
            <a:r>
              <a:rPr lang="en-US" sz="2000" b="1">
                <a:solidFill>
                  <a:srgbClr val="000000"/>
                </a:solidFill>
                <a:latin typeface="Segoe UI"/>
                <a:cs typeface="Segoe UI" pitchFamily="34" charset="0"/>
                <a:sym typeface="Wingdings 2" panose="05020102010507070707" pitchFamily="18" charset="2"/>
              </a:rPr>
              <a:t></a:t>
            </a:r>
            <a:endParaRPr lang="en-US" sz="2000" b="1">
              <a:solidFill>
                <a:srgbClr val="000000"/>
              </a:solidFill>
              <a:latin typeface="Segoe UI"/>
              <a:cs typeface="Segoe UI" pitchFamily="34" charset="0"/>
            </a:endParaRPr>
          </a:p>
        </p:txBody>
      </p:sp>
      <p:sp>
        <p:nvSpPr>
          <p:cNvPr id="21" name="Rectangle 20">
            <a:extLst>
              <a:ext uri="{FF2B5EF4-FFF2-40B4-BE49-F238E27FC236}">
                <a16:creationId xmlns:a16="http://schemas.microsoft.com/office/drawing/2014/main" id="{B535AD0E-8617-4EFE-A3F9-B338795763E5}"/>
              </a:ext>
            </a:extLst>
          </p:cNvPr>
          <p:cNvSpPr/>
          <p:nvPr/>
        </p:nvSpPr>
        <p:spPr bwMode="auto">
          <a:xfrm>
            <a:off x="7612519" y="3726320"/>
            <a:ext cx="633909" cy="594641"/>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6" name="Graphic 235">
            <a:extLst>
              <a:ext uri="{FF2B5EF4-FFF2-40B4-BE49-F238E27FC236}">
                <a16:creationId xmlns:a16="http://schemas.microsoft.com/office/drawing/2014/main" id="{695E256F-8012-49A1-80FF-F15D10AEC45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15893" y="3723919"/>
            <a:ext cx="624074" cy="624073"/>
          </a:xfrm>
          <a:prstGeom prst="rect">
            <a:avLst/>
          </a:prstGeom>
        </p:spPr>
      </p:pic>
      <p:grpSp>
        <p:nvGrpSpPr>
          <p:cNvPr id="23" name="Group 22">
            <a:extLst>
              <a:ext uri="{FF2B5EF4-FFF2-40B4-BE49-F238E27FC236}">
                <a16:creationId xmlns:a16="http://schemas.microsoft.com/office/drawing/2014/main" id="{F04653D8-0658-40F3-A46B-67FE454B8BAD}"/>
              </a:ext>
            </a:extLst>
          </p:cNvPr>
          <p:cNvGrpSpPr/>
          <p:nvPr/>
        </p:nvGrpSpPr>
        <p:grpSpPr>
          <a:xfrm>
            <a:off x="9015451" y="5508135"/>
            <a:ext cx="827321" cy="752334"/>
            <a:chOff x="9015451" y="5736735"/>
            <a:chExt cx="827321" cy="752334"/>
          </a:xfrm>
        </p:grpSpPr>
        <p:sp>
          <p:nvSpPr>
            <p:cNvPr id="260" name="Title 1">
              <a:extLst>
                <a:ext uri="{FF2B5EF4-FFF2-40B4-BE49-F238E27FC236}">
                  <a16:creationId xmlns:a16="http://schemas.microsoft.com/office/drawing/2014/main" id="{7C376D99-72BE-4686-9B5E-94E1210C990D}"/>
                </a:ext>
              </a:extLst>
            </p:cNvPr>
            <p:cNvSpPr txBox="1">
              <a:spLocks/>
            </p:cNvSpPr>
            <p:nvPr/>
          </p:nvSpPr>
          <p:spPr>
            <a:xfrm>
              <a:off x="9015451" y="5736735"/>
              <a:ext cx="82732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Terraform</a:t>
              </a:r>
            </a:p>
          </p:txBody>
        </p:sp>
        <p:sp>
          <p:nvSpPr>
            <p:cNvPr id="262" name="Rectangle: Rounded Corners 261">
              <a:extLst>
                <a:ext uri="{FF2B5EF4-FFF2-40B4-BE49-F238E27FC236}">
                  <a16:creationId xmlns:a16="http://schemas.microsoft.com/office/drawing/2014/main" id="{59B898FA-4407-40C7-ACB7-0741738107A9}"/>
                </a:ext>
              </a:extLst>
            </p:cNvPr>
            <p:cNvSpPr/>
            <p:nvPr/>
          </p:nvSpPr>
          <p:spPr bwMode="auto">
            <a:xfrm>
              <a:off x="9154791" y="5940429"/>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198">
                <a:solidFill>
                  <a:srgbClr val="505050"/>
                </a:solidFill>
                <a:latin typeface="Segoe UI"/>
                <a:cs typeface="Segoe UI" pitchFamily="34" charset="0"/>
              </a:endParaRPr>
            </a:p>
          </p:txBody>
        </p:sp>
        <p:pic>
          <p:nvPicPr>
            <p:cNvPr id="138" name="Picture 2" descr="Image result for terraform logo black png">
              <a:extLst>
                <a:ext uri="{FF2B5EF4-FFF2-40B4-BE49-F238E27FC236}">
                  <a16:creationId xmlns:a16="http://schemas.microsoft.com/office/drawing/2014/main" id="{75ED73A2-6956-4EA2-AE58-0957425F3C9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62840" y="6028197"/>
              <a:ext cx="332542" cy="373104"/>
            </a:xfrm>
            <a:prstGeom prst="rect">
              <a:avLst/>
            </a:prstGeom>
            <a:noFill/>
            <a:extLst>
              <a:ext uri="{909E8E84-426E-40DD-AFC4-6F175D3DCCD1}">
                <a14:hiddenFill xmlns:a14="http://schemas.microsoft.com/office/drawing/2010/main">
                  <a:solidFill>
                    <a:srgbClr val="FFFFFF"/>
                  </a:solidFill>
                </a14:hiddenFill>
              </a:ext>
            </a:extLst>
          </p:spPr>
        </p:pic>
      </p:grpSp>
      <p:sp>
        <p:nvSpPr>
          <p:cNvPr id="251" name="Title 1">
            <a:extLst>
              <a:ext uri="{FF2B5EF4-FFF2-40B4-BE49-F238E27FC236}">
                <a16:creationId xmlns:a16="http://schemas.microsoft.com/office/drawing/2014/main" id="{2FC1071E-D434-4EFC-9326-ECE583648448}"/>
              </a:ext>
            </a:extLst>
          </p:cNvPr>
          <p:cNvSpPr txBox="1">
            <a:spLocks/>
          </p:cNvSpPr>
          <p:nvPr/>
        </p:nvSpPr>
        <p:spPr>
          <a:xfrm>
            <a:off x="9217980" y="3106006"/>
            <a:ext cx="82732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ARO production cluster</a:t>
            </a:r>
          </a:p>
        </p:txBody>
      </p:sp>
      <p:sp>
        <p:nvSpPr>
          <p:cNvPr id="252" name="Rectangle: Rounded Corners 251">
            <a:extLst>
              <a:ext uri="{FF2B5EF4-FFF2-40B4-BE49-F238E27FC236}">
                <a16:creationId xmlns:a16="http://schemas.microsoft.com/office/drawing/2014/main" id="{193A167D-4980-4274-9A52-ECD5E8C96D75}"/>
              </a:ext>
            </a:extLst>
          </p:cNvPr>
          <p:cNvSpPr/>
          <p:nvPr/>
        </p:nvSpPr>
        <p:spPr bwMode="auto">
          <a:xfrm>
            <a:off x="9202717" y="3716241"/>
            <a:ext cx="1472029"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cxnSp>
        <p:nvCxnSpPr>
          <p:cNvPr id="264" name="Straight Arrow Connector 263">
            <a:extLst>
              <a:ext uri="{FF2B5EF4-FFF2-40B4-BE49-F238E27FC236}">
                <a16:creationId xmlns:a16="http://schemas.microsoft.com/office/drawing/2014/main" id="{778AE9BA-734B-4D03-8526-1D00AE544FA3}"/>
              </a:ext>
            </a:extLst>
          </p:cNvPr>
          <p:cNvCxnSpPr>
            <a:cxnSpLocks/>
            <a:stCxn id="262" idx="1"/>
            <a:endCxn id="240" idx="3"/>
          </p:cNvCxnSpPr>
          <p:nvPr/>
        </p:nvCxnSpPr>
        <p:spPr>
          <a:xfrm flipH="1">
            <a:off x="8837533" y="5986149"/>
            <a:ext cx="31725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84F6AA5-EF1A-424B-9B6D-5593446ABCF6}"/>
              </a:ext>
            </a:extLst>
          </p:cNvPr>
          <p:cNvCxnSpPr/>
          <p:nvPr/>
        </p:nvCxnSpPr>
        <p:spPr>
          <a:xfrm flipH="1" flipV="1">
            <a:off x="9424894" y="4455626"/>
            <a:ext cx="4218" cy="104520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42F9B0B4-1124-4087-A31A-18D5CB9085CD}"/>
              </a:ext>
            </a:extLst>
          </p:cNvPr>
          <p:cNvSpPr/>
          <p:nvPr/>
        </p:nvSpPr>
        <p:spPr bwMode="auto">
          <a:xfrm>
            <a:off x="9316265" y="4796392"/>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14" name="Straight Connector 13">
            <a:extLst>
              <a:ext uri="{FF2B5EF4-FFF2-40B4-BE49-F238E27FC236}">
                <a16:creationId xmlns:a16="http://schemas.microsoft.com/office/drawing/2014/main" id="{6A04EA63-D6D3-4A1A-A816-1D4486B4DCD8}"/>
              </a:ext>
            </a:extLst>
          </p:cNvPr>
          <p:cNvCxnSpPr>
            <a:cxnSpLocks/>
            <a:stCxn id="298" idx="6"/>
            <a:endCxn id="303" idx="2"/>
          </p:cNvCxnSpPr>
          <p:nvPr/>
        </p:nvCxnSpPr>
        <p:spPr>
          <a:xfrm flipV="1">
            <a:off x="9746196" y="2915836"/>
            <a:ext cx="1899560" cy="1"/>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3" name="Group 312">
            <a:extLst>
              <a:ext uri="{FF2B5EF4-FFF2-40B4-BE49-F238E27FC236}">
                <a16:creationId xmlns:a16="http://schemas.microsoft.com/office/drawing/2014/main" id="{8C15D564-6187-4FB2-B2DC-7659EEB6D63A}"/>
              </a:ext>
            </a:extLst>
          </p:cNvPr>
          <p:cNvGrpSpPr/>
          <p:nvPr/>
        </p:nvGrpSpPr>
        <p:grpSpPr>
          <a:xfrm>
            <a:off x="10019397" y="2374211"/>
            <a:ext cx="693874" cy="732125"/>
            <a:chOff x="10019397" y="2374211"/>
            <a:chExt cx="693874" cy="732125"/>
          </a:xfrm>
        </p:grpSpPr>
        <p:sp>
          <p:nvSpPr>
            <p:cNvPr id="224" name="Title 1">
              <a:extLst>
                <a:ext uri="{FF2B5EF4-FFF2-40B4-BE49-F238E27FC236}">
                  <a16:creationId xmlns:a16="http://schemas.microsoft.com/office/drawing/2014/main" id="{7A5805A8-73BA-45F0-BC34-44CFF681A67F}"/>
                </a:ext>
              </a:extLst>
            </p:cNvPr>
            <p:cNvSpPr txBox="1">
              <a:spLocks/>
            </p:cNvSpPr>
            <p:nvPr/>
          </p:nvSpPr>
          <p:spPr>
            <a:xfrm>
              <a:off x="10019397" y="2374211"/>
              <a:ext cx="69387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latin typeface="Segoe UI" panose="020B0502040204020203" pitchFamily="34" charset="0"/>
                  <a:cs typeface="Segoe UI" panose="020B0502040204020203" pitchFamily="34" charset="0"/>
                </a:rPr>
                <a:t>App telemetry</a:t>
              </a:r>
            </a:p>
          </p:txBody>
        </p:sp>
        <p:grpSp>
          <p:nvGrpSpPr>
            <p:cNvPr id="27" name="Group 26">
              <a:extLst>
                <a:ext uri="{FF2B5EF4-FFF2-40B4-BE49-F238E27FC236}">
                  <a16:creationId xmlns:a16="http://schemas.microsoft.com/office/drawing/2014/main" id="{D7D28082-8A06-4A0C-93EE-7140570E9069}"/>
                </a:ext>
              </a:extLst>
            </p:cNvPr>
            <p:cNvGrpSpPr/>
            <p:nvPr/>
          </p:nvGrpSpPr>
          <p:grpSpPr>
            <a:xfrm>
              <a:off x="10175834" y="2725336"/>
              <a:ext cx="381000" cy="381000"/>
              <a:chOff x="10175834" y="2727756"/>
              <a:chExt cx="381000" cy="381000"/>
            </a:xfrm>
          </p:grpSpPr>
          <p:sp>
            <p:nvSpPr>
              <p:cNvPr id="232" name="Oval 231">
                <a:extLst>
                  <a:ext uri="{FF2B5EF4-FFF2-40B4-BE49-F238E27FC236}">
                    <a16:creationId xmlns:a16="http://schemas.microsoft.com/office/drawing/2014/main" id="{ACE55AC2-FC95-4CEE-AB5A-5C6621525D3C}"/>
                  </a:ext>
                </a:extLst>
              </p:cNvPr>
              <p:cNvSpPr/>
              <p:nvPr/>
            </p:nvSpPr>
            <p:spPr bwMode="auto">
              <a:xfrm>
                <a:off x="10175834" y="2727756"/>
                <a:ext cx="381000" cy="38100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05" name="binary" title="Icon of binary code, ones and zeros">
                <a:extLst>
                  <a:ext uri="{FF2B5EF4-FFF2-40B4-BE49-F238E27FC236}">
                    <a16:creationId xmlns:a16="http://schemas.microsoft.com/office/drawing/2014/main" id="{C41CA4C4-1F10-41E8-976B-708EA5B8A437}"/>
                  </a:ext>
                </a:extLst>
              </p:cNvPr>
              <p:cNvSpPr>
                <a:spLocks noChangeAspect="1" noEditPoints="1"/>
              </p:cNvSpPr>
              <p:nvPr/>
            </p:nvSpPr>
            <p:spPr bwMode="auto">
              <a:xfrm>
                <a:off x="10264030" y="2829917"/>
                <a:ext cx="204608" cy="17667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4" name="Group 313">
            <a:extLst>
              <a:ext uri="{FF2B5EF4-FFF2-40B4-BE49-F238E27FC236}">
                <a16:creationId xmlns:a16="http://schemas.microsoft.com/office/drawing/2014/main" id="{FAE5E6EC-DA47-45EC-9A74-80AE2EEC1973}"/>
              </a:ext>
            </a:extLst>
          </p:cNvPr>
          <p:cNvGrpSpPr/>
          <p:nvPr/>
        </p:nvGrpSpPr>
        <p:grpSpPr>
          <a:xfrm>
            <a:off x="10754358" y="2374211"/>
            <a:ext cx="693874" cy="732125"/>
            <a:chOff x="10754358" y="2374211"/>
            <a:chExt cx="693874" cy="732125"/>
          </a:xfrm>
        </p:grpSpPr>
        <p:sp>
          <p:nvSpPr>
            <p:cNvPr id="278" name="Title 1">
              <a:extLst>
                <a:ext uri="{FF2B5EF4-FFF2-40B4-BE49-F238E27FC236}">
                  <a16:creationId xmlns:a16="http://schemas.microsoft.com/office/drawing/2014/main" id="{47DE8857-F9AD-4F79-A92E-B2A7BC6BB3FF}"/>
                </a:ext>
              </a:extLst>
            </p:cNvPr>
            <p:cNvSpPr txBox="1">
              <a:spLocks/>
            </p:cNvSpPr>
            <p:nvPr/>
          </p:nvSpPr>
          <p:spPr>
            <a:xfrm>
              <a:off x="10754358" y="2374211"/>
              <a:ext cx="69387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latin typeface="Segoe UI" panose="020B0502040204020203" pitchFamily="34" charset="0"/>
                  <a:cs typeface="Segoe UI" panose="020B0502040204020203" pitchFamily="34" charset="0"/>
                </a:rPr>
                <a:t>Container health</a:t>
              </a:r>
            </a:p>
          </p:txBody>
        </p:sp>
        <p:grpSp>
          <p:nvGrpSpPr>
            <p:cNvPr id="26" name="Group 25">
              <a:extLst>
                <a:ext uri="{FF2B5EF4-FFF2-40B4-BE49-F238E27FC236}">
                  <a16:creationId xmlns:a16="http://schemas.microsoft.com/office/drawing/2014/main" id="{18966044-7235-4A3C-BB8F-D4C6B1C10CA9}"/>
                </a:ext>
              </a:extLst>
            </p:cNvPr>
            <p:cNvGrpSpPr/>
            <p:nvPr/>
          </p:nvGrpSpPr>
          <p:grpSpPr>
            <a:xfrm>
              <a:off x="10910795" y="2725336"/>
              <a:ext cx="381000" cy="381000"/>
              <a:chOff x="10910795" y="2706862"/>
              <a:chExt cx="381000" cy="381000"/>
            </a:xfrm>
          </p:grpSpPr>
          <p:sp>
            <p:nvSpPr>
              <p:cNvPr id="282" name="Oval 281">
                <a:extLst>
                  <a:ext uri="{FF2B5EF4-FFF2-40B4-BE49-F238E27FC236}">
                    <a16:creationId xmlns:a16="http://schemas.microsoft.com/office/drawing/2014/main" id="{1DA181B5-E43A-45E9-9245-F8AE105B1689}"/>
                  </a:ext>
                </a:extLst>
              </p:cNvPr>
              <p:cNvSpPr/>
              <p:nvPr/>
            </p:nvSpPr>
            <p:spPr bwMode="auto">
              <a:xfrm>
                <a:off x="10910795" y="2706862"/>
                <a:ext cx="381000" cy="38100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06" name="Freeform 9" title="Icon of a heart with a heartbeat monitor line through the middle">
                <a:extLst>
                  <a:ext uri="{FF2B5EF4-FFF2-40B4-BE49-F238E27FC236}">
                    <a16:creationId xmlns:a16="http://schemas.microsoft.com/office/drawing/2014/main" id="{031965EF-68FA-4500-808B-1B3776305602}"/>
                  </a:ext>
                </a:extLst>
              </p:cNvPr>
              <p:cNvSpPr>
                <a:spLocks noChangeAspect="1"/>
              </p:cNvSpPr>
              <p:nvPr/>
            </p:nvSpPr>
            <p:spPr bwMode="auto">
              <a:xfrm>
                <a:off x="10986995" y="2800570"/>
                <a:ext cx="228600" cy="19358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nvGrpSpPr>
          <p:cNvPr id="315" name="Group 314">
            <a:extLst>
              <a:ext uri="{FF2B5EF4-FFF2-40B4-BE49-F238E27FC236}">
                <a16:creationId xmlns:a16="http://schemas.microsoft.com/office/drawing/2014/main" id="{18C4183D-0911-411D-BA93-4E3A303FE33B}"/>
              </a:ext>
            </a:extLst>
          </p:cNvPr>
          <p:cNvGrpSpPr/>
          <p:nvPr/>
        </p:nvGrpSpPr>
        <p:grpSpPr>
          <a:xfrm>
            <a:off x="11489319" y="2374211"/>
            <a:ext cx="693874" cy="732125"/>
            <a:chOff x="11489319" y="2374211"/>
            <a:chExt cx="693874" cy="732125"/>
          </a:xfrm>
        </p:grpSpPr>
        <p:sp>
          <p:nvSpPr>
            <p:cNvPr id="301" name="Title 1">
              <a:extLst>
                <a:ext uri="{FF2B5EF4-FFF2-40B4-BE49-F238E27FC236}">
                  <a16:creationId xmlns:a16="http://schemas.microsoft.com/office/drawing/2014/main" id="{02A76EE5-5676-4508-89CB-9FB4D42D313E}"/>
                </a:ext>
              </a:extLst>
            </p:cNvPr>
            <p:cNvSpPr txBox="1">
              <a:spLocks/>
            </p:cNvSpPr>
            <p:nvPr/>
          </p:nvSpPr>
          <p:spPr>
            <a:xfrm>
              <a:off x="11489319" y="2374211"/>
              <a:ext cx="69387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latin typeface="Segoe UI" panose="020B0502040204020203" pitchFamily="34" charset="0"/>
                  <a:cs typeface="Segoe UI" panose="020B0502040204020203" pitchFamily="34" charset="0"/>
                </a:rPr>
                <a:t>Real-time log analytics</a:t>
              </a:r>
            </a:p>
          </p:txBody>
        </p:sp>
        <p:grpSp>
          <p:nvGrpSpPr>
            <p:cNvPr id="25" name="Group 24">
              <a:extLst>
                <a:ext uri="{FF2B5EF4-FFF2-40B4-BE49-F238E27FC236}">
                  <a16:creationId xmlns:a16="http://schemas.microsoft.com/office/drawing/2014/main" id="{89AB97C5-131F-49FA-B969-02F6223FFCEA}"/>
                </a:ext>
              </a:extLst>
            </p:cNvPr>
            <p:cNvGrpSpPr/>
            <p:nvPr/>
          </p:nvGrpSpPr>
          <p:grpSpPr>
            <a:xfrm>
              <a:off x="11645756" y="2725336"/>
              <a:ext cx="381000" cy="381000"/>
              <a:chOff x="11645756" y="2685969"/>
              <a:chExt cx="381000" cy="381000"/>
            </a:xfrm>
          </p:grpSpPr>
          <p:sp>
            <p:nvSpPr>
              <p:cNvPr id="303" name="Oval 302">
                <a:extLst>
                  <a:ext uri="{FF2B5EF4-FFF2-40B4-BE49-F238E27FC236}">
                    <a16:creationId xmlns:a16="http://schemas.microsoft.com/office/drawing/2014/main" id="{7966BD68-43DB-441A-AF19-FE7AD466B588}"/>
                  </a:ext>
                </a:extLst>
              </p:cNvPr>
              <p:cNvSpPr/>
              <p:nvPr/>
            </p:nvSpPr>
            <p:spPr bwMode="auto">
              <a:xfrm>
                <a:off x="11645756" y="2685969"/>
                <a:ext cx="381000" cy="38100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07" name="graph_9" title="Icon of a line chart with connected circles at varying points">
                <a:extLst>
                  <a:ext uri="{FF2B5EF4-FFF2-40B4-BE49-F238E27FC236}">
                    <a16:creationId xmlns:a16="http://schemas.microsoft.com/office/drawing/2014/main" id="{1579395F-27FE-4418-A98E-C1CDE21E5FCA}"/>
                  </a:ext>
                </a:extLst>
              </p:cNvPr>
              <p:cNvSpPr>
                <a:spLocks noChangeAspect="1" noEditPoints="1"/>
              </p:cNvSpPr>
              <p:nvPr/>
            </p:nvSpPr>
            <p:spPr bwMode="auto">
              <a:xfrm>
                <a:off x="11735672" y="2785708"/>
                <a:ext cx="201168" cy="181523"/>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229" name="Google Shape;2582;p236">
            <a:extLst>
              <a:ext uri="{FF2B5EF4-FFF2-40B4-BE49-F238E27FC236}">
                <a16:creationId xmlns:a16="http://schemas.microsoft.com/office/drawing/2014/main" id="{F0DA1709-F4F4-4F18-B8B2-424E298FA146}"/>
              </a:ext>
            </a:extLst>
          </p:cNvPr>
          <p:cNvSpPr txBox="1">
            <a:spLocks/>
          </p:cNvSpPr>
          <p:nvPr/>
        </p:nvSpPr>
        <p:spPr>
          <a:xfrm>
            <a:off x="465138" y="632779"/>
            <a:ext cx="11533200" cy="411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ts val="3200"/>
              </a:lnSpc>
              <a:spcBef>
                <a:spcPts val="0"/>
              </a:spcBef>
              <a:spcAft>
                <a:spcPts val="0"/>
              </a:spcAft>
              <a:buClr>
                <a:schemeClr val="dk1"/>
              </a:buClr>
              <a:buSzPts val="2800"/>
              <a:buFont typeface="Quattrocento Sans"/>
              <a:buNone/>
              <a:defRPr sz="2800" b="0" i="0" u="none" strike="noStrike" cap="none">
                <a:solidFill>
                  <a:schemeClr val="tx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14284"/>
              </a:lnSpc>
            </a:pPr>
            <a:r>
              <a:rPr lang="en-US" b="1" dirty="0"/>
              <a:t>DevOps using Azure</a:t>
            </a:r>
            <a:endParaRPr lang="en-US" dirty="0"/>
          </a:p>
        </p:txBody>
      </p:sp>
      <p:pic>
        <p:nvPicPr>
          <p:cNvPr id="310" name="Picture 8" descr="Image result for openshift logo png">
            <a:extLst>
              <a:ext uri="{FF2B5EF4-FFF2-40B4-BE49-F238E27FC236}">
                <a16:creationId xmlns:a16="http://schemas.microsoft.com/office/drawing/2014/main" id="{0A7D9BF7-28D6-460C-86DD-E280FE61D8EE}"/>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9321299" y="3857113"/>
            <a:ext cx="386797" cy="368221"/>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a:extLst>
              <a:ext uri="{FF2B5EF4-FFF2-40B4-BE49-F238E27FC236}">
                <a16:creationId xmlns:a16="http://schemas.microsoft.com/office/drawing/2014/main" id="{B197E558-8B4A-40D3-BFAD-ECB9B0DE8A5B}"/>
              </a:ext>
            </a:extLst>
          </p:cNvPr>
          <p:cNvGrpSpPr/>
          <p:nvPr/>
        </p:nvGrpSpPr>
        <p:grpSpPr>
          <a:xfrm>
            <a:off x="9713927" y="3745346"/>
            <a:ext cx="827321" cy="718832"/>
            <a:chOff x="9713927" y="3745346"/>
            <a:chExt cx="827321" cy="718832"/>
          </a:xfrm>
        </p:grpSpPr>
        <p:grpSp>
          <p:nvGrpSpPr>
            <p:cNvPr id="30" name="Group 29">
              <a:extLst>
                <a:ext uri="{FF2B5EF4-FFF2-40B4-BE49-F238E27FC236}">
                  <a16:creationId xmlns:a16="http://schemas.microsoft.com/office/drawing/2014/main" id="{AA0F1CEE-81E4-4CB2-B5D4-77E90CFC4482}"/>
                </a:ext>
              </a:extLst>
            </p:cNvPr>
            <p:cNvGrpSpPr/>
            <p:nvPr/>
          </p:nvGrpSpPr>
          <p:grpSpPr>
            <a:xfrm>
              <a:off x="9963511" y="4074817"/>
              <a:ext cx="438395" cy="389361"/>
              <a:chOff x="10850431" y="5071134"/>
              <a:chExt cx="548640" cy="548640"/>
            </a:xfrm>
          </p:grpSpPr>
          <p:sp>
            <p:nvSpPr>
              <p:cNvPr id="280" name="Rectangle: Rounded Corners 279">
                <a:extLst>
                  <a:ext uri="{FF2B5EF4-FFF2-40B4-BE49-F238E27FC236}">
                    <a16:creationId xmlns:a16="http://schemas.microsoft.com/office/drawing/2014/main" id="{B474132A-4B38-4F74-85FE-7963A1A1C851}"/>
                  </a:ext>
                </a:extLst>
              </p:cNvPr>
              <p:cNvSpPr/>
              <p:nvPr/>
            </p:nvSpPr>
            <p:spPr bwMode="auto">
              <a:xfrm>
                <a:off x="10850431" y="5071134"/>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277" name="Picture 276">
                <a:extLst>
                  <a:ext uri="{FF2B5EF4-FFF2-40B4-BE49-F238E27FC236}">
                    <a16:creationId xmlns:a16="http://schemas.microsoft.com/office/drawing/2014/main" id="{C13E86EC-6F81-4333-A347-2861B7B7A799}"/>
                  </a:ext>
                </a:extLst>
              </p:cNvPr>
              <p:cNvPicPr>
                <a:picLocks noChangeAspect="1"/>
              </p:cNvPicPr>
              <p:nvPr/>
            </p:nvPicPr>
            <p:blipFill>
              <a:blip r:embed="rId12"/>
              <a:stretch>
                <a:fillRect/>
              </a:stretch>
            </p:blipFill>
            <p:spPr>
              <a:xfrm>
                <a:off x="10951924" y="5171347"/>
                <a:ext cx="345654" cy="348214"/>
              </a:xfrm>
              <a:prstGeom prst="rect">
                <a:avLst/>
              </a:prstGeom>
            </p:spPr>
          </p:pic>
        </p:grpSp>
        <p:sp>
          <p:nvSpPr>
            <p:cNvPr id="279" name="Title 1">
              <a:extLst>
                <a:ext uri="{FF2B5EF4-FFF2-40B4-BE49-F238E27FC236}">
                  <a16:creationId xmlns:a16="http://schemas.microsoft.com/office/drawing/2014/main" id="{62DA270D-A282-42D4-8920-47F6785D1A80}"/>
                </a:ext>
              </a:extLst>
            </p:cNvPr>
            <p:cNvSpPr txBox="1">
              <a:spLocks/>
            </p:cNvSpPr>
            <p:nvPr/>
          </p:nvSpPr>
          <p:spPr>
            <a:xfrm>
              <a:off x="9713927" y="3745346"/>
              <a:ext cx="82732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OpenShift Operators</a:t>
              </a:r>
            </a:p>
          </p:txBody>
        </p:sp>
      </p:grpSp>
      <p:grpSp>
        <p:nvGrpSpPr>
          <p:cNvPr id="317" name="Google Shape;2583;p236">
            <a:extLst>
              <a:ext uri="{FF2B5EF4-FFF2-40B4-BE49-F238E27FC236}">
                <a16:creationId xmlns:a16="http://schemas.microsoft.com/office/drawing/2014/main" id="{FE32FDCC-65D8-42CD-8509-02C87948A868}"/>
              </a:ext>
            </a:extLst>
          </p:cNvPr>
          <p:cNvGrpSpPr/>
          <p:nvPr/>
        </p:nvGrpSpPr>
        <p:grpSpPr>
          <a:xfrm>
            <a:off x="0" y="6438931"/>
            <a:ext cx="12436500" cy="654351"/>
            <a:chOff x="0" y="6438931"/>
            <a:chExt cx="12436500" cy="654351"/>
          </a:xfrm>
        </p:grpSpPr>
        <p:sp>
          <p:nvSpPr>
            <p:cNvPr id="318" name="Google Shape;2584;p236">
              <a:extLst>
                <a:ext uri="{FF2B5EF4-FFF2-40B4-BE49-F238E27FC236}">
                  <a16:creationId xmlns:a16="http://schemas.microsoft.com/office/drawing/2014/main" id="{87B2F1B5-D7CB-4CED-9156-E14B5CD995AD}"/>
                </a:ext>
              </a:extLst>
            </p:cNvPr>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319" name="Google Shape;2585;p236">
              <a:extLst>
                <a:ext uri="{FF2B5EF4-FFF2-40B4-BE49-F238E27FC236}">
                  <a16:creationId xmlns:a16="http://schemas.microsoft.com/office/drawing/2014/main" id="{CE70CCFB-7B50-4876-AA8A-DF9E4A157591}"/>
                </a:ext>
              </a:extLst>
            </p:cNvPr>
            <p:cNvPicPr preferRelativeResize="0"/>
            <p:nvPr/>
          </p:nvPicPr>
          <p:blipFill rotWithShape="1">
            <a:blip r:embed="rId13">
              <a:alphaModFix/>
            </a:blip>
            <a:srcRect/>
            <a:stretch/>
          </p:blipFill>
          <p:spPr>
            <a:xfrm>
              <a:off x="10684494" y="6560128"/>
              <a:ext cx="916401" cy="410738"/>
            </a:xfrm>
            <a:prstGeom prst="rect">
              <a:avLst/>
            </a:prstGeom>
            <a:noFill/>
            <a:ln>
              <a:noFill/>
            </a:ln>
          </p:spPr>
        </p:pic>
        <p:cxnSp>
          <p:nvCxnSpPr>
            <p:cNvPr id="320" name="Google Shape;2586;p236">
              <a:extLst>
                <a:ext uri="{FF2B5EF4-FFF2-40B4-BE49-F238E27FC236}">
                  <a16:creationId xmlns:a16="http://schemas.microsoft.com/office/drawing/2014/main" id="{02A7DDA6-7701-4CD3-BEF8-8FD87A64645E}"/>
                </a:ext>
              </a:extLst>
            </p:cNvPr>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321" name="Google Shape;2587;p236">
              <a:extLst>
                <a:ext uri="{FF2B5EF4-FFF2-40B4-BE49-F238E27FC236}">
                  <a16:creationId xmlns:a16="http://schemas.microsoft.com/office/drawing/2014/main" id="{A0FF965F-AEEE-432B-B667-B4C30DD48B2B}"/>
                </a:ext>
              </a:extLst>
            </p:cNvPr>
            <p:cNvGrpSpPr/>
            <p:nvPr/>
          </p:nvGrpSpPr>
          <p:grpSpPr>
            <a:xfrm>
              <a:off x="9903576" y="6438931"/>
              <a:ext cx="851452" cy="654351"/>
              <a:chOff x="9903576" y="6438931"/>
              <a:chExt cx="851452" cy="654351"/>
            </a:xfrm>
          </p:grpSpPr>
          <p:sp>
            <p:nvSpPr>
              <p:cNvPr id="324" name="Google Shape;2588;p236">
                <a:extLst>
                  <a:ext uri="{FF2B5EF4-FFF2-40B4-BE49-F238E27FC236}">
                    <a16:creationId xmlns:a16="http://schemas.microsoft.com/office/drawing/2014/main" id="{9E9F9F36-769B-49BE-98EB-F31C4D0C28EF}"/>
                  </a:ext>
                </a:extLst>
              </p:cNvPr>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325" name="Google Shape;2589;p236">
                <a:extLst>
                  <a:ext uri="{FF2B5EF4-FFF2-40B4-BE49-F238E27FC236}">
                    <a16:creationId xmlns:a16="http://schemas.microsoft.com/office/drawing/2014/main" id="{1A3A4A8C-3081-492B-A747-5F9BC22FFAF1}"/>
                  </a:ext>
                </a:extLst>
              </p:cNvPr>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322" name="Google Shape;2590;p236">
              <a:extLst>
                <a:ext uri="{FF2B5EF4-FFF2-40B4-BE49-F238E27FC236}">
                  <a16:creationId xmlns:a16="http://schemas.microsoft.com/office/drawing/2014/main" id="{6A244327-79A6-4B86-858A-17E13B92DC15}"/>
                </a:ext>
              </a:extLst>
            </p:cNvPr>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323" name="Google Shape;2591;p236">
              <a:extLst>
                <a:ext uri="{FF2B5EF4-FFF2-40B4-BE49-F238E27FC236}">
                  <a16:creationId xmlns:a16="http://schemas.microsoft.com/office/drawing/2014/main" id="{D6FC7F3B-0FED-4F78-AE35-0DC10275DAE0}"/>
                </a:ext>
              </a:extLst>
            </p:cNvPr>
            <p:cNvPicPr preferRelativeResize="0"/>
            <p:nvPr/>
          </p:nvPicPr>
          <p:blipFill rotWithShape="1">
            <a:blip r:embed="rId14">
              <a:alphaModFix/>
            </a:blip>
            <a:srcRect/>
            <a:stretch/>
          </p:blipFill>
          <p:spPr>
            <a:xfrm>
              <a:off x="11667196" y="6684212"/>
              <a:ext cx="687860" cy="162708"/>
            </a:xfrm>
            <a:prstGeom prst="rect">
              <a:avLst/>
            </a:prstGeom>
            <a:noFill/>
            <a:ln>
              <a:noFill/>
            </a:ln>
          </p:spPr>
        </p:pic>
      </p:grpSp>
    </p:spTree>
    <p:extLst>
      <p:ext uri="{BB962C8B-B14F-4D97-AF65-F5344CB8AC3E}">
        <p14:creationId xmlns:p14="http://schemas.microsoft.com/office/powerpoint/2010/main" val="5485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1000"/>
                                        <p:tgtEl>
                                          <p:spTgt spid="109"/>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 calcmode="lin" valueType="num">
                                      <p:cBhvr>
                                        <p:cTn id="13" dur="500" fill="hold"/>
                                        <p:tgtEl>
                                          <p:spTgt spid="108"/>
                                        </p:tgtEl>
                                        <p:attrNameLst>
                                          <p:attrName>ppt_w</p:attrName>
                                        </p:attrNameLst>
                                      </p:cBhvr>
                                      <p:tavLst>
                                        <p:tav tm="0">
                                          <p:val>
                                            <p:fltVal val="0"/>
                                          </p:val>
                                        </p:tav>
                                        <p:tav tm="100000">
                                          <p:val>
                                            <p:strVal val="#ppt_w"/>
                                          </p:val>
                                        </p:tav>
                                      </p:tavLst>
                                    </p:anim>
                                    <p:anim calcmode="lin" valueType="num">
                                      <p:cBhvr>
                                        <p:cTn id="14" dur="500" fill="hold"/>
                                        <p:tgtEl>
                                          <p:spTgt spid="108"/>
                                        </p:tgtEl>
                                        <p:attrNameLst>
                                          <p:attrName>ppt_h</p:attrName>
                                        </p:attrNameLst>
                                      </p:cBhvr>
                                      <p:tavLst>
                                        <p:tav tm="0">
                                          <p:val>
                                            <p:fltVal val="0"/>
                                          </p:val>
                                        </p:tav>
                                        <p:tav tm="100000">
                                          <p:val>
                                            <p:strVal val="#ppt_h"/>
                                          </p:val>
                                        </p:tav>
                                      </p:tavLst>
                                    </p:anim>
                                    <p:animEffect transition="in" filter="fade">
                                      <p:cBhvr>
                                        <p:cTn id="15" dur="500"/>
                                        <p:tgtEl>
                                          <p:spTgt spid="10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fade">
                                      <p:cBhvr>
                                        <p:cTn id="18" dur="500"/>
                                        <p:tgtEl>
                                          <p:spTgt spid="291"/>
                                        </p:tgtEl>
                                      </p:cBhvr>
                                    </p:animEffect>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3"/>
                                        </p:tgtEl>
                                        <p:attrNameLst>
                                          <p:attrName>style.visibility</p:attrName>
                                        </p:attrNameLst>
                                      </p:cBhvr>
                                      <p:to>
                                        <p:strVal val="visible"/>
                                      </p:to>
                                    </p:set>
                                    <p:animEffect transition="in" filter="fade">
                                      <p:cBhvr>
                                        <p:cTn id="26" dur="500"/>
                                        <p:tgtEl>
                                          <p:spTgt spid="283"/>
                                        </p:tgtEl>
                                      </p:cBhvr>
                                    </p:animEffect>
                                  </p:childTnLst>
                                </p:cTn>
                              </p:par>
                              <p:par>
                                <p:cTn id="27" presetID="22" presetClass="entr" presetSubtype="1" fill="hold" nodeType="withEffect">
                                  <p:stCondLst>
                                    <p:cond delay="0"/>
                                  </p:stCondLst>
                                  <p:childTnLst>
                                    <p:set>
                                      <p:cBhvr>
                                        <p:cTn id="28" dur="1" fill="hold">
                                          <p:stCondLst>
                                            <p:cond delay="0"/>
                                          </p:stCondLst>
                                        </p:cTn>
                                        <p:tgtEl>
                                          <p:spTgt spid="258"/>
                                        </p:tgtEl>
                                        <p:attrNameLst>
                                          <p:attrName>style.visibility</p:attrName>
                                        </p:attrNameLst>
                                      </p:cBhvr>
                                      <p:to>
                                        <p:strVal val="visible"/>
                                      </p:to>
                                    </p:set>
                                    <p:animEffect transition="in" filter="wipe(up)">
                                      <p:cBhvr>
                                        <p:cTn id="29" dur="500"/>
                                        <p:tgtEl>
                                          <p:spTgt spid="25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92"/>
                                        </p:tgtEl>
                                        <p:attrNameLst>
                                          <p:attrName>style.visibility</p:attrName>
                                        </p:attrNameLst>
                                      </p:cBhvr>
                                      <p:to>
                                        <p:strVal val="visible"/>
                                      </p:to>
                                    </p:set>
                                    <p:animEffect transition="in" filter="fade">
                                      <p:cBhvr>
                                        <p:cTn id="33" dur="500"/>
                                        <p:tgtEl>
                                          <p:spTgt spid="292"/>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84"/>
                                        </p:tgtEl>
                                        <p:attrNameLst>
                                          <p:attrName>style.visibility</p:attrName>
                                        </p:attrNameLst>
                                      </p:cBhvr>
                                      <p:to>
                                        <p:strVal val="visible"/>
                                      </p:to>
                                    </p:set>
                                    <p:animEffect transition="in" filter="fade">
                                      <p:cBhvr>
                                        <p:cTn id="40" dur="500"/>
                                        <p:tgtEl>
                                          <p:spTgt spid="184"/>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1500"/>
                            </p:stCondLst>
                            <p:childTnLst>
                              <p:par>
                                <p:cTn id="45" presetID="53" presetClass="entr" presetSubtype="16" fill="hold" grpId="0" nodeType="afterEffect">
                                  <p:stCondLst>
                                    <p:cond delay="500"/>
                                  </p:stCondLst>
                                  <p:childTnLst>
                                    <p:set>
                                      <p:cBhvr>
                                        <p:cTn id="46" dur="1" fill="hold">
                                          <p:stCondLst>
                                            <p:cond delay="0"/>
                                          </p:stCondLst>
                                        </p:cTn>
                                        <p:tgtEl>
                                          <p:spTgt spid="149"/>
                                        </p:tgtEl>
                                        <p:attrNameLst>
                                          <p:attrName>style.visibility</p:attrName>
                                        </p:attrNameLst>
                                      </p:cBhvr>
                                      <p:to>
                                        <p:strVal val="visible"/>
                                      </p:to>
                                    </p:set>
                                    <p:anim calcmode="lin" valueType="num">
                                      <p:cBhvr>
                                        <p:cTn id="47" dur="500" fill="hold"/>
                                        <p:tgtEl>
                                          <p:spTgt spid="149"/>
                                        </p:tgtEl>
                                        <p:attrNameLst>
                                          <p:attrName>ppt_w</p:attrName>
                                        </p:attrNameLst>
                                      </p:cBhvr>
                                      <p:tavLst>
                                        <p:tav tm="0">
                                          <p:val>
                                            <p:fltVal val="0"/>
                                          </p:val>
                                        </p:tav>
                                        <p:tav tm="100000">
                                          <p:val>
                                            <p:strVal val="#ppt_w"/>
                                          </p:val>
                                        </p:tav>
                                      </p:tavLst>
                                    </p:anim>
                                    <p:anim calcmode="lin" valueType="num">
                                      <p:cBhvr>
                                        <p:cTn id="48" dur="500" fill="hold"/>
                                        <p:tgtEl>
                                          <p:spTgt spid="149"/>
                                        </p:tgtEl>
                                        <p:attrNameLst>
                                          <p:attrName>ppt_h</p:attrName>
                                        </p:attrNameLst>
                                      </p:cBhvr>
                                      <p:tavLst>
                                        <p:tav tm="0">
                                          <p:val>
                                            <p:fltVal val="0"/>
                                          </p:val>
                                        </p:tav>
                                        <p:tav tm="100000">
                                          <p:val>
                                            <p:strVal val="#ppt_h"/>
                                          </p:val>
                                        </p:tav>
                                      </p:tavLst>
                                    </p:anim>
                                    <p:animEffect transition="in" filter="fade">
                                      <p:cBhvr>
                                        <p:cTn id="49" dur="500"/>
                                        <p:tgtEl>
                                          <p:spTgt spid="149"/>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249"/>
                                        </p:tgtEl>
                                        <p:attrNameLst>
                                          <p:attrName>style.visibility</p:attrName>
                                        </p:attrNameLst>
                                      </p:cBhvr>
                                      <p:to>
                                        <p:strVal val="visible"/>
                                      </p:to>
                                    </p:set>
                                    <p:animEffect transition="in" filter="fade">
                                      <p:cBhvr>
                                        <p:cTn id="53" dur="500"/>
                                        <p:tgtEl>
                                          <p:spTgt spid="249"/>
                                        </p:tgtEl>
                                      </p:cBhvr>
                                    </p:animEffect>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84"/>
                                        </p:tgtEl>
                                        <p:attrNameLst>
                                          <p:attrName>style.visibility</p:attrName>
                                        </p:attrNameLst>
                                      </p:cBhvr>
                                      <p:to>
                                        <p:strVal val="visible"/>
                                      </p:to>
                                    </p:set>
                                    <p:animEffect transition="in" filter="fade">
                                      <p:cBhvr>
                                        <p:cTn id="62" dur="500"/>
                                        <p:tgtEl>
                                          <p:spTgt spid="284"/>
                                        </p:tgtEl>
                                      </p:cBhvr>
                                    </p:animEffect>
                                  </p:childTnLst>
                                </p:cTn>
                              </p:par>
                              <p:par>
                                <p:cTn id="63" presetID="10" presetClass="entr" presetSubtype="0" fill="hold" nodeType="withEffect">
                                  <p:stCondLst>
                                    <p:cond delay="0"/>
                                  </p:stCondLst>
                                  <p:childTnLst>
                                    <p:set>
                                      <p:cBhvr>
                                        <p:cTn id="64" dur="1" fill="hold">
                                          <p:stCondLst>
                                            <p:cond delay="0"/>
                                          </p:stCondLst>
                                        </p:cTn>
                                        <p:tgtEl>
                                          <p:spTgt spid="242"/>
                                        </p:tgtEl>
                                        <p:attrNameLst>
                                          <p:attrName>style.visibility</p:attrName>
                                        </p:attrNameLst>
                                      </p:cBhvr>
                                      <p:to>
                                        <p:strVal val="visible"/>
                                      </p:to>
                                    </p:set>
                                    <p:animEffect transition="in" filter="fade">
                                      <p:cBhvr>
                                        <p:cTn id="65" dur="500"/>
                                        <p:tgtEl>
                                          <p:spTgt spid="242"/>
                                        </p:tgtEl>
                                      </p:cBhvr>
                                    </p:animEffect>
                                  </p:childTnLst>
                                </p:cTn>
                              </p:par>
                              <p:par>
                                <p:cTn id="66" presetID="5" presetClass="entr" presetSubtype="10" fill="hold" nodeType="withEffect">
                                  <p:stCondLst>
                                    <p:cond delay="250"/>
                                  </p:stCondLst>
                                  <p:childTnLst>
                                    <p:set>
                                      <p:cBhvr>
                                        <p:cTn id="67" dur="1" fill="hold">
                                          <p:stCondLst>
                                            <p:cond delay="0"/>
                                          </p:stCondLst>
                                        </p:cTn>
                                        <p:tgtEl>
                                          <p:spTgt spid="20"/>
                                        </p:tgtEl>
                                        <p:attrNameLst>
                                          <p:attrName>style.visibility</p:attrName>
                                        </p:attrNameLst>
                                      </p:cBhvr>
                                      <p:to>
                                        <p:strVal val="visible"/>
                                      </p:to>
                                    </p:set>
                                    <p:animEffect transition="in" filter="checkerboard(across)">
                                      <p:cBhvr>
                                        <p:cTn id="68" dur="500"/>
                                        <p:tgtEl>
                                          <p:spTgt spid="20"/>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246"/>
                                        </p:tgtEl>
                                        <p:attrNameLst>
                                          <p:attrName>style.visibility</p:attrName>
                                        </p:attrNameLst>
                                      </p:cBhvr>
                                      <p:to>
                                        <p:strVal val="visible"/>
                                      </p:to>
                                    </p:set>
                                    <p:animEffect transition="in" filter="fade">
                                      <p:cBhvr>
                                        <p:cTn id="71" dur="500"/>
                                        <p:tgtEl>
                                          <p:spTgt spid="246"/>
                                        </p:tgtEl>
                                      </p:cBhvr>
                                    </p:animEffect>
                                  </p:childTnLst>
                                </p:cTn>
                              </p:par>
                            </p:childTnLst>
                          </p:cTn>
                        </p:par>
                        <p:par>
                          <p:cTn id="72" fill="hold">
                            <p:stCondLst>
                              <p:cond delay="750"/>
                            </p:stCondLst>
                            <p:childTnLst>
                              <p:par>
                                <p:cTn id="73" presetID="10" presetClass="entr" presetSubtype="0" fill="hold" grpId="0" nodeType="afterEffect">
                                  <p:stCondLst>
                                    <p:cond delay="0"/>
                                  </p:stCondLst>
                                  <p:childTnLst>
                                    <p:set>
                                      <p:cBhvr>
                                        <p:cTn id="74" dur="1" fill="hold">
                                          <p:stCondLst>
                                            <p:cond delay="0"/>
                                          </p:stCondLst>
                                        </p:cTn>
                                        <p:tgtEl>
                                          <p:spTgt spid="235"/>
                                        </p:tgtEl>
                                        <p:attrNameLst>
                                          <p:attrName>style.visibility</p:attrName>
                                        </p:attrNameLst>
                                      </p:cBhvr>
                                      <p:to>
                                        <p:strVal val="visible"/>
                                      </p:to>
                                    </p:set>
                                    <p:animEffect transition="in" filter="fade">
                                      <p:cBhvr>
                                        <p:cTn id="75" dur="500"/>
                                        <p:tgtEl>
                                          <p:spTgt spid="2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3"/>
                                        </p:tgtEl>
                                        <p:attrNameLst>
                                          <p:attrName>style.visibility</p:attrName>
                                        </p:attrNameLst>
                                      </p:cBhvr>
                                      <p:to>
                                        <p:strVal val="visible"/>
                                      </p:to>
                                    </p:set>
                                    <p:animEffect transition="in" filter="fade">
                                      <p:cBhvr>
                                        <p:cTn id="81" dur="500"/>
                                        <p:tgtEl>
                                          <p:spTgt spid="293"/>
                                        </p:tgtEl>
                                      </p:cBhvr>
                                    </p:animEffect>
                                  </p:childTnLst>
                                </p:cTn>
                              </p:par>
                            </p:childTnLst>
                          </p:cTn>
                        </p:par>
                        <p:par>
                          <p:cTn id="82" fill="hold">
                            <p:stCondLst>
                              <p:cond delay="1250"/>
                            </p:stCondLst>
                            <p:childTnLst>
                              <p:par>
                                <p:cTn id="83" presetID="53" presetClass="entr" presetSubtype="16" fill="hold" grpId="0" nodeType="afterEffect">
                                  <p:stCondLst>
                                    <p:cond delay="0"/>
                                  </p:stCondLst>
                                  <p:childTnLst>
                                    <p:set>
                                      <p:cBhvr>
                                        <p:cTn id="84" dur="1" fill="hold">
                                          <p:stCondLst>
                                            <p:cond delay="0"/>
                                          </p:stCondLst>
                                        </p:cTn>
                                        <p:tgtEl>
                                          <p:spTgt spid="195"/>
                                        </p:tgtEl>
                                        <p:attrNameLst>
                                          <p:attrName>style.visibility</p:attrName>
                                        </p:attrNameLst>
                                      </p:cBhvr>
                                      <p:to>
                                        <p:strVal val="visible"/>
                                      </p:to>
                                    </p:set>
                                    <p:anim calcmode="lin" valueType="num">
                                      <p:cBhvr>
                                        <p:cTn id="85" dur="500" fill="hold"/>
                                        <p:tgtEl>
                                          <p:spTgt spid="195"/>
                                        </p:tgtEl>
                                        <p:attrNameLst>
                                          <p:attrName>ppt_w</p:attrName>
                                        </p:attrNameLst>
                                      </p:cBhvr>
                                      <p:tavLst>
                                        <p:tav tm="0">
                                          <p:val>
                                            <p:fltVal val="0"/>
                                          </p:val>
                                        </p:tav>
                                        <p:tav tm="100000">
                                          <p:val>
                                            <p:strVal val="#ppt_w"/>
                                          </p:val>
                                        </p:tav>
                                      </p:tavLst>
                                    </p:anim>
                                    <p:anim calcmode="lin" valueType="num">
                                      <p:cBhvr>
                                        <p:cTn id="86" dur="500" fill="hold"/>
                                        <p:tgtEl>
                                          <p:spTgt spid="195"/>
                                        </p:tgtEl>
                                        <p:attrNameLst>
                                          <p:attrName>ppt_h</p:attrName>
                                        </p:attrNameLst>
                                      </p:cBhvr>
                                      <p:tavLst>
                                        <p:tav tm="0">
                                          <p:val>
                                            <p:fltVal val="0"/>
                                          </p:val>
                                        </p:tav>
                                        <p:tav tm="100000">
                                          <p:val>
                                            <p:strVal val="#ppt_h"/>
                                          </p:val>
                                        </p:tav>
                                      </p:tavLst>
                                    </p:anim>
                                    <p:animEffect transition="in" filter="fade">
                                      <p:cBhvr>
                                        <p:cTn id="87" dur="500"/>
                                        <p:tgtEl>
                                          <p:spTgt spid="195"/>
                                        </p:tgtEl>
                                      </p:cBhvr>
                                    </p:animEffect>
                                  </p:childTnLst>
                                </p:cTn>
                              </p:par>
                            </p:childTnLst>
                          </p:cTn>
                        </p:par>
                        <p:par>
                          <p:cTn id="88" fill="hold">
                            <p:stCondLst>
                              <p:cond delay="1750"/>
                            </p:stCondLst>
                            <p:childTnLst>
                              <p:par>
                                <p:cTn id="89" presetID="53" presetClass="entr" presetSubtype="16" fill="hold" grpId="0" nodeType="afterEffect">
                                  <p:stCondLst>
                                    <p:cond delay="500"/>
                                  </p:stCondLst>
                                  <p:childTnLst>
                                    <p:set>
                                      <p:cBhvr>
                                        <p:cTn id="90" dur="1" fill="hold">
                                          <p:stCondLst>
                                            <p:cond delay="0"/>
                                          </p:stCondLst>
                                        </p:cTn>
                                        <p:tgtEl>
                                          <p:spTgt spid="196"/>
                                        </p:tgtEl>
                                        <p:attrNameLst>
                                          <p:attrName>style.visibility</p:attrName>
                                        </p:attrNameLst>
                                      </p:cBhvr>
                                      <p:to>
                                        <p:strVal val="visible"/>
                                      </p:to>
                                    </p:set>
                                    <p:anim calcmode="lin" valueType="num">
                                      <p:cBhvr>
                                        <p:cTn id="91" dur="500" fill="hold"/>
                                        <p:tgtEl>
                                          <p:spTgt spid="196"/>
                                        </p:tgtEl>
                                        <p:attrNameLst>
                                          <p:attrName>ppt_w</p:attrName>
                                        </p:attrNameLst>
                                      </p:cBhvr>
                                      <p:tavLst>
                                        <p:tav tm="0">
                                          <p:val>
                                            <p:fltVal val="0"/>
                                          </p:val>
                                        </p:tav>
                                        <p:tav tm="100000">
                                          <p:val>
                                            <p:strVal val="#ppt_w"/>
                                          </p:val>
                                        </p:tav>
                                      </p:tavLst>
                                    </p:anim>
                                    <p:anim calcmode="lin" valueType="num">
                                      <p:cBhvr>
                                        <p:cTn id="92" dur="500" fill="hold"/>
                                        <p:tgtEl>
                                          <p:spTgt spid="196"/>
                                        </p:tgtEl>
                                        <p:attrNameLst>
                                          <p:attrName>ppt_h</p:attrName>
                                        </p:attrNameLst>
                                      </p:cBhvr>
                                      <p:tavLst>
                                        <p:tav tm="0">
                                          <p:val>
                                            <p:fltVal val="0"/>
                                          </p:val>
                                        </p:tav>
                                        <p:tav tm="100000">
                                          <p:val>
                                            <p:strVal val="#ppt_h"/>
                                          </p:val>
                                        </p:tav>
                                      </p:tavLst>
                                    </p:anim>
                                    <p:animEffect transition="in" filter="fade">
                                      <p:cBhvr>
                                        <p:cTn id="93" dur="500"/>
                                        <p:tgtEl>
                                          <p:spTgt spid="196"/>
                                        </p:tgtEl>
                                      </p:cBhvr>
                                    </p:animEffect>
                                  </p:childTnLst>
                                </p:cTn>
                              </p:par>
                            </p:childTnLst>
                          </p:cTn>
                        </p:par>
                        <p:par>
                          <p:cTn id="94" fill="hold">
                            <p:stCondLst>
                              <p:cond delay="2750"/>
                            </p:stCondLst>
                            <p:childTnLst>
                              <p:par>
                                <p:cTn id="95" presetID="10" presetClass="entr" presetSubtype="0" fill="hold" grpId="0" nodeType="afterEffect">
                                  <p:stCondLst>
                                    <p:cond delay="75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500"/>
                                        <p:tgtEl>
                                          <p:spTgt spid="21"/>
                                        </p:tgtEl>
                                      </p:cBhvr>
                                    </p:animEffect>
                                  </p:childTnLst>
                                </p:cTn>
                              </p:par>
                              <p:par>
                                <p:cTn id="98" presetID="10" presetClass="entr" presetSubtype="0" fill="hold" nodeType="withEffect">
                                  <p:stCondLst>
                                    <p:cond delay="750"/>
                                  </p:stCondLst>
                                  <p:childTnLst>
                                    <p:set>
                                      <p:cBhvr>
                                        <p:cTn id="99" dur="1" fill="hold">
                                          <p:stCondLst>
                                            <p:cond delay="0"/>
                                          </p:stCondLst>
                                        </p:cTn>
                                        <p:tgtEl>
                                          <p:spTgt spid="236"/>
                                        </p:tgtEl>
                                        <p:attrNameLst>
                                          <p:attrName>style.visibility</p:attrName>
                                        </p:attrNameLst>
                                      </p:cBhvr>
                                      <p:to>
                                        <p:strVal val="visible"/>
                                      </p:to>
                                    </p:set>
                                    <p:animEffect transition="in" filter="fade">
                                      <p:cBhvr>
                                        <p:cTn id="100" dur="500"/>
                                        <p:tgtEl>
                                          <p:spTgt spid="23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85"/>
                                        </p:tgtEl>
                                        <p:attrNameLst>
                                          <p:attrName>style.visibility</p:attrName>
                                        </p:attrNameLst>
                                      </p:cBhvr>
                                      <p:to>
                                        <p:strVal val="visible"/>
                                      </p:to>
                                    </p:set>
                                    <p:animEffect transition="in" filter="fade">
                                      <p:cBhvr>
                                        <p:cTn id="105" dur="500"/>
                                        <p:tgtEl>
                                          <p:spTgt spid="285"/>
                                        </p:tgtEl>
                                      </p:cBhvr>
                                    </p:animEffect>
                                  </p:childTnLst>
                                </p:cTn>
                              </p:par>
                              <p:par>
                                <p:cTn id="106" presetID="10" presetClass="entr" presetSubtype="0" fill="hold" nodeType="with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fade">
                                      <p:cBhvr>
                                        <p:cTn id="108" dur="500"/>
                                        <p:tgtEl>
                                          <p:spTgt spid="23"/>
                                        </p:tgtEl>
                                      </p:cBhvr>
                                    </p:animEffect>
                                  </p:childTnLst>
                                </p:cTn>
                              </p:par>
                            </p:childTnLst>
                          </p:cTn>
                        </p:par>
                        <p:par>
                          <p:cTn id="109" fill="hold">
                            <p:stCondLst>
                              <p:cond delay="500"/>
                            </p:stCondLst>
                            <p:childTnLst>
                              <p:par>
                                <p:cTn id="110" presetID="22" presetClass="entr" presetSubtype="4" fill="hold" nodeType="after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wipe(down)">
                                      <p:cBhvr>
                                        <p:cTn id="112" dur="500"/>
                                        <p:tgtEl>
                                          <p:spTgt spid="7"/>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294"/>
                                        </p:tgtEl>
                                        <p:attrNameLst>
                                          <p:attrName>style.visibility</p:attrName>
                                        </p:attrNameLst>
                                      </p:cBhvr>
                                      <p:to>
                                        <p:strVal val="visible"/>
                                      </p:to>
                                    </p:set>
                                    <p:animEffect transition="in" filter="fade">
                                      <p:cBhvr>
                                        <p:cTn id="115" dur="500"/>
                                        <p:tgtEl>
                                          <p:spTgt spid="294"/>
                                        </p:tgtEl>
                                      </p:cBhvr>
                                    </p:animEffect>
                                  </p:childTnLst>
                                </p:cTn>
                              </p:par>
                            </p:childTnLst>
                          </p:cTn>
                        </p:par>
                        <p:par>
                          <p:cTn id="116" fill="hold">
                            <p:stCondLst>
                              <p:cond delay="1250"/>
                            </p:stCondLst>
                            <p:childTnLst>
                              <p:par>
                                <p:cTn id="117" presetID="10" presetClass="entr" presetSubtype="0" fill="hold" grpId="0" nodeType="afterEffect">
                                  <p:stCondLst>
                                    <p:cond delay="0"/>
                                  </p:stCondLst>
                                  <p:childTnLst>
                                    <p:set>
                                      <p:cBhvr>
                                        <p:cTn id="118" dur="1" fill="hold">
                                          <p:stCondLst>
                                            <p:cond delay="0"/>
                                          </p:stCondLst>
                                        </p:cTn>
                                        <p:tgtEl>
                                          <p:spTgt spid="252"/>
                                        </p:tgtEl>
                                        <p:attrNameLst>
                                          <p:attrName>style.visibility</p:attrName>
                                        </p:attrNameLst>
                                      </p:cBhvr>
                                      <p:to>
                                        <p:strVal val="visible"/>
                                      </p:to>
                                    </p:set>
                                    <p:animEffect transition="in" filter="fade">
                                      <p:cBhvr>
                                        <p:cTn id="119" dur="500"/>
                                        <p:tgtEl>
                                          <p:spTgt spid="25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51"/>
                                        </p:tgtEl>
                                        <p:attrNameLst>
                                          <p:attrName>style.visibility</p:attrName>
                                        </p:attrNameLst>
                                      </p:cBhvr>
                                      <p:to>
                                        <p:strVal val="visible"/>
                                      </p:to>
                                    </p:set>
                                    <p:animEffect transition="in" filter="fade">
                                      <p:cBhvr>
                                        <p:cTn id="122" dur="500"/>
                                        <p:tgtEl>
                                          <p:spTgt spid="251"/>
                                        </p:tgtEl>
                                      </p:cBhvr>
                                    </p:animEffect>
                                  </p:childTnLst>
                                </p:cTn>
                              </p:par>
                            </p:childTnLst>
                          </p:cTn>
                        </p:par>
                        <p:par>
                          <p:cTn id="123" fill="hold">
                            <p:stCondLst>
                              <p:cond delay="1750"/>
                            </p:stCondLst>
                            <p:childTnLst>
                              <p:par>
                                <p:cTn id="124" presetID="22" presetClass="entr" presetSubtype="2" fill="hold" nodeType="afterEffect">
                                  <p:stCondLst>
                                    <p:cond delay="0"/>
                                  </p:stCondLst>
                                  <p:childTnLst>
                                    <p:set>
                                      <p:cBhvr>
                                        <p:cTn id="125" dur="1" fill="hold">
                                          <p:stCondLst>
                                            <p:cond delay="0"/>
                                          </p:stCondLst>
                                        </p:cTn>
                                        <p:tgtEl>
                                          <p:spTgt spid="264"/>
                                        </p:tgtEl>
                                        <p:attrNameLst>
                                          <p:attrName>style.visibility</p:attrName>
                                        </p:attrNameLst>
                                      </p:cBhvr>
                                      <p:to>
                                        <p:strVal val="visible"/>
                                      </p:to>
                                    </p:set>
                                    <p:animEffect transition="in" filter="wipe(right)">
                                      <p:cBhvr>
                                        <p:cTn id="126" dur="500"/>
                                        <p:tgtEl>
                                          <p:spTgt spid="264"/>
                                        </p:tgtEl>
                                      </p:cBhvr>
                                    </p:animEffect>
                                  </p:childTnLst>
                                </p:cTn>
                              </p:par>
                            </p:childTnLst>
                          </p:cTn>
                        </p:par>
                        <p:par>
                          <p:cTn id="127" fill="hold">
                            <p:stCondLst>
                              <p:cond delay="2250"/>
                            </p:stCondLst>
                            <p:childTnLst>
                              <p:par>
                                <p:cTn id="128" presetID="10" presetClass="entr" presetSubtype="0" fill="hold" nodeType="after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childTnLst>
                          </p:cTn>
                        </p:par>
                        <p:par>
                          <p:cTn id="131" fill="hold">
                            <p:stCondLst>
                              <p:cond delay="2750"/>
                            </p:stCondLst>
                            <p:childTnLst>
                              <p:par>
                                <p:cTn id="132" presetID="22" presetClass="entr" presetSubtype="2" fill="hold" nodeType="afterEffect">
                                  <p:stCondLst>
                                    <p:cond delay="0"/>
                                  </p:stCondLst>
                                  <p:childTnLst>
                                    <p:set>
                                      <p:cBhvr>
                                        <p:cTn id="133" dur="1" fill="hold">
                                          <p:stCondLst>
                                            <p:cond delay="0"/>
                                          </p:stCondLst>
                                        </p:cTn>
                                        <p:tgtEl>
                                          <p:spTgt spid="243"/>
                                        </p:tgtEl>
                                        <p:attrNameLst>
                                          <p:attrName>style.visibility</p:attrName>
                                        </p:attrNameLst>
                                      </p:cBhvr>
                                      <p:to>
                                        <p:strVal val="visible"/>
                                      </p:to>
                                    </p:set>
                                    <p:animEffect transition="in" filter="wipe(right)">
                                      <p:cBhvr>
                                        <p:cTn id="134" dur="500"/>
                                        <p:tgtEl>
                                          <p:spTgt spid="243"/>
                                        </p:tgtEl>
                                      </p:cBhvr>
                                    </p:animEffect>
                                  </p:childTnLst>
                                </p:cTn>
                              </p:par>
                            </p:childTnLst>
                          </p:cTn>
                        </p:par>
                        <p:par>
                          <p:cTn id="135" fill="hold">
                            <p:stCondLst>
                              <p:cond delay="3250"/>
                            </p:stCondLst>
                            <p:childTnLst>
                              <p:par>
                                <p:cTn id="136" presetID="22" presetClass="entr" presetSubtype="4" fill="hold" nodeType="afterEffect">
                                  <p:stCondLst>
                                    <p:cond delay="0"/>
                                  </p:stCondLst>
                                  <p:childTnLst>
                                    <p:set>
                                      <p:cBhvr>
                                        <p:cTn id="137" dur="1" fill="hold">
                                          <p:stCondLst>
                                            <p:cond delay="0"/>
                                          </p:stCondLst>
                                        </p:cTn>
                                        <p:tgtEl>
                                          <p:spTgt spid="244"/>
                                        </p:tgtEl>
                                        <p:attrNameLst>
                                          <p:attrName>style.visibility</p:attrName>
                                        </p:attrNameLst>
                                      </p:cBhvr>
                                      <p:to>
                                        <p:strVal val="visible"/>
                                      </p:to>
                                    </p:set>
                                    <p:animEffect transition="in" filter="wipe(down)">
                                      <p:cBhvr>
                                        <p:cTn id="138" dur="500"/>
                                        <p:tgtEl>
                                          <p:spTgt spid="244"/>
                                        </p:tgtEl>
                                      </p:cBhvr>
                                    </p:animEffect>
                                  </p:childTnLst>
                                </p:cTn>
                              </p:par>
                            </p:childTnLst>
                          </p:cTn>
                        </p:par>
                        <p:par>
                          <p:cTn id="139" fill="hold">
                            <p:stCondLst>
                              <p:cond delay="3750"/>
                            </p:stCondLst>
                            <p:childTnLst>
                              <p:par>
                                <p:cTn id="140" presetID="22" presetClass="entr" presetSubtype="8" fill="hold" nodeType="afterEffect">
                                  <p:stCondLst>
                                    <p:cond delay="0"/>
                                  </p:stCondLst>
                                  <p:childTnLst>
                                    <p:set>
                                      <p:cBhvr>
                                        <p:cTn id="141" dur="1" fill="hold">
                                          <p:stCondLst>
                                            <p:cond delay="0"/>
                                          </p:stCondLst>
                                        </p:cTn>
                                        <p:tgtEl>
                                          <p:spTgt spid="266"/>
                                        </p:tgtEl>
                                        <p:attrNameLst>
                                          <p:attrName>style.visibility</p:attrName>
                                        </p:attrNameLst>
                                      </p:cBhvr>
                                      <p:to>
                                        <p:strVal val="visible"/>
                                      </p:to>
                                    </p:set>
                                    <p:animEffect transition="in" filter="wipe(left)">
                                      <p:cBhvr>
                                        <p:cTn id="142" dur="500"/>
                                        <p:tgtEl>
                                          <p:spTgt spid="266"/>
                                        </p:tgtEl>
                                      </p:cBhvr>
                                    </p:animEffect>
                                  </p:childTnLst>
                                </p:cTn>
                              </p:par>
                              <p:par>
                                <p:cTn id="143" presetID="10" presetClass="entr" presetSubtype="0" fill="hold" nodeType="withEffect">
                                  <p:stCondLst>
                                    <p:cond delay="0"/>
                                  </p:stCondLst>
                                  <p:childTnLst>
                                    <p:set>
                                      <p:cBhvr>
                                        <p:cTn id="144" dur="1" fill="hold">
                                          <p:stCondLst>
                                            <p:cond delay="0"/>
                                          </p:stCondLst>
                                        </p:cTn>
                                        <p:tgtEl>
                                          <p:spTgt spid="310"/>
                                        </p:tgtEl>
                                        <p:attrNameLst>
                                          <p:attrName>style.visibility</p:attrName>
                                        </p:attrNameLst>
                                      </p:cBhvr>
                                      <p:to>
                                        <p:strVal val="visible"/>
                                      </p:to>
                                    </p:set>
                                    <p:animEffect transition="in" filter="fade">
                                      <p:cBhvr>
                                        <p:cTn id="145" dur="500"/>
                                        <p:tgtEl>
                                          <p:spTgt spid="310"/>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286"/>
                                        </p:tgtEl>
                                        <p:attrNameLst>
                                          <p:attrName>style.visibility</p:attrName>
                                        </p:attrNameLst>
                                      </p:cBhvr>
                                      <p:to>
                                        <p:strVal val="visible"/>
                                      </p:to>
                                    </p:set>
                                    <p:animEffect transition="in" filter="fade">
                                      <p:cBhvr>
                                        <p:cTn id="150" dur="500"/>
                                        <p:tgtEl>
                                          <p:spTgt spid="28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1"/>
                                        </p:tgtEl>
                                        <p:attrNameLst>
                                          <p:attrName>style.visibility</p:attrName>
                                        </p:attrNameLst>
                                      </p:cBhvr>
                                      <p:to>
                                        <p:strVal val="visible"/>
                                      </p:to>
                                    </p:set>
                                    <p:animEffect transition="in" filter="fade">
                                      <p:cBhvr>
                                        <p:cTn id="153" dur="500"/>
                                        <p:tgtEl>
                                          <p:spTgt spid="131"/>
                                        </p:tgtEl>
                                      </p:cBhvr>
                                    </p:animEffect>
                                  </p:childTnLst>
                                </p:cTn>
                              </p:par>
                            </p:childTnLst>
                          </p:cTn>
                        </p:par>
                        <p:par>
                          <p:cTn id="154" fill="hold">
                            <p:stCondLst>
                              <p:cond delay="500"/>
                            </p:stCondLst>
                            <p:childTnLst>
                              <p:par>
                                <p:cTn id="155" presetID="7" presetClass="emph" presetSubtype="2" fill="hold" nodeType="afterEffect">
                                  <p:stCondLst>
                                    <p:cond delay="0"/>
                                  </p:stCondLst>
                                  <p:childTnLst>
                                    <p:animClr clrSpc="rgb" dir="cw">
                                      <p:cBhvr>
                                        <p:cTn id="156" dur="1000" fill="hold"/>
                                        <p:tgtEl>
                                          <p:spTgt spid="252"/>
                                        </p:tgtEl>
                                        <p:attrNameLst>
                                          <p:attrName>stroke.color</p:attrName>
                                        </p:attrNameLst>
                                      </p:cBhvr>
                                      <p:to>
                                        <a:srgbClr val="00B050"/>
                                      </p:to>
                                    </p:animClr>
                                    <p:set>
                                      <p:cBhvr>
                                        <p:cTn id="157" dur="1000" fill="hold"/>
                                        <p:tgtEl>
                                          <p:spTgt spid="252"/>
                                        </p:tgtEl>
                                        <p:attrNameLst>
                                          <p:attrName>stroke.on</p:attrName>
                                        </p:attrNameLst>
                                      </p:cBhvr>
                                      <p:to>
                                        <p:strVal val="true"/>
                                      </p:to>
                                    </p:set>
                                  </p:childTnLst>
                                </p:cTn>
                              </p:par>
                              <p:par>
                                <p:cTn id="158" presetID="10" presetClass="entr" presetSubtype="0" fill="hold" nodeType="withEffect">
                                  <p:stCondLst>
                                    <p:cond delay="0"/>
                                  </p:stCondLst>
                                  <p:childTnLst>
                                    <p:set>
                                      <p:cBhvr>
                                        <p:cTn id="159" dur="1" fill="hold">
                                          <p:stCondLst>
                                            <p:cond delay="0"/>
                                          </p:stCondLst>
                                        </p:cTn>
                                        <p:tgtEl>
                                          <p:spTgt spid="67"/>
                                        </p:tgtEl>
                                        <p:attrNameLst>
                                          <p:attrName>style.visibility</p:attrName>
                                        </p:attrNameLst>
                                      </p:cBhvr>
                                      <p:to>
                                        <p:strVal val="visible"/>
                                      </p:to>
                                    </p:set>
                                    <p:animEffect transition="in" filter="fade">
                                      <p:cBhvr>
                                        <p:cTn id="160" dur="500"/>
                                        <p:tgtEl>
                                          <p:spTgt spid="67"/>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267"/>
                                        </p:tgtEl>
                                        <p:attrNameLst>
                                          <p:attrName>style.visibility</p:attrName>
                                        </p:attrNameLst>
                                      </p:cBhvr>
                                      <p:to>
                                        <p:strVal val="visible"/>
                                      </p:to>
                                    </p:set>
                                    <p:animEffect transition="in" filter="fade">
                                      <p:cBhvr>
                                        <p:cTn id="165" dur="500"/>
                                        <p:tgtEl>
                                          <p:spTgt spid="267"/>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296"/>
                                        </p:tgtEl>
                                        <p:attrNameLst>
                                          <p:attrName>style.visibility</p:attrName>
                                        </p:attrNameLst>
                                      </p:cBhvr>
                                      <p:to>
                                        <p:strVal val="visible"/>
                                      </p:to>
                                    </p:set>
                                    <p:animEffect transition="in" filter="fade">
                                      <p:cBhvr>
                                        <p:cTn id="168" dur="500"/>
                                        <p:tgtEl>
                                          <p:spTgt spid="296"/>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287"/>
                                        </p:tgtEl>
                                        <p:attrNameLst>
                                          <p:attrName>style.visibility</p:attrName>
                                        </p:attrNameLst>
                                      </p:cBhvr>
                                      <p:to>
                                        <p:strVal val="visible"/>
                                      </p:to>
                                    </p:set>
                                    <p:animEffect transition="in" filter="fade">
                                      <p:cBhvr>
                                        <p:cTn id="171" dur="500"/>
                                        <p:tgtEl>
                                          <p:spTgt spid="287"/>
                                        </p:tgtEl>
                                      </p:cBhvr>
                                    </p:animEffect>
                                  </p:childTnLst>
                                </p:cTn>
                              </p:par>
                              <p:par>
                                <p:cTn id="172" presetID="1" presetClass="entr" presetSubtype="0" fill="hold" grpId="1" nodeType="withEffect">
                                  <p:stCondLst>
                                    <p:cond delay="0"/>
                                  </p:stCondLst>
                                  <p:childTnLst>
                                    <p:set>
                                      <p:cBhvr>
                                        <p:cTn id="173" dur="1" fill="hold">
                                          <p:stCondLst>
                                            <p:cond delay="0"/>
                                          </p:stCondLst>
                                        </p:cTn>
                                        <p:tgtEl>
                                          <p:spTgt spid="206"/>
                                        </p:tgtEl>
                                        <p:attrNameLst>
                                          <p:attrName>style.visibility</p:attrName>
                                        </p:attrNameLst>
                                      </p:cBhvr>
                                      <p:to>
                                        <p:strVal val="visible"/>
                                      </p:to>
                                    </p:set>
                                  </p:childTnLst>
                                </p:cTn>
                              </p:par>
                              <p:par>
                                <p:cTn id="174" presetID="1" presetClass="entr" presetSubtype="0" fill="hold" grpId="1" nodeType="withEffect">
                                  <p:stCondLst>
                                    <p:cond delay="0"/>
                                  </p:stCondLst>
                                  <p:childTnLst>
                                    <p:set>
                                      <p:cBhvr>
                                        <p:cTn id="175" dur="1" fill="hold">
                                          <p:stCondLst>
                                            <p:cond delay="0"/>
                                          </p:stCondLst>
                                        </p:cTn>
                                        <p:tgtEl>
                                          <p:spTgt spid="207"/>
                                        </p:tgtEl>
                                        <p:attrNameLst>
                                          <p:attrName>style.visibility</p:attrName>
                                        </p:attrNameLst>
                                      </p:cBhvr>
                                      <p:to>
                                        <p:strVal val="visible"/>
                                      </p:to>
                                    </p:set>
                                  </p:childTnLst>
                                </p:cTn>
                              </p:par>
                              <p:par>
                                <p:cTn id="176" presetID="1" presetClass="entr" presetSubtype="0" fill="hold" grpId="1" nodeType="withEffect">
                                  <p:stCondLst>
                                    <p:cond delay="0"/>
                                  </p:stCondLst>
                                  <p:childTnLst>
                                    <p:set>
                                      <p:cBhvr>
                                        <p:cTn id="177" dur="1" fill="hold">
                                          <p:stCondLst>
                                            <p:cond delay="0"/>
                                          </p:stCondLst>
                                        </p:cTn>
                                        <p:tgtEl>
                                          <p:spTgt spid="208"/>
                                        </p:tgtEl>
                                        <p:attrNameLst>
                                          <p:attrName>style.visibility</p:attrName>
                                        </p:attrNameLst>
                                      </p:cBhvr>
                                      <p:to>
                                        <p:strVal val="visible"/>
                                      </p:to>
                                    </p:set>
                                  </p:childTnLst>
                                </p:cTn>
                              </p:par>
                              <p:par>
                                <p:cTn id="178" presetID="1" presetClass="entr" presetSubtype="0" fill="hold" grpId="1" nodeType="withEffect">
                                  <p:stCondLst>
                                    <p:cond delay="0"/>
                                  </p:stCondLst>
                                  <p:childTnLst>
                                    <p:set>
                                      <p:cBhvr>
                                        <p:cTn id="179" dur="1" fill="hold">
                                          <p:stCondLst>
                                            <p:cond delay="0"/>
                                          </p:stCondLst>
                                        </p:cTn>
                                        <p:tgtEl>
                                          <p:spTgt spid="209"/>
                                        </p:tgtEl>
                                        <p:attrNameLst>
                                          <p:attrName>style.visibility</p:attrName>
                                        </p:attrNameLst>
                                      </p:cBhvr>
                                      <p:to>
                                        <p:strVal val="visible"/>
                                      </p:to>
                                    </p:set>
                                  </p:childTnLst>
                                </p:cTn>
                              </p:par>
                              <p:par>
                                <p:cTn id="180" presetID="1" presetClass="entr" presetSubtype="0" fill="hold" grpId="1" nodeType="withEffect">
                                  <p:stCondLst>
                                    <p:cond delay="0"/>
                                  </p:stCondLst>
                                  <p:childTnLst>
                                    <p:set>
                                      <p:cBhvr>
                                        <p:cTn id="181" dur="1" fill="hold">
                                          <p:stCondLst>
                                            <p:cond delay="0"/>
                                          </p:stCondLst>
                                        </p:cTn>
                                        <p:tgtEl>
                                          <p:spTgt spid="212"/>
                                        </p:tgtEl>
                                        <p:attrNameLst>
                                          <p:attrName>style.visibility</p:attrName>
                                        </p:attrNameLst>
                                      </p:cBhvr>
                                      <p:to>
                                        <p:strVal val="visible"/>
                                      </p:to>
                                    </p:set>
                                  </p:childTnLst>
                                </p:cTn>
                              </p:par>
                            </p:childTnLst>
                          </p:cTn>
                        </p:par>
                        <p:par>
                          <p:cTn id="182" fill="hold">
                            <p:stCondLst>
                              <p:cond delay="500"/>
                            </p:stCondLst>
                            <p:childTnLst>
                              <p:par>
                                <p:cTn id="183" presetID="0" presetClass="path" presetSubtype="0" accel="50000" decel="50000" fill="hold" grpId="0" nodeType="afterEffect">
                                  <p:stCondLst>
                                    <p:cond delay="0"/>
                                  </p:stCondLst>
                                  <p:childTnLst>
                                    <p:animMotion origin="layout" path="M 0.00026 0.00091 L 0.00026 0.00113 L 0.00026 0.05992 L 0.22798 0.05992 L 0.22798 -0.27168 " pathEditMode="relative" rAng="0" ptsTypes="AAAAA">
                                      <p:cBhvr>
                                        <p:cTn id="184" dur="3000" fill="hold"/>
                                        <p:tgtEl>
                                          <p:spTgt spid="206"/>
                                        </p:tgtEl>
                                        <p:attrNameLst>
                                          <p:attrName>ppt_x</p:attrName>
                                          <p:attrName>ppt_y</p:attrName>
                                        </p:attrNameLst>
                                      </p:cBhvr>
                                      <p:rCtr x="11386" y="-10690"/>
                                    </p:animMotion>
                                  </p:childTnLst>
                                </p:cTn>
                              </p:par>
                              <p:par>
                                <p:cTn id="185" presetID="0" presetClass="path" presetSubtype="0" accel="50000" decel="50000" fill="hold" grpId="0" nodeType="withEffect">
                                  <p:stCondLst>
                                    <p:cond delay="2000"/>
                                  </p:stCondLst>
                                  <p:childTnLst>
                                    <p:animMotion origin="layout" path="M 0.00026 0.00091 L 0.00026 0.00113 L 0.00026 0.05992 L 0.22798 0.05992 L 0.22798 -0.27168 " pathEditMode="relative" rAng="0" ptsTypes="AAAAA">
                                      <p:cBhvr>
                                        <p:cTn id="186" dur="3000" fill="hold"/>
                                        <p:tgtEl>
                                          <p:spTgt spid="207"/>
                                        </p:tgtEl>
                                        <p:attrNameLst>
                                          <p:attrName>ppt_x</p:attrName>
                                          <p:attrName>ppt_y</p:attrName>
                                        </p:attrNameLst>
                                      </p:cBhvr>
                                      <p:rCtr x="11386" y="-10690"/>
                                    </p:animMotion>
                                  </p:childTnLst>
                                </p:cTn>
                              </p:par>
                              <p:par>
                                <p:cTn id="187" presetID="0" presetClass="path" presetSubtype="0" accel="50000" decel="50000" fill="hold" grpId="0" nodeType="withEffect">
                                  <p:stCondLst>
                                    <p:cond delay="4000"/>
                                  </p:stCondLst>
                                  <p:childTnLst>
                                    <p:animMotion origin="layout" path="M 0.00026 0.00091 L 0.00026 0.00113 L 0.00026 0.05992 L 0.22798 0.05992 L 0.22798 -0.27168 " pathEditMode="relative" rAng="0" ptsTypes="AAAAA">
                                      <p:cBhvr>
                                        <p:cTn id="188" dur="3000" fill="hold"/>
                                        <p:tgtEl>
                                          <p:spTgt spid="208"/>
                                        </p:tgtEl>
                                        <p:attrNameLst>
                                          <p:attrName>ppt_x</p:attrName>
                                          <p:attrName>ppt_y</p:attrName>
                                        </p:attrNameLst>
                                      </p:cBhvr>
                                      <p:rCtr x="11386" y="-10690"/>
                                    </p:animMotion>
                                  </p:childTnLst>
                                </p:cTn>
                              </p:par>
                              <p:par>
                                <p:cTn id="189" presetID="0" presetClass="path" presetSubtype="0" accel="50000" decel="50000" fill="hold" grpId="0" nodeType="withEffect">
                                  <p:stCondLst>
                                    <p:cond delay="3500"/>
                                  </p:stCondLst>
                                  <p:childTnLst>
                                    <p:animMotion origin="layout" path="M 0.00026 0.00091 L 0.00026 0.00113 L 0.00026 0.05992 L 0.22798 0.05992 L 0.22798 -0.27168 " pathEditMode="relative" rAng="0" ptsTypes="AAAAA">
                                      <p:cBhvr>
                                        <p:cTn id="190" dur="3000" fill="hold"/>
                                        <p:tgtEl>
                                          <p:spTgt spid="212"/>
                                        </p:tgtEl>
                                        <p:attrNameLst>
                                          <p:attrName>ppt_x</p:attrName>
                                          <p:attrName>ppt_y</p:attrName>
                                        </p:attrNameLst>
                                      </p:cBhvr>
                                      <p:rCtr x="11386" y="-10690"/>
                                    </p:animMotion>
                                  </p:childTnLst>
                                </p:cTn>
                              </p:par>
                              <p:par>
                                <p:cTn id="191" presetID="0" presetClass="path" presetSubtype="0" accel="50000" decel="50000" fill="hold" grpId="0" nodeType="withEffect">
                                  <p:stCondLst>
                                    <p:cond delay="5750"/>
                                  </p:stCondLst>
                                  <p:childTnLst>
                                    <p:animMotion origin="layout" path="M 0.00026 0.00091 L 0.00026 0.00113 L 0.00026 0.05992 L 0.22798 0.05992 L 0.22798 -0.27168 " pathEditMode="relative" rAng="0" ptsTypes="AAAAA">
                                      <p:cBhvr>
                                        <p:cTn id="192" dur="3000" fill="hold"/>
                                        <p:tgtEl>
                                          <p:spTgt spid="209"/>
                                        </p:tgtEl>
                                        <p:attrNameLst>
                                          <p:attrName>ppt_x</p:attrName>
                                          <p:attrName>ppt_y</p:attrName>
                                        </p:attrNameLst>
                                      </p:cBhvr>
                                      <p:rCtr x="11386" y="-10690"/>
                                    </p:animMotion>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288"/>
                                        </p:tgtEl>
                                        <p:attrNameLst>
                                          <p:attrName>style.visibility</p:attrName>
                                        </p:attrNameLst>
                                      </p:cBhvr>
                                      <p:to>
                                        <p:strVal val="visible"/>
                                      </p:to>
                                    </p:set>
                                    <p:animEffect transition="in" filter="fade">
                                      <p:cBhvr>
                                        <p:cTn id="197" dur="500"/>
                                        <p:tgtEl>
                                          <p:spTgt spid="288"/>
                                        </p:tgtEl>
                                      </p:cBhvr>
                                    </p:animEffect>
                                  </p:childTnLst>
                                </p:cTn>
                              </p:par>
                            </p:childTnLst>
                          </p:cTn>
                        </p:par>
                        <p:par>
                          <p:cTn id="198" fill="hold">
                            <p:stCondLst>
                              <p:cond delay="500"/>
                            </p:stCondLst>
                            <p:childTnLst>
                              <p:par>
                                <p:cTn id="199" presetID="10" presetClass="entr" presetSubtype="0" fill="hold" nodeType="afterEffect">
                                  <p:stCondLst>
                                    <p:cond delay="0"/>
                                  </p:stCondLst>
                                  <p:childTnLst>
                                    <p:set>
                                      <p:cBhvr>
                                        <p:cTn id="200" dur="1" fill="hold">
                                          <p:stCondLst>
                                            <p:cond delay="0"/>
                                          </p:stCondLst>
                                        </p:cTn>
                                        <p:tgtEl>
                                          <p:spTgt spid="276"/>
                                        </p:tgtEl>
                                        <p:attrNameLst>
                                          <p:attrName>style.visibility</p:attrName>
                                        </p:attrNameLst>
                                      </p:cBhvr>
                                      <p:to>
                                        <p:strVal val="visible"/>
                                      </p:to>
                                    </p:set>
                                    <p:animEffect transition="in" filter="fade">
                                      <p:cBhvr>
                                        <p:cTn id="201" dur="500"/>
                                        <p:tgtEl>
                                          <p:spTgt spid="276"/>
                                        </p:tgtEl>
                                      </p:cBhvr>
                                    </p:animEffect>
                                  </p:childTnLst>
                                </p:cTn>
                              </p:par>
                            </p:childTnLst>
                          </p:cTn>
                        </p:par>
                        <p:par>
                          <p:cTn id="202" fill="hold">
                            <p:stCondLst>
                              <p:cond delay="1000"/>
                            </p:stCondLst>
                            <p:childTnLst>
                              <p:par>
                                <p:cTn id="203" presetID="10" presetClass="entr" presetSubtype="0" fill="hold" grpId="0" nodeType="afterEffect">
                                  <p:stCondLst>
                                    <p:cond delay="0"/>
                                  </p:stCondLst>
                                  <p:childTnLst>
                                    <p:set>
                                      <p:cBhvr>
                                        <p:cTn id="204" dur="1" fill="hold">
                                          <p:stCondLst>
                                            <p:cond delay="0"/>
                                          </p:stCondLst>
                                        </p:cTn>
                                        <p:tgtEl>
                                          <p:spTgt spid="297"/>
                                        </p:tgtEl>
                                        <p:attrNameLst>
                                          <p:attrName>style.visibility</p:attrName>
                                        </p:attrNameLst>
                                      </p:cBhvr>
                                      <p:to>
                                        <p:strVal val="visible"/>
                                      </p:to>
                                    </p:set>
                                    <p:animEffect transition="in" filter="fade">
                                      <p:cBhvr>
                                        <p:cTn id="205" dur="500"/>
                                        <p:tgtEl>
                                          <p:spTgt spid="297"/>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3"/>
                                        </p:tgtEl>
                                        <p:attrNameLst>
                                          <p:attrName>style.visibility</p:attrName>
                                        </p:attrNameLst>
                                      </p:cBhvr>
                                      <p:to>
                                        <p:strVal val="visible"/>
                                      </p:to>
                                    </p:set>
                                    <p:animEffect transition="in" filter="fade">
                                      <p:cBhvr>
                                        <p:cTn id="208" dur="500"/>
                                        <p:tgtEl>
                                          <p:spTgt spid="3"/>
                                        </p:tgtEl>
                                      </p:cBhvr>
                                    </p:animEffect>
                                  </p:childTnLst>
                                </p:cTn>
                              </p:par>
                            </p:childTnLst>
                          </p:cTn>
                        </p:par>
                        <p:par>
                          <p:cTn id="209" fill="hold">
                            <p:stCondLst>
                              <p:cond delay="1500"/>
                            </p:stCondLst>
                            <p:childTnLst>
                              <p:par>
                                <p:cTn id="210" presetID="53" presetClass="entr" presetSubtype="16" fill="hold" grpId="0" nodeType="afterEffect">
                                  <p:stCondLst>
                                    <p:cond delay="0"/>
                                  </p:stCondLst>
                                  <p:childTnLst>
                                    <p:set>
                                      <p:cBhvr>
                                        <p:cTn id="211" dur="1" fill="hold">
                                          <p:stCondLst>
                                            <p:cond delay="0"/>
                                          </p:stCondLst>
                                        </p:cTn>
                                        <p:tgtEl>
                                          <p:spTgt spid="200"/>
                                        </p:tgtEl>
                                        <p:attrNameLst>
                                          <p:attrName>style.visibility</p:attrName>
                                        </p:attrNameLst>
                                      </p:cBhvr>
                                      <p:to>
                                        <p:strVal val="visible"/>
                                      </p:to>
                                    </p:set>
                                    <p:anim calcmode="lin" valueType="num">
                                      <p:cBhvr>
                                        <p:cTn id="212" dur="750" fill="hold"/>
                                        <p:tgtEl>
                                          <p:spTgt spid="200"/>
                                        </p:tgtEl>
                                        <p:attrNameLst>
                                          <p:attrName>ppt_w</p:attrName>
                                        </p:attrNameLst>
                                      </p:cBhvr>
                                      <p:tavLst>
                                        <p:tav tm="0">
                                          <p:val>
                                            <p:fltVal val="0"/>
                                          </p:val>
                                        </p:tav>
                                        <p:tav tm="100000">
                                          <p:val>
                                            <p:strVal val="#ppt_w"/>
                                          </p:val>
                                        </p:tav>
                                      </p:tavLst>
                                    </p:anim>
                                    <p:anim calcmode="lin" valueType="num">
                                      <p:cBhvr>
                                        <p:cTn id="213" dur="750" fill="hold"/>
                                        <p:tgtEl>
                                          <p:spTgt spid="200"/>
                                        </p:tgtEl>
                                        <p:attrNameLst>
                                          <p:attrName>ppt_h</p:attrName>
                                        </p:attrNameLst>
                                      </p:cBhvr>
                                      <p:tavLst>
                                        <p:tav tm="0">
                                          <p:val>
                                            <p:fltVal val="0"/>
                                          </p:val>
                                        </p:tav>
                                        <p:tav tm="100000">
                                          <p:val>
                                            <p:strVal val="#ppt_h"/>
                                          </p:val>
                                        </p:tav>
                                      </p:tavLst>
                                    </p:anim>
                                    <p:animEffect transition="in" filter="fade">
                                      <p:cBhvr>
                                        <p:cTn id="214" dur="750"/>
                                        <p:tgtEl>
                                          <p:spTgt spid="200"/>
                                        </p:tgtEl>
                                      </p:cBhvr>
                                    </p:animEffect>
                                  </p:childTnLst>
                                </p:cTn>
                              </p:par>
                              <p:par>
                                <p:cTn id="215" presetID="64" presetClass="path" presetSubtype="0" accel="50000" decel="50000" fill="hold" grpId="1" nodeType="withEffect">
                                  <p:stCondLst>
                                    <p:cond delay="0"/>
                                  </p:stCondLst>
                                  <p:childTnLst>
                                    <p:animMotion origin="layout" path="M 2.88486E-7 -2.84158E-6 L 0.00038 -0.17294 " pathEditMode="relative" rAng="0" ptsTypes="AA">
                                      <p:cBhvr>
                                        <p:cTn id="216" dur="2000" fill="hold"/>
                                        <p:tgtEl>
                                          <p:spTgt spid="200"/>
                                        </p:tgtEl>
                                        <p:attrNameLst>
                                          <p:attrName>ppt_x</p:attrName>
                                          <p:attrName>ppt_y</p:attrName>
                                        </p:attrNameLst>
                                      </p:cBhvr>
                                      <p:rCtr x="13" y="-8647"/>
                                    </p:animMotion>
                                  </p:childTnLst>
                                </p:cTn>
                              </p:par>
                              <p:par>
                                <p:cTn id="217" presetID="53" presetClass="exit" presetSubtype="32" fill="hold" grpId="2" nodeType="withEffect">
                                  <p:stCondLst>
                                    <p:cond delay="1000"/>
                                  </p:stCondLst>
                                  <p:childTnLst>
                                    <p:anim calcmode="lin" valueType="num">
                                      <p:cBhvr>
                                        <p:cTn id="218" dur="750"/>
                                        <p:tgtEl>
                                          <p:spTgt spid="200"/>
                                        </p:tgtEl>
                                        <p:attrNameLst>
                                          <p:attrName>ppt_w</p:attrName>
                                        </p:attrNameLst>
                                      </p:cBhvr>
                                      <p:tavLst>
                                        <p:tav tm="0">
                                          <p:val>
                                            <p:strVal val="ppt_w"/>
                                          </p:val>
                                        </p:tav>
                                        <p:tav tm="100000">
                                          <p:val>
                                            <p:fltVal val="0"/>
                                          </p:val>
                                        </p:tav>
                                      </p:tavLst>
                                    </p:anim>
                                    <p:anim calcmode="lin" valueType="num">
                                      <p:cBhvr>
                                        <p:cTn id="219" dur="750"/>
                                        <p:tgtEl>
                                          <p:spTgt spid="200"/>
                                        </p:tgtEl>
                                        <p:attrNameLst>
                                          <p:attrName>ppt_h</p:attrName>
                                        </p:attrNameLst>
                                      </p:cBhvr>
                                      <p:tavLst>
                                        <p:tav tm="0">
                                          <p:val>
                                            <p:strVal val="ppt_h"/>
                                          </p:val>
                                        </p:tav>
                                        <p:tav tm="100000">
                                          <p:val>
                                            <p:fltVal val="0"/>
                                          </p:val>
                                        </p:tav>
                                      </p:tavLst>
                                    </p:anim>
                                    <p:animEffect transition="out" filter="fade">
                                      <p:cBhvr>
                                        <p:cTn id="220" dur="750"/>
                                        <p:tgtEl>
                                          <p:spTgt spid="200"/>
                                        </p:tgtEl>
                                      </p:cBhvr>
                                    </p:animEffect>
                                    <p:set>
                                      <p:cBhvr>
                                        <p:cTn id="221" dur="1" fill="hold">
                                          <p:stCondLst>
                                            <p:cond delay="749"/>
                                          </p:stCondLst>
                                        </p:cTn>
                                        <p:tgtEl>
                                          <p:spTgt spid="200"/>
                                        </p:tgtEl>
                                        <p:attrNameLst>
                                          <p:attrName>style.visibility</p:attrName>
                                        </p:attrNameLst>
                                      </p:cBhvr>
                                      <p:to>
                                        <p:strVal val="hidden"/>
                                      </p:to>
                                    </p:set>
                                  </p:childTnLst>
                                </p:cTn>
                              </p:par>
                            </p:childTnLst>
                          </p:cTn>
                        </p:par>
                        <p:par>
                          <p:cTn id="222" fill="hold">
                            <p:stCondLst>
                              <p:cond delay="3500"/>
                            </p:stCondLst>
                            <p:childTnLst>
                              <p:par>
                                <p:cTn id="223" presetID="53" presetClass="entr" presetSubtype="16" fill="hold" grpId="0" nodeType="afterEffect">
                                  <p:stCondLst>
                                    <p:cond delay="0"/>
                                  </p:stCondLst>
                                  <p:childTnLst>
                                    <p:set>
                                      <p:cBhvr>
                                        <p:cTn id="224" dur="1" fill="hold">
                                          <p:stCondLst>
                                            <p:cond delay="0"/>
                                          </p:stCondLst>
                                        </p:cTn>
                                        <p:tgtEl>
                                          <p:spTgt spid="222"/>
                                        </p:tgtEl>
                                        <p:attrNameLst>
                                          <p:attrName>style.visibility</p:attrName>
                                        </p:attrNameLst>
                                      </p:cBhvr>
                                      <p:to>
                                        <p:strVal val="visible"/>
                                      </p:to>
                                    </p:set>
                                    <p:anim calcmode="lin" valueType="num">
                                      <p:cBhvr>
                                        <p:cTn id="225" dur="750" fill="hold"/>
                                        <p:tgtEl>
                                          <p:spTgt spid="222"/>
                                        </p:tgtEl>
                                        <p:attrNameLst>
                                          <p:attrName>ppt_w</p:attrName>
                                        </p:attrNameLst>
                                      </p:cBhvr>
                                      <p:tavLst>
                                        <p:tav tm="0">
                                          <p:val>
                                            <p:fltVal val="0"/>
                                          </p:val>
                                        </p:tav>
                                        <p:tav tm="100000">
                                          <p:val>
                                            <p:strVal val="#ppt_w"/>
                                          </p:val>
                                        </p:tav>
                                      </p:tavLst>
                                    </p:anim>
                                    <p:anim calcmode="lin" valueType="num">
                                      <p:cBhvr>
                                        <p:cTn id="226" dur="750" fill="hold"/>
                                        <p:tgtEl>
                                          <p:spTgt spid="222"/>
                                        </p:tgtEl>
                                        <p:attrNameLst>
                                          <p:attrName>ppt_h</p:attrName>
                                        </p:attrNameLst>
                                      </p:cBhvr>
                                      <p:tavLst>
                                        <p:tav tm="0">
                                          <p:val>
                                            <p:fltVal val="0"/>
                                          </p:val>
                                        </p:tav>
                                        <p:tav tm="100000">
                                          <p:val>
                                            <p:strVal val="#ppt_h"/>
                                          </p:val>
                                        </p:tav>
                                      </p:tavLst>
                                    </p:anim>
                                    <p:animEffect transition="in" filter="fade">
                                      <p:cBhvr>
                                        <p:cTn id="227" dur="750"/>
                                        <p:tgtEl>
                                          <p:spTgt spid="222"/>
                                        </p:tgtEl>
                                      </p:cBhvr>
                                    </p:animEffect>
                                  </p:childTnLst>
                                </p:cTn>
                              </p:par>
                              <p:par>
                                <p:cTn id="228" presetID="64" presetClass="path" presetSubtype="0" accel="50000" decel="50000" fill="hold" grpId="1" nodeType="withEffect">
                                  <p:stCondLst>
                                    <p:cond delay="0"/>
                                  </p:stCondLst>
                                  <p:childTnLst>
                                    <p:animMotion origin="layout" path="M 2.88486E-7 -2.84158E-6 L 0.00038 -0.17294 " pathEditMode="relative" rAng="0" ptsTypes="AA">
                                      <p:cBhvr>
                                        <p:cTn id="229" dur="2000" fill="hold"/>
                                        <p:tgtEl>
                                          <p:spTgt spid="222"/>
                                        </p:tgtEl>
                                        <p:attrNameLst>
                                          <p:attrName>ppt_x</p:attrName>
                                          <p:attrName>ppt_y</p:attrName>
                                        </p:attrNameLst>
                                      </p:cBhvr>
                                      <p:rCtr x="13" y="-8647"/>
                                    </p:animMotion>
                                  </p:childTnLst>
                                </p:cTn>
                              </p:par>
                              <p:par>
                                <p:cTn id="230" presetID="53" presetClass="exit" presetSubtype="32" fill="hold" grpId="2" nodeType="withEffect">
                                  <p:stCondLst>
                                    <p:cond delay="1000"/>
                                  </p:stCondLst>
                                  <p:childTnLst>
                                    <p:anim calcmode="lin" valueType="num">
                                      <p:cBhvr>
                                        <p:cTn id="231" dur="750"/>
                                        <p:tgtEl>
                                          <p:spTgt spid="222"/>
                                        </p:tgtEl>
                                        <p:attrNameLst>
                                          <p:attrName>ppt_w</p:attrName>
                                        </p:attrNameLst>
                                      </p:cBhvr>
                                      <p:tavLst>
                                        <p:tav tm="0">
                                          <p:val>
                                            <p:strVal val="ppt_w"/>
                                          </p:val>
                                        </p:tav>
                                        <p:tav tm="100000">
                                          <p:val>
                                            <p:fltVal val="0"/>
                                          </p:val>
                                        </p:tav>
                                      </p:tavLst>
                                    </p:anim>
                                    <p:anim calcmode="lin" valueType="num">
                                      <p:cBhvr>
                                        <p:cTn id="232" dur="750"/>
                                        <p:tgtEl>
                                          <p:spTgt spid="222"/>
                                        </p:tgtEl>
                                        <p:attrNameLst>
                                          <p:attrName>ppt_h</p:attrName>
                                        </p:attrNameLst>
                                      </p:cBhvr>
                                      <p:tavLst>
                                        <p:tav tm="0">
                                          <p:val>
                                            <p:strVal val="ppt_h"/>
                                          </p:val>
                                        </p:tav>
                                        <p:tav tm="100000">
                                          <p:val>
                                            <p:fltVal val="0"/>
                                          </p:val>
                                        </p:tav>
                                      </p:tavLst>
                                    </p:anim>
                                    <p:animEffect transition="out" filter="fade">
                                      <p:cBhvr>
                                        <p:cTn id="233" dur="750"/>
                                        <p:tgtEl>
                                          <p:spTgt spid="222"/>
                                        </p:tgtEl>
                                      </p:cBhvr>
                                    </p:animEffect>
                                    <p:set>
                                      <p:cBhvr>
                                        <p:cTn id="234" dur="1" fill="hold">
                                          <p:stCondLst>
                                            <p:cond delay="749"/>
                                          </p:stCondLst>
                                        </p:cTn>
                                        <p:tgtEl>
                                          <p:spTgt spid="222"/>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289"/>
                                        </p:tgtEl>
                                        <p:attrNameLst>
                                          <p:attrName>style.visibility</p:attrName>
                                        </p:attrNameLst>
                                      </p:cBhvr>
                                      <p:to>
                                        <p:strVal val="visible"/>
                                      </p:to>
                                    </p:set>
                                    <p:animEffect transition="in" filter="fade">
                                      <p:cBhvr>
                                        <p:cTn id="239" dur="500"/>
                                        <p:tgtEl>
                                          <p:spTgt spid="289"/>
                                        </p:tgtEl>
                                      </p:cBhvr>
                                    </p:animEffect>
                                  </p:childTnLst>
                                </p:cTn>
                              </p:par>
                              <p:par>
                                <p:cTn id="240" presetID="10" presetClass="entr" presetSubtype="0" fill="hold" nodeType="withEffect">
                                  <p:stCondLst>
                                    <p:cond delay="0"/>
                                  </p:stCondLst>
                                  <p:childTnLst>
                                    <p:set>
                                      <p:cBhvr>
                                        <p:cTn id="241" dur="1" fill="hold">
                                          <p:stCondLst>
                                            <p:cond delay="0"/>
                                          </p:stCondLst>
                                        </p:cTn>
                                        <p:tgtEl>
                                          <p:spTgt spid="65"/>
                                        </p:tgtEl>
                                        <p:attrNameLst>
                                          <p:attrName>style.visibility</p:attrName>
                                        </p:attrNameLst>
                                      </p:cBhvr>
                                      <p:to>
                                        <p:strVal val="visible"/>
                                      </p:to>
                                    </p:set>
                                    <p:animEffect transition="in" filter="fade">
                                      <p:cBhvr>
                                        <p:cTn id="242" dur="500"/>
                                        <p:tgtEl>
                                          <p:spTgt spid="65"/>
                                        </p:tgtEl>
                                      </p:cBhvr>
                                    </p:animEffect>
                                  </p:childTnLst>
                                </p:cTn>
                              </p:par>
                            </p:childTnLst>
                          </p:cTn>
                        </p:par>
                        <p:par>
                          <p:cTn id="243" fill="hold">
                            <p:stCondLst>
                              <p:cond delay="500"/>
                            </p:stCondLst>
                            <p:childTnLst>
                              <p:par>
                                <p:cTn id="244" presetID="22" presetClass="entr" presetSubtype="1" fill="hold" nodeType="afterEffect">
                                  <p:stCondLst>
                                    <p:cond delay="0"/>
                                  </p:stCondLst>
                                  <p:childTnLst>
                                    <p:set>
                                      <p:cBhvr>
                                        <p:cTn id="245" dur="1" fill="hold">
                                          <p:stCondLst>
                                            <p:cond delay="0"/>
                                          </p:stCondLst>
                                        </p:cTn>
                                        <p:tgtEl>
                                          <p:spTgt spid="272"/>
                                        </p:tgtEl>
                                        <p:attrNameLst>
                                          <p:attrName>style.visibility</p:attrName>
                                        </p:attrNameLst>
                                      </p:cBhvr>
                                      <p:to>
                                        <p:strVal val="visible"/>
                                      </p:to>
                                    </p:set>
                                    <p:animEffect transition="in" filter="wipe(up)">
                                      <p:cBhvr>
                                        <p:cTn id="246" dur="500"/>
                                        <p:tgtEl>
                                          <p:spTgt spid="272"/>
                                        </p:tgtEl>
                                      </p:cBhvr>
                                    </p:animEffect>
                                  </p:childTnLst>
                                </p:cTn>
                              </p:par>
                              <p:par>
                                <p:cTn id="247" presetID="10" presetClass="entr" presetSubtype="0" fill="hold" grpId="0" nodeType="withEffect">
                                  <p:stCondLst>
                                    <p:cond delay="250"/>
                                  </p:stCondLst>
                                  <p:childTnLst>
                                    <p:set>
                                      <p:cBhvr>
                                        <p:cTn id="248" dur="1" fill="hold">
                                          <p:stCondLst>
                                            <p:cond delay="0"/>
                                          </p:stCondLst>
                                        </p:cTn>
                                        <p:tgtEl>
                                          <p:spTgt spid="298"/>
                                        </p:tgtEl>
                                        <p:attrNameLst>
                                          <p:attrName>style.visibility</p:attrName>
                                        </p:attrNameLst>
                                      </p:cBhvr>
                                      <p:to>
                                        <p:strVal val="visible"/>
                                      </p:to>
                                    </p:set>
                                    <p:animEffect transition="in" filter="fade">
                                      <p:cBhvr>
                                        <p:cTn id="249" dur="500"/>
                                        <p:tgtEl>
                                          <p:spTgt spid="298"/>
                                        </p:tgtEl>
                                      </p:cBhvr>
                                    </p:animEffect>
                                  </p:childTnLst>
                                </p:cTn>
                              </p:par>
                              <p:par>
                                <p:cTn id="250" presetID="22" presetClass="entr" presetSubtype="8" fill="hold" nodeType="withEffect">
                                  <p:stCondLst>
                                    <p:cond delay="250"/>
                                  </p:stCondLst>
                                  <p:childTnLst>
                                    <p:set>
                                      <p:cBhvr>
                                        <p:cTn id="251" dur="1" fill="hold">
                                          <p:stCondLst>
                                            <p:cond delay="0"/>
                                          </p:stCondLst>
                                        </p:cTn>
                                        <p:tgtEl>
                                          <p:spTgt spid="14"/>
                                        </p:tgtEl>
                                        <p:attrNameLst>
                                          <p:attrName>style.visibility</p:attrName>
                                        </p:attrNameLst>
                                      </p:cBhvr>
                                      <p:to>
                                        <p:strVal val="visible"/>
                                      </p:to>
                                    </p:set>
                                    <p:animEffect transition="in" filter="wipe(left)">
                                      <p:cBhvr>
                                        <p:cTn id="252" dur="1500"/>
                                        <p:tgtEl>
                                          <p:spTgt spid="14"/>
                                        </p:tgtEl>
                                      </p:cBhvr>
                                    </p:animEffect>
                                  </p:childTnLst>
                                </p:cTn>
                              </p:par>
                              <p:par>
                                <p:cTn id="253" presetID="10" presetClass="entr" presetSubtype="0" fill="hold" nodeType="withEffect">
                                  <p:stCondLst>
                                    <p:cond delay="500"/>
                                  </p:stCondLst>
                                  <p:childTnLst>
                                    <p:set>
                                      <p:cBhvr>
                                        <p:cTn id="254" dur="1" fill="hold">
                                          <p:stCondLst>
                                            <p:cond delay="0"/>
                                          </p:stCondLst>
                                        </p:cTn>
                                        <p:tgtEl>
                                          <p:spTgt spid="313"/>
                                        </p:tgtEl>
                                        <p:attrNameLst>
                                          <p:attrName>style.visibility</p:attrName>
                                        </p:attrNameLst>
                                      </p:cBhvr>
                                      <p:to>
                                        <p:strVal val="visible"/>
                                      </p:to>
                                    </p:set>
                                    <p:animEffect transition="in" filter="fade">
                                      <p:cBhvr>
                                        <p:cTn id="255" dur="500"/>
                                        <p:tgtEl>
                                          <p:spTgt spid="313"/>
                                        </p:tgtEl>
                                      </p:cBhvr>
                                    </p:animEffect>
                                  </p:childTnLst>
                                </p:cTn>
                              </p:par>
                              <p:par>
                                <p:cTn id="256" presetID="10" presetClass="entr" presetSubtype="0" fill="hold" nodeType="withEffect">
                                  <p:stCondLst>
                                    <p:cond delay="1000"/>
                                  </p:stCondLst>
                                  <p:childTnLst>
                                    <p:set>
                                      <p:cBhvr>
                                        <p:cTn id="257" dur="1" fill="hold">
                                          <p:stCondLst>
                                            <p:cond delay="0"/>
                                          </p:stCondLst>
                                        </p:cTn>
                                        <p:tgtEl>
                                          <p:spTgt spid="314"/>
                                        </p:tgtEl>
                                        <p:attrNameLst>
                                          <p:attrName>style.visibility</p:attrName>
                                        </p:attrNameLst>
                                      </p:cBhvr>
                                      <p:to>
                                        <p:strVal val="visible"/>
                                      </p:to>
                                    </p:set>
                                    <p:animEffect transition="in" filter="fade">
                                      <p:cBhvr>
                                        <p:cTn id="258" dur="500"/>
                                        <p:tgtEl>
                                          <p:spTgt spid="314"/>
                                        </p:tgtEl>
                                      </p:cBhvr>
                                    </p:animEffect>
                                  </p:childTnLst>
                                </p:cTn>
                              </p:par>
                              <p:par>
                                <p:cTn id="259" presetID="10" presetClass="entr" presetSubtype="0" fill="hold" nodeType="withEffect">
                                  <p:stCondLst>
                                    <p:cond delay="1500"/>
                                  </p:stCondLst>
                                  <p:childTnLst>
                                    <p:set>
                                      <p:cBhvr>
                                        <p:cTn id="260" dur="1" fill="hold">
                                          <p:stCondLst>
                                            <p:cond delay="0"/>
                                          </p:stCondLst>
                                        </p:cTn>
                                        <p:tgtEl>
                                          <p:spTgt spid="315"/>
                                        </p:tgtEl>
                                        <p:attrNameLst>
                                          <p:attrName>style.visibility</p:attrName>
                                        </p:attrNameLst>
                                      </p:cBhvr>
                                      <p:to>
                                        <p:strVal val="visible"/>
                                      </p:to>
                                    </p:set>
                                    <p:animEffect transition="in" filter="fade">
                                      <p:cBhvr>
                                        <p:cTn id="261" dur="500"/>
                                        <p:tgtEl>
                                          <p:spTgt spid="315"/>
                                        </p:tgtEl>
                                      </p:cBhvr>
                                    </p:animEffec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grpId="0" nodeType="clickEffect">
                                  <p:stCondLst>
                                    <p:cond delay="0"/>
                                  </p:stCondLst>
                                  <p:childTnLst>
                                    <p:set>
                                      <p:cBhvr>
                                        <p:cTn id="265" dur="1" fill="hold">
                                          <p:stCondLst>
                                            <p:cond delay="0"/>
                                          </p:stCondLst>
                                        </p:cTn>
                                        <p:tgtEl>
                                          <p:spTgt spid="290"/>
                                        </p:tgtEl>
                                        <p:attrNameLst>
                                          <p:attrName>style.visibility</p:attrName>
                                        </p:attrNameLst>
                                      </p:cBhvr>
                                      <p:to>
                                        <p:strVal val="visible"/>
                                      </p:to>
                                    </p:set>
                                    <p:animEffect transition="in" filter="fade">
                                      <p:cBhvr>
                                        <p:cTn id="266" dur="500"/>
                                        <p:tgtEl>
                                          <p:spTgt spid="290"/>
                                        </p:tgtEl>
                                      </p:cBhvr>
                                    </p:animEffect>
                                  </p:childTnLst>
                                </p:cTn>
                              </p:par>
                              <p:par>
                                <p:cTn id="267" presetID="1" presetClass="entr" presetSubtype="0" fill="hold" nodeType="withEffect">
                                  <p:stCondLst>
                                    <p:cond delay="0"/>
                                  </p:stCondLst>
                                  <p:childTnLst>
                                    <p:set>
                                      <p:cBhvr>
                                        <p:cTn id="268" dur="1" fill="hold">
                                          <p:stCondLst>
                                            <p:cond delay="0"/>
                                          </p:stCondLst>
                                        </p:cTn>
                                        <p:tgtEl>
                                          <p:spTgt spid="66"/>
                                        </p:tgtEl>
                                        <p:attrNameLst>
                                          <p:attrName>style.visibility</p:attrName>
                                        </p:attrNameLst>
                                      </p:cBhvr>
                                      <p:to>
                                        <p:strVal val="visible"/>
                                      </p:to>
                                    </p:set>
                                  </p:childTnLst>
                                </p:cTn>
                              </p:par>
                            </p:childTnLst>
                          </p:cTn>
                        </p:par>
                        <p:par>
                          <p:cTn id="269" fill="hold">
                            <p:stCondLst>
                              <p:cond delay="500"/>
                            </p:stCondLst>
                            <p:childTnLst>
                              <p:par>
                                <p:cTn id="270" presetID="22" presetClass="entr" presetSubtype="2" fill="hold" nodeType="afterEffect">
                                  <p:stCondLst>
                                    <p:cond delay="0"/>
                                  </p:stCondLst>
                                  <p:childTnLst>
                                    <p:set>
                                      <p:cBhvr>
                                        <p:cTn id="271" dur="1" fill="hold">
                                          <p:stCondLst>
                                            <p:cond delay="0"/>
                                          </p:stCondLst>
                                        </p:cTn>
                                        <p:tgtEl>
                                          <p:spTgt spid="201"/>
                                        </p:tgtEl>
                                        <p:attrNameLst>
                                          <p:attrName>style.visibility</p:attrName>
                                        </p:attrNameLst>
                                      </p:cBhvr>
                                      <p:to>
                                        <p:strVal val="visible"/>
                                      </p:to>
                                    </p:set>
                                    <p:animEffect transition="in" filter="wipe(right)">
                                      <p:cBhvr>
                                        <p:cTn id="272" dur="500"/>
                                        <p:tgtEl>
                                          <p:spTgt spid="201"/>
                                        </p:tgtEl>
                                      </p:cBhvr>
                                    </p:animEffect>
                                  </p:childTnLst>
                                </p:cTn>
                              </p:par>
                              <p:par>
                                <p:cTn id="273" presetID="10" presetClass="entr" presetSubtype="0" fill="hold" grpId="0" nodeType="withEffect">
                                  <p:stCondLst>
                                    <p:cond delay="250"/>
                                  </p:stCondLst>
                                  <p:childTnLst>
                                    <p:set>
                                      <p:cBhvr>
                                        <p:cTn id="274" dur="1" fill="hold">
                                          <p:stCondLst>
                                            <p:cond delay="0"/>
                                          </p:stCondLst>
                                        </p:cTn>
                                        <p:tgtEl>
                                          <p:spTgt spid="299"/>
                                        </p:tgtEl>
                                        <p:attrNameLst>
                                          <p:attrName>style.visibility</p:attrName>
                                        </p:attrNameLst>
                                      </p:cBhvr>
                                      <p:to>
                                        <p:strVal val="visible"/>
                                      </p:to>
                                    </p:set>
                                    <p:animEffect transition="in" filter="fade">
                                      <p:cBhvr>
                                        <p:cTn id="275" dur="500"/>
                                        <p:tgtEl>
                                          <p:spTgt spid="299"/>
                                        </p:tgtEl>
                                      </p:cBhvr>
                                    </p:animEffect>
                                  </p:childTnLst>
                                </p:cTn>
                              </p:par>
                            </p:childTnLst>
                          </p:cTn>
                        </p:par>
                        <p:par>
                          <p:cTn id="276" fill="hold">
                            <p:stCondLst>
                              <p:cond delay="1250"/>
                            </p:stCondLst>
                            <p:childTnLst>
                              <p:par>
                                <p:cTn id="277" presetID="35" presetClass="path" presetSubtype="0" accel="50000" decel="50000" fill="hold" nodeType="afterEffect">
                                  <p:stCondLst>
                                    <p:cond delay="0"/>
                                  </p:stCondLst>
                                  <p:childTnLst>
                                    <p:animMotion origin="layout" path="M 1.73092E-6 -0.00182 L -0.22492 -0.00182 " pathEditMode="relative" rAng="0" ptsTypes="AA">
                                      <p:cBhvr>
                                        <p:cTn id="278" dur="2000" fill="hold"/>
                                        <p:tgtEl>
                                          <p:spTgt spid="66"/>
                                        </p:tgtEl>
                                        <p:attrNameLst>
                                          <p:attrName>ppt_x</p:attrName>
                                          <p:attrName>ppt_y</p:attrName>
                                        </p:attrNameLst>
                                      </p:cBhvr>
                                      <p:rCtr x="-112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0" grpId="1" animBg="1"/>
      <p:bldP spid="200" grpId="2" animBg="1"/>
      <p:bldP spid="222" grpId="0" animBg="1"/>
      <p:bldP spid="222" grpId="1" animBg="1"/>
      <p:bldP spid="222" grpId="2" animBg="1"/>
      <p:bldP spid="3" grpId="0" animBg="1"/>
      <p:bldP spid="299" grpId="0" animBg="1"/>
      <p:bldP spid="212" grpId="0" animBg="1"/>
      <p:bldP spid="212" grpId="1" animBg="1"/>
      <p:bldP spid="209" grpId="0" animBg="1"/>
      <p:bldP spid="209" grpId="1" animBg="1"/>
      <p:bldP spid="208" grpId="0" animBg="1"/>
      <p:bldP spid="208" grpId="1" animBg="1"/>
      <p:bldP spid="207" grpId="0" animBg="1"/>
      <p:bldP spid="207" grpId="1" animBg="1"/>
      <p:bldP spid="206" grpId="0" animBg="1"/>
      <p:bldP spid="206" grpId="1" animBg="1"/>
      <p:bldP spid="230" grpId="0"/>
      <p:bldP spid="283" grpId="0"/>
      <p:bldP spid="284" grpId="0"/>
      <p:bldP spid="289" grpId="0"/>
      <p:bldP spid="290" grpId="0"/>
      <p:bldP spid="285" grpId="0"/>
      <p:bldP spid="286" grpId="0"/>
      <p:bldP spid="287" grpId="0"/>
      <p:bldP spid="288" grpId="0"/>
      <p:bldP spid="108" grpId="0" animBg="1"/>
      <p:bldP spid="109" grpId="0"/>
      <p:bldP spid="233" grpId="0"/>
      <p:bldP spid="235" grpId="0" animBg="1"/>
      <p:bldP spid="246" grpId="0" animBg="1"/>
      <p:bldP spid="292" grpId="0" animBg="1"/>
      <p:bldP spid="293" grpId="0" animBg="1"/>
      <p:bldP spid="296" grpId="0" animBg="1"/>
      <p:bldP spid="297" grpId="0" animBg="1"/>
      <p:bldP spid="298" grpId="0" animBg="1"/>
      <p:bldP spid="131" grpId="0" animBg="1"/>
      <p:bldP spid="291" grpId="0" animBg="1"/>
      <p:bldP spid="149" grpId="0" animBg="1"/>
      <p:bldP spid="195" grpId="0" animBg="1"/>
      <p:bldP spid="196" grpId="0" animBg="1"/>
      <p:bldP spid="21" grpId="0" animBg="1"/>
      <p:bldP spid="251" grpId="0"/>
      <p:bldP spid="252" grpId="0" animBg="1"/>
      <p:bldP spid="29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 name="Google Shape;2583;p236">
            <a:extLst>
              <a:ext uri="{FF2B5EF4-FFF2-40B4-BE49-F238E27FC236}">
                <a16:creationId xmlns:a16="http://schemas.microsoft.com/office/drawing/2014/main" id="{FE32FDCC-65D8-42CD-8509-02C87948A868}"/>
              </a:ext>
            </a:extLst>
          </p:cNvPr>
          <p:cNvGrpSpPr/>
          <p:nvPr/>
        </p:nvGrpSpPr>
        <p:grpSpPr>
          <a:xfrm>
            <a:off x="0" y="6438931"/>
            <a:ext cx="12436500" cy="654351"/>
            <a:chOff x="0" y="6438931"/>
            <a:chExt cx="12436500" cy="654351"/>
          </a:xfrm>
        </p:grpSpPr>
        <p:sp>
          <p:nvSpPr>
            <p:cNvPr id="318" name="Google Shape;2584;p236">
              <a:extLst>
                <a:ext uri="{FF2B5EF4-FFF2-40B4-BE49-F238E27FC236}">
                  <a16:creationId xmlns:a16="http://schemas.microsoft.com/office/drawing/2014/main" id="{87B2F1B5-D7CB-4CED-9156-E14B5CD995AD}"/>
                </a:ext>
              </a:extLst>
            </p:cNvPr>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319" name="Google Shape;2585;p236">
              <a:extLst>
                <a:ext uri="{FF2B5EF4-FFF2-40B4-BE49-F238E27FC236}">
                  <a16:creationId xmlns:a16="http://schemas.microsoft.com/office/drawing/2014/main" id="{CE70CCFB-7B50-4876-AA8A-DF9E4A157591}"/>
                </a:ext>
              </a:extLst>
            </p:cNvPr>
            <p:cNvPicPr preferRelativeResize="0"/>
            <p:nvPr/>
          </p:nvPicPr>
          <p:blipFill rotWithShape="1">
            <a:blip r:embed="rId3">
              <a:alphaModFix/>
            </a:blip>
            <a:srcRect/>
            <a:stretch/>
          </p:blipFill>
          <p:spPr>
            <a:xfrm>
              <a:off x="10684494" y="6560128"/>
              <a:ext cx="916401" cy="410738"/>
            </a:xfrm>
            <a:prstGeom prst="rect">
              <a:avLst/>
            </a:prstGeom>
            <a:noFill/>
            <a:ln>
              <a:noFill/>
            </a:ln>
          </p:spPr>
        </p:pic>
        <p:cxnSp>
          <p:nvCxnSpPr>
            <p:cNvPr id="320" name="Google Shape;2586;p236">
              <a:extLst>
                <a:ext uri="{FF2B5EF4-FFF2-40B4-BE49-F238E27FC236}">
                  <a16:creationId xmlns:a16="http://schemas.microsoft.com/office/drawing/2014/main" id="{02A7DDA6-7701-4CD3-BEF8-8FD87A64645E}"/>
                </a:ext>
              </a:extLst>
            </p:cNvPr>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321" name="Google Shape;2587;p236">
              <a:extLst>
                <a:ext uri="{FF2B5EF4-FFF2-40B4-BE49-F238E27FC236}">
                  <a16:creationId xmlns:a16="http://schemas.microsoft.com/office/drawing/2014/main" id="{A0FF965F-AEEE-432B-B667-B4C30DD48B2B}"/>
                </a:ext>
              </a:extLst>
            </p:cNvPr>
            <p:cNvGrpSpPr/>
            <p:nvPr/>
          </p:nvGrpSpPr>
          <p:grpSpPr>
            <a:xfrm>
              <a:off x="9903576" y="6438931"/>
              <a:ext cx="851452" cy="654351"/>
              <a:chOff x="9903576" y="6438931"/>
              <a:chExt cx="851452" cy="654351"/>
            </a:xfrm>
          </p:grpSpPr>
          <p:sp>
            <p:nvSpPr>
              <p:cNvPr id="324" name="Google Shape;2588;p236">
                <a:extLst>
                  <a:ext uri="{FF2B5EF4-FFF2-40B4-BE49-F238E27FC236}">
                    <a16:creationId xmlns:a16="http://schemas.microsoft.com/office/drawing/2014/main" id="{9E9F9F36-769B-49BE-98EB-F31C4D0C28EF}"/>
                  </a:ext>
                </a:extLst>
              </p:cNvPr>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325" name="Google Shape;2589;p236">
                <a:extLst>
                  <a:ext uri="{FF2B5EF4-FFF2-40B4-BE49-F238E27FC236}">
                    <a16:creationId xmlns:a16="http://schemas.microsoft.com/office/drawing/2014/main" id="{1A3A4A8C-3081-492B-A747-5F9BC22FFAF1}"/>
                  </a:ext>
                </a:extLst>
              </p:cNvPr>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322" name="Google Shape;2590;p236">
              <a:extLst>
                <a:ext uri="{FF2B5EF4-FFF2-40B4-BE49-F238E27FC236}">
                  <a16:creationId xmlns:a16="http://schemas.microsoft.com/office/drawing/2014/main" id="{6A244327-79A6-4B86-858A-17E13B92DC15}"/>
                </a:ext>
              </a:extLst>
            </p:cNvPr>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323" name="Google Shape;2591;p236">
              <a:extLst>
                <a:ext uri="{FF2B5EF4-FFF2-40B4-BE49-F238E27FC236}">
                  <a16:creationId xmlns:a16="http://schemas.microsoft.com/office/drawing/2014/main" id="{D6FC7F3B-0FED-4F78-AE35-0DC10275DAE0}"/>
                </a:ext>
              </a:extLst>
            </p:cNvPr>
            <p:cNvPicPr preferRelativeResize="0"/>
            <p:nvPr/>
          </p:nvPicPr>
          <p:blipFill rotWithShape="1">
            <a:blip r:embed="rId4">
              <a:alphaModFix/>
            </a:blip>
            <a:srcRect/>
            <a:stretch/>
          </p:blipFill>
          <p:spPr>
            <a:xfrm>
              <a:off x="11667196" y="6684212"/>
              <a:ext cx="687860" cy="162708"/>
            </a:xfrm>
            <a:prstGeom prst="rect">
              <a:avLst/>
            </a:prstGeom>
            <a:noFill/>
            <a:ln>
              <a:noFill/>
            </a:ln>
          </p:spPr>
        </p:pic>
      </p:grpSp>
      <p:sp>
        <p:nvSpPr>
          <p:cNvPr id="123" name="Title 1">
            <a:extLst>
              <a:ext uri="{FF2B5EF4-FFF2-40B4-BE49-F238E27FC236}">
                <a16:creationId xmlns:a16="http://schemas.microsoft.com/office/drawing/2014/main" id="{D1B6035C-57BC-433A-A45E-15A8CDD30463}"/>
              </a:ext>
            </a:extLst>
          </p:cNvPr>
          <p:cNvSpPr>
            <a:spLocks noGrp="1"/>
          </p:cNvSpPr>
          <p:nvPr>
            <p:ph type="title"/>
          </p:nvPr>
        </p:nvSpPr>
        <p:spPr>
          <a:xfrm>
            <a:off x="408382" y="475124"/>
            <a:ext cx="5653087" cy="411162"/>
          </a:xfrm>
        </p:spPr>
        <p:txBody>
          <a:bodyPr wrap="square" anchor="t">
            <a:normAutofit fontScale="90000"/>
          </a:bodyPr>
          <a:lstStyle/>
          <a:p>
            <a:pPr>
              <a:lnSpc>
                <a:spcPct val="104285"/>
              </a:lnSpc>
            </a:pPr>
            <a:r>
              <a:rPr lang="en-US" b="1" dirty="0">
                <a:solidFill>
                  <a:schemeClr val="tx1"/>
                </a:solidFill>
              </a:rPr>
              <a:t>Azure </a:t>
            </a:r>
            <a:r>
              <a:rPr lang="en-US" b="1" dirty="0" err="1">
                <a:solidFill>
                  <a:schemeClr val="tx1"/>
                </a:solidFill>
              </a:rPr>
              <a:t>DevSecOps</a:t>
            </a:r>
            <a:r>
              <a:rPr lang="en-US" b="1" dirty="0">
                <a:solidFill>
                  <a:schemeClr val="tx1"/>
                </a:solidFill>
              </a:rPr>
              <a:t> with ARO </a:t>
            </a:r>
          </a:p>
        </p:txBody>
      </p:sp>
      <p:sp>
        <p:nvSpPr>
          <p:cNvPr id="124" name="Text Placeholder 3">
            <a:extLst>
              <a:ext uri="{FF2B5EF4-FFF2-40B4-BE49-F238E27FC236}">
                <a16:creationId xmlns:a16="http://schemas.microsoft.com/office/drawing/2014/main" id="{225E445E-CD50-4D6F-8C6A-CA466AEB37B2}"/>
              </a:ext>
            </a:extLst>
          </p:cNvPr>
          <p:cNvSpPr txBox="1">
            <a:spLocks/>
          </p:cNvSpPr>
          <p:nvPr/>
        </p:nvSpPr>
        <p:spPr>
          <a:xfrm>
            <a:off x="47702" y="1002948"/>
            <a:ext cx="5393328" cy="42195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indent="-285750">
              <a:buFont typeface="Arial" panose="020B0604020202020204" pitchFamily="34" charset="0"/>
              <a:buChar char="•"/>
            </a:pPr>
            <a:r>
              <a:rPr lang="en-US" dirty="0">
                <a:solidFill>
                  <a:srgbClr val="171717"/>
                </a:solidFill>
                <a:latin typeface="Segoe UI" panose="020B0502040204020203" pitchFamily="34" charset="0"/>
              </a:rPr>
              <a:t>Azure Active Directory (AD) can be configured as the identity provider for GitHub</a:t>
            </a:r>
          </a:p>
          <a:p>
            <a:pPr marL="514350" indent="-285750">
              <a:buFont typeface="Arial" panose="020B0604020202020204" pitchFamily="34" charset="0"/>
              <a:buChar char="•"/>
            </a:pPr>
            <a:r>
              <a:rPr lang="en-US" dirty="0">
                <a:solidFill>
                  <a:srgbClr val="171717"/>
                </a:solidFill>
                <a:latin typeface="Segoe UI" panose="020B0502040204020203" pitchFamily="34" charset="0"/>
              </a:rPr>
              <a:t>GitHub Enterprise can integrate automatic security and dependency scanning through GitHub Advanced Security and GitHub Open-Source Security</a:t>
            </a:r>
          </a:p>
          <a:p>
            <a:pPr marL="514350" indent="-285750">
              <a:buFont typeface="Arial" panose="020B0604020202020204" pitchFamily="34" charset="0"/>
              <a:buChar char="•"/>
            </a:pPr>
            <a:r>
              <a:rPr lang="en-US" dirty="0">
                <a:solidFill>
                  <a:srgbClr val="171717"/>
                </a:solidFill>
                <a:latin typeface="Segoe UI" panose="020B0502040204020203" pitchFamily="34" charset="0"/>
              </a:rPr>
              <a:t>Azure Pipelines integrates the Terraform tool, managing both the cloud infrastructure as code, provisioning resources such as ARO, Application Gateway, and Azure Cosmos DB</a:t>
            </a:r>
          </a:p>
          <a:p>
            <a:pPr marL="514350" indent="-285750">
              <a:buFont typeface="Arial" panose="020B0604020202020204" pitchFamily="34" charset="0"/>
              <a:buChar char="•"/>
            </a:pPr>
            <a:r>
              <a:rPr lang="en-US" dirty="0">
                <a:solidFill>
                  <a:srgbClr val="171717"/>
                </a:solidFill>
                <a:latin typeface="Segoe UI" panose="020B0502040204020203" pitchFamily="34" charset="0"/>
              </a:rPr>
              <a:t>Azure Policy can be applied to Azure Pipelines to enforce post-deployment gateways, and can be applied directly to the ARO for policy enforcement</a:t>
            </a:r>
          </a:p>
          <a:p>
            <a:pPr marL="514350" indent="-285750">
              <a:buFont typeface="Arial" panose="020B0604020202020204" pitchFamily="34" charset="0"/>
              <a:buChar char="•"/>
            </a:pPr>
            <a:r>
              <a:rPr lang="en-US" dirty="0">
                <a:solidFill>
                  <a:srgbClr val="171717"/>
                </a:solidFill>
                <a:latin typeface="Segoe UI" panose="020B0502040204020203" pitchFamily="34" charset="0"/>
              </a:rPr>
              <a:t>Continuous monitoring with Azure Monitor extends to release pipelines to gate or rollback releases based on monitoring data</a:t>
            </a:r>
          </a:p>
          <a:p>
            <a:pPr marL="514350" indent="-285750">
              <a:buFont typeface="Arial" panose="020B0604020202020204" pitchFamily="34" charset="0"/>
              <a:buChar char="•"/>
            </a:pPr>
            <a:r>
              <a:rPr lang="en-US" dirty="0">
                <a:solidFill>
                  <a:srgbClr val="171717"/>
                </a:solidFill>
                <a:latin typeface="Segoe UI" panose="020B0502040204020203" pitchFamily="34" charset="0"/>
              </a:rPr>
              <a:t>Azure Security Center will be able to do active threat monitoring on the ARO, on both Node level (VM threats) and internal</a:t>
            </a:r>
            <a:endParaRPr lang="en-US" dirty="0"/>
          </a:p>
        </p:txBody>
      </p:sp>
      <p:pic>
        <p:nvPicPr>
          <p:cNvPr id="2" name="Picture 1" descr="Chart&#10;&#10;Description automatically generated">
            <a:extLst>
              <a:ext uri="{FF2B5EF4-FFF2-40B4-BE49-F238E27FC236}">
                <a16:creationId xmlns:a16="http://schemas.microsoft.com/office/drawing/2014/main" id="{1AF112C8-836B-4369-B370-107D44F0A90E}"/>
              </a:ext>
            </a:extLst>
          </p:cNvPr>
          <p:cNvPicPr>
            <a:picLocks noChangeAspect="1"/>
          </p:cNvPicPr>
          <p:nvPr/>
        </p:nvPicPr>
        <p:blipFill>
          <a:blip r:embed="rId5"/>
          <a:stretch>
            <a:fillRect/>
          </a:stretch>
        </p:blipFill>
        <p:spPr>
          <a:xfrm>
            <a:off x="5618830" y="1089561"/>
            <a:ext cx="6817645" cy="4346248"/>
          </a:xfrm>
          <a:prstGeom prst="rect">
            <a:avLst/>
          </a:prstGeom>
          <a:noFill/>
          <a:ln>
            <a:noFill/>
          </a:ln>
        </p:spPr>
      </p:pic>
    </p:spTree>
    <p:extLst>
      <p:ext uri="{BB962C8B-B14F-4D97-AF65-F5344CB8AC3E}">
        <p14:creationId xmlns:p14="http://schemas.microsoft.com/office/powerpoint/2010/main" val="142546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66"/>
          <p:cNvSpPr/>
          <p:nvPr/>
        </p:nvSpPr>
        <p:spPr>
          <a:xfrm>
            <a:off x="465955" y="577164"/>
            <a:ext cx="10764573" cy="523126"/>
          </a:xfrm>
          <a:prstGeom prst="rect">
            <a:avLst/>
          </a:prstGeom>
          <a:noFill/>
          <a:ln>
            <a:noFill/>
          </a:ln>
        </p:spPr>
        <p:txBody>
          <a:bodyPr spcFirstLastPara="1" wrap="square" lIns="0" tIns="45694" rIns="91412" bIns="45694" anchor="t" anchorCtr="0">
            <a:noAutofit/>
          </a:bodyPr>
          <a:lstStyle/>
          <a:p>
            <a:pPr defTabSz="914224"/>
            <a:r>
              <a:rPr lang="en-US" sz="2800" b="1" dirty="0">
                <a:latin typeface="Segoe UI Semibold" panose="020B0702040204020203" pitchFamily="34" charset="0"/>
                <a:ea typeface="Quattrocento Sans"/>
                <a:cs typeface="Segoe UI Semibold" panose="020B0702040204020203" pitchFamily="34" charset="0"/>
                <a:sym typeface="Quattrocento Sans"/>
              </a:rPr>
              <a:t>Red Hat OpenShift cluster Architecture</a:t>
            </a:r>
            <a:endParaRPr sz="1399" b="1" dirty="0">
              <a:latin typeface="Segoe UI Semibold" panose="020B0702040204020203" pitchFamily="34" charset="0"/>
              <a:cs typeface="Segoe UI Semibold" panose="020B0702040204020203" pitchFamily="34" charset="0"/>
            </a:endParaRPr>
          </a:p>
        </p:txBody>
      </p:sp>
      <p:grpSp>
        <p:nvGrpSpPr>
          <p:cNvPr id="1021" name="Google Shape;1021;p166"/>
          <p:cNvGrpSpPr/>
          <p:nvPr/>
        </p:nvGrpSpPr>
        <p:grpSpPr>
          <a:xfrm>
            <a:off x="882" y="6438514"/>
            <a:ext cx="12434737" cy="654258"/>
            <a:chOff x="0" y="6438931"/>
            <a:chExt cx="12436500" cy="654351"/>
          </a:xfrm>
        </p:grpSpPr>
        <p:sp>
          <p:nvSpPr>
            <p:cNvPr id="1022" name="Google Shape;1022;p166"/>
            <p:cNvSpPr/>
            <p:nvPr/>
          </p:nvSpPr>
          <p:spPr>
            <a:xfrm>
              <a:off x="0" y="6537325"/>
              <a:ext cx="12436500" cy="457200"/>
            </a:xfrm>
            <a:prstGeom prst="rect">
              <a:avLst/>
            </a:prstGeom>
            <a:solidFill>
              <a:srgbClr val="75757A"/>
            </a:solidFill>
            <a:ln>
              <a:noFill/>
            </a:ln>
          </p:spPr>
          <p:txBody>
            <a:bodyPr spcFirstLastPara="1" wrap="square" lIns="182849" tIns="146279" rIns="182849" bIns="146279" anchor="t" anchorCtr="0">
              <a:noAutofit/>
            </a:bodyPr>
            <a:lstStyle/>
            <a:p>
              <a:pPr algn="ctr" defTabSz="914224">
                <a:lnSpc>
                  <a:spcPct val="90000"/>
                </a:lnSpc>
                <a:buSzPts val="2400"/>
              </a:pPr>
              <a:endParaRPr sz="2400">
                <a:solidFill>
                  <a:srgbClr val="FFFFFF"/>
                </a:solidFill>
                <a:latin typeface="Quattrocento Sans"/>
                <a:ea typeface="Quattrocento Sans"/>
                <a:cs typeface="Quattrocento Sans"/>
                <a:sym typeface="Quattrocento Sans"/>
              </a:endParaRPr>
            </a:p>
          </p:txBody>
        </p:sp>
        <p:pic>
          <p:nvPicPr>
            <p:cNvPr id="1023" name="Google Shape;1023;p166"/>
            <p:cNvPicPr preferRelativeResize="0"/>
            <p:nvPr/>
          </p:nvPicPr>
          <p:blipFill rotWithShape="1">
            <a:blip r:embed="rId3">
              <a:alphaModFix/>
            </a:blip>
            <a:srcRect/>
            <a:stretch/>
          </p:blipFill>
          <p:spPr>
            <a:xfrm>
              <a:off x="10684494" y="6560128"/>
              <a:ext cx="916401" cy="410738"/>
            </a:xfrm>
            <a:prstGeom prst="rect">
              <a:avLst/>
            </a:prstGeom>
            <a:noFill/>
            <a:ln>
              <a:noFill/>
            </a:ln>
          </p:spPr>
        </p:pic>
        <p:cxnSp>
          <p:nvCxnSpPr>
            <p:cNvPr id="1024" name="Google Shape;1024;p166"/>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1025" name="Google Shape;1025;p166"/>
            <p:cNvGrpSpPr/>
            <p:nvPr/>
          </p:nvGrpSpPr>
          <p:grpSpPr>
            <a:xfrm>
              <a:off x="9903576" y="6438931"/>
              <a:ext cx="851452" cy="654351"/>
              <a:chOff x="9903576" y="6438931"/>
              <a:chExt cx="851452" cy="654351"/>
            </a:xfrm>
          </p:grpSpPr>
          <p:sp>
            <p:nvSpPr>
              <p:cNvPr id="1026" name="Google Shape;1026;p166"/>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49" tIns="146279" rIns="182849" bIns="146279" anchor="t" anchorCtr="0">
                <a:noAutofit/>
              </a:bodyPr>
              <a:lstStyle/>
              <a:p>
                <a:pPr algn="ctr" defTabSz="914224">
                  <a:lnSpc>
                    <a:spcPct val="90000"/>
                  </a:lnSpc>
                  <a:buSzPts val="2400"/>
                </a:pPr>
                <a:endParaRPr sz="2400">
                  <a:solidFill>
                    <a:srgbClr val="FFFFFF"/>
                  </a:solidFill>
                  <a:latin typeface="Quattrocento Sans"/>
                  <a:ea typeface="Quattrocento Sans"/>
                  <a:cs typeface="Quattrocento Sans"/>
                  <a:sym typeface="Quattrocento Sans"/>
                </a:endParaRPr>
              </a:p>
            </p:txBody>
          </p:sp>
          <p:sp>
            <p:nvSpPr>
              <p:cNvPr id="1027" name="Google Shape;1027;p166"/>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49" tIns="146279" rIns="182849" bIns="146279" anchor="t" anchorCtr="0">
                <a:noAutofit/>
              </a:bodyPr>
              <a:lstStyle/>
              <a:p>
                <a:pPr algn="ctr" defTabSz="914224">
                  <a:lnSpc>
                    <a:spcPct val="90000"/>
                  </a:lnSpc>
                  <a:buSzPts val="2400"/>
                </a:pPr>
                <a:endParaRPr sz="2400">
                  <a:solidFill>
                    <a:srgbClr val="FFFFFF"/>
                  </a:solidFill>
                  <a:latin typeface="Quattrocento Sans"/>
                  <a:ea typeface="Quattrocento Sans"/>
                  <a:cs typeface="Quattrocento Sans"/>
                  <a:sym typeface="Quattrocento Sans"/>
                </a:endParaRPr>
              </a:p>
            </p:txBody>
          </p:sp>
        </p:grpSp>
        <p:sp>
          <p:nvSpPr>
            <p:cNvPr id="1028" name="Google Shape;1028;p166"/>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defTabSz="914224">
                <a:lnSpc>
                  <a:spcPct val="90000"/>
                </a:lnSpc>
                <a:buClr>
                  <a:srgbClr val="FFFFFF"/>
                </a:buClr>
                <a:buSzPts val="900"/>
              </a:pPr>
              <a:r>
                <a:rPr lang="en-US" sz="900">
                  <a:solidFill>
                    <a:srgbClr val="FFFFFF"/>
                  </a:solidFill>
                  <a:latin typeface="Quattrocento Sans"/>
                  <a:ea typeface="Quattrocento Sans"/>
                  <a:cs typeface="Quattrocento Sans"/>
                  <a:sym typeface="Quattrocento Sans"/>
                </a:rPr>
                <a:t>Azure Red Hat OpenShift</a:t>
              </a:r>
              <a:endParaRPr sz="1399"/>
            </a:p>
          </p:txBody>
        </p:sp>
        <p:pic>
          <p:nvPicPr>
            <p:cNvPr id="1029" name="Google Shape;1029;p166"/>
            <p:cNvPicPr preferRelativeResize="0"/>
            <p:nvPr/>
          </p:nvPicPr>
          <p:blipFill rotWithShape="1">
            <a:blip r:embed="rId4">
              <a:alphaModFix/>
            </a:blip>
            <a:srcRect/>
            <a:stretch/>
          </p:blipFill>
          <p:spPr>
            <a:xfrm>
              <a:off x="11667196" y="6684212"/>
              <a:ext cx="687860" cy="162708"/>
            </a:xfrm>
            <a:prstGeom prst="rect">
              <a:avLst/>
            </a:prstGeom>
            <a:noFill/>
            <a:ln>
              <a:noFill/>
            </a:ln>
          </p:spPr>
        </p:pic>
      </p:grpSp>
      <p:sp>
        <p:nvSpPr>
          <p:cNvPr id="1032" name="Google Shape;1032;p166"/>
          <p:cNvSpPr/>
          <p:nvPr/>
        </p:nvSpPr>
        <p:spPr>
          <a:xfrm>
            <a:off x="4165337" y="4035360"/>
            <a:ext cx="7972164" cy="2160737"/>
          </a:xfrm>
          <a:prstGeom prst="roundRect">
            <a:avLst>
              <a:gd name="adj" fmla="val 3125"/>
            </a:avLst>
          </a:prstGeom>
          <a:solidFill>
            <a:srgbClr val="FFFFFF">
              <a:alpha val="1960"/>
            </a:srgbClr>
          </a:solidFill>
          <a:ln w="12700" cap="flat" cmpd="sng">
            <a:solidFill>
              <a:srgbClr val="000000"/>
            </a:solidFill>
            <a:prstDash val="dash"/>
            <a:round/>
            <a:headEnd type="none" w="sm" len="sm"/>
            <a:tailEnd type="none" w="sm" len="sm"/>
          </a:ln>
        </p:spPr>
        <p:txBody>
          <a:bodyPr spcFirstLastPara="1" wrap="square" lIns="131807" tIns="105435" rIns="131807" bIns="105435" anchor="t"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33" name="Google Shape;1033;p166"/>
          <p:cNvSpPr txBox="1"/>
          <p:nvPr/>
        </p:nvSpPr>
        <p:spPr>
          <a:xfrm>
            <a:off x="4165337" y="3683706"/>
            <a:ext cx="818701" cy="286471"/>
          </a:xfrm>
          <a:prstGeom prst="rect">
            <a:avLst/>
          </a:prstGeom>
          <a:noFill/>
          <a:ln>
            <a:noFill/>
          </a:ln>
        </p:spPr>
        <p:txBody>
          <a:bodyPr spcFirstLastPara="1" wrap="square" lIns="0" tIns="0" rIns="0" bIns="0" anchor="b" anchorCtr="0">
            <a:noAutofit/>
          </a:bodyPr>
          <a:lstStyle/>
          <a:p>
            <a:pPr defTabSz="914224">
              <a:buSzPts val="700"/>
            </a:pPr>
            <a:r>
              <a:rPr lang="en-US" sz="700">
                <a:latin typeface="Quattrocento Sans"/>
                <a:ea typeface="Quattrocento Sans"/>
                <a:cs typeface="Quattrocento Sans"/>
                <a:sym typeface="Quattrocento Sans"/>
              </a:rPr>
              <a:t>Virtual network</a:t>
            </a:r>
            <a:endParaRPr sz="1000"/>
          </a:p>
        </p:txBody>
      </p:sp>
      <p:sp>
        <p:nvSpPr>
          <p:cNvPr id="1035" name="Google Shape;1035;p166"/>
          <p:cNvSpPr/>
          <p:nvPr/>
        </p:nvSpPr>
        <p:spPr>
          <a:xfrm>
            <a:off x="6116138" y="2348067"/>
            <a:ext cx="1270501" cy="461666"/>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36" name="Google Shape;1036;p166"/>
          <p:cNvSpPr txBox="1"/>
          <p:nvPr/>
        </p:nvSpPr>
        <p:spPr>
          <a:xfrm>
            <a:off x="6531448" y="2510245"/>
            <a:ext cx="818701" cy="143236"/>
          </a:xfrm>
          <a:prstGeom prst="rect">
            <a:avLst/>
          </a:prstGeom>
          <a:noFill/>
          <a:ln>
            <a:noFill/>
          </a:ln>
        </p:spPr>
        <p:txBody>
          <a:bodyPr spcFirstLastPara="1" wrap="square" lIns="0" tIns="0" rIns="0" bIns="0" anchor="b" anchorCtr="0">
            <a:noAutofit/>
          </a:bodyPr>
          <a:lstStyle/>
          <a:p>
            <a:pPr defTabSz="914224">
              <a:buSzPts val="700"/>
            </a:pPr>
            <a:r>
              <a:rPr lang="en-US" sz="700" dirty="0">
                <a:latin typeface="Quattrocento Sans"/>
                <a:ea typeface="Quattrocento Sans"/>
                <a:cs typeface="Quattrocento Sans"/>
                <a:sym typeface="Quattrocento Sans"/>
              </a:rPr>
              <a:t>DNS</a:t>
            </a:r>
            <a:endParaRPr sz="1000" dirty="0"/>
          </a:p>
        </p:txBody>
      </p:sp>
      <p:pic>
        <p:nvPicPr>
          <p:cNvPr id="1037" name="Google Shape;1037;p166" descr="A close up of a sign&#10;&#10;Description automatically generated"/>
          <p:cNvPicPr preferRelativeResize="0"/>
          <p:nvPr/>
        </p:nvPicPr>
        <p:blipFill rotWithShape="1">
          <a:blip r:embed="rId5">
            <a:alphaModFix/>
          </a:blip>
          <a:srcRect/>
          <a:stretch/>
        </p:blipFill>
        <p:spPr>
          <a:xfrm>
            <a:off x="6206717" y="2446134"/>
            <a:ext cx="249622" cy="265668"/>
          </a:xfrm>
          <a:prstGeom prst="rect">
            <a:avLst/>
          </a:prstGeom>
          <a:noFill/>
          <a:ln>
            <a:noFill/>
          </a:ln>
        </p:spPr>
      </p:pic>
      <p:grpSp>
        <p:nvGrpSpPr>
          <p:cNvPr id="1038" name="Google Shape;1038;p166"/>
          <p:cNvGrpSpPr/>
          <p:nvPr/>
        </p:nvGrpSpPr>
        <p:grpSpPr>
          <a:xfrm>
            <a:off x="6116137" y="3472931"/>
            <a:ext cx="1980279" cy="461666"/>
            <a:chOff x="3981630" y="3493014"/>
            <a:chExt cx="2176200" cy="476700"/>
          </a:xfrm>
        </p:grpSpPr>
        <p:sp>
          <p:nvSpPr>
            <p:cNvPr id="1039" name="Google Shape;1039;p166"/>
            <p:cNvSpPr/>
            <p:nvPr/>
          </p:nvSpPr>
          <p:spPr>
            <a:xfrm>
              <a:off x="3981630" y="3493014"/>
              <a:ext cx="2176200" cy="476700"/>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40" name="Google Shape;1040;p166"/>
            <p:cNvSpPr txBox="1"/>
            <p:nvPr/>
          </p:nvSpPr>
          <p:spPr>
            <a:xfrm>
              <a:off x="4438030" y="3589511"/>
              <a:ext cx="1238700" cy="295800"/>
            </a:xfrm>
            <a:prstGeom prst="rect">
              <a:avLst/>
            </a:prstGeom>
            <a:noFill/>
            <a:ln>
              <a:noFill/>
            </a:ln>
          </p:spPr>
          <p:txBody>
            <a:bodyPr spcFirstLastPara="1" wrap="square" lIns="0" tIns="0" rIns="0" bIns="0" anchor="b" anchorCtr="0">
              <a:noAutofit/>
            </a:bodyPr>
            <a:lstStyle/>
            <a:p>
              <a:pPr defTabSz="914224">
                <a:buSzPts val="700"/>
              </a:pPr>
              <a:r>
                <a:rPr lang="en-US" sz="700" dirty="0">
                  <a:latin typeface="Quattrocento Sans"/>
                  <a:ea typeface="Quattrocento Sans"/>
                  <a:cs typeface="Quattrocento Sans"/>
                  <a:sym typeface="Quattrocento Sans"/>
                </a:rPr>
                <a:t>Azure Load</a:t>
              </a:r>
              <a:br>
                <a:rPr lang="en-US" sz="700" dirty="0">
                  <a:latin typeface="Quattrocento Sans"/>
                  <a:ea typeface="Quattrocento Sans"/>
                  <a:cs typeface="Quattrocento Sans"/>
                  <a:sym typeface="Quattrocento Sans"/>
                </a:rPr>
              </a:br>
              <a:r>
                <a:rPr lang="en-US" sz="700" dirty="0">
                  <a:latin typeface="Quattrocento Sans"/>
                  <a:ea typeface="Quattrocento Sans"/>
                  <a:cs typeface="Quattrocento Sans"/>
                  <a:sym typeface="Quattrocento Sans"/>
                </a:rPr>
                <a:t>Balancer (Master)</a:t>
              </a:r>
              <a:endParaRPr sz="1000" dirty="0"/>
            </a:p>
          </p:txBody>
        </p:sp>
        <p:pic>
          <p:nvPicPr>
            <p:cNvPr id="1041" name="Google Shape;1041;p166" descr="A close up of a sign&#10;&#10;Description automatically generated"/>
            <p:cNvPicPr preferRelativeResize="0"/>
            <p:nvPr/>
          </p:nvPicPr>
          <p:blipFill rotWithShape="1">
            <a:blip r:embed="rId6">
              <a:alphaModFix/>
            </a:blip>
            <a:srcRect/>
            <a:stretch/>
          </p:blipFill>
          <p:spPr>
            <a:xfrm>
              <a:off x="4081171" y="3592268"/>
              <a:ext cx="278333" cy="278333"/>
            </a:xfrm>
            <a:prstGeom prst="rect">
              <a:avLst/>
            </a:prstGeom>
            <a:noFill/>
            <a:ln>
              <a:noFill/>
            </a:ln>
          </p:spPr>
        </p:pic>
      </p:grpSp>
      <p:grpSp>
        <p:nvGrpSpPr>
          <p:cNvPr id="1042" name="Google Shape;1042;p166"/>
          <p:cNvGrpSpPr/>
          <p:nvPr/>
        </p:nvGrpSpPr>
        <p:grpSpPr>
          <a:xfrm>
            <a:off x="8206288" y="3472931"/>
            <a:ext cx="1980279" cy="461666"/>
            <a:chOff x="568751" y="3410286"/>
            <a:chExt cx="2176200" cy="476700"/>
          </a:xfrm>
        </p:grpSpPr>
        <p:sp>
          <p:nvSpPr>
            <p:cNvPr id="1043" name="Google Shape;1043;p166"/>
            <p:cNvSpPr/>
            <p:nvPr/>
          </p:nvSpPr>
          <p:spPr>
            <a:xfrm>
              <a:off x="568751" y="3410286"/>
              <a:ext cx="2176200" cy="476700"/>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44" name="Google Shape;1044;p166"/>
            <p:cNvSpPr txBox="1"/>
            <p:nvPr/>
          </p:nvSpPr>
          <p:spPr>
            <a:xfrm>
              <a:off x="1025151" y="3506783"/>
              <a:ext cx="1238700" cy="295800"/>
            </a:xfrm>
            <a:prstGeom prst="rect">
              <a:avLst/>
            </a:prstGeom>
            <a:noFill/>
            <a:ln>
              <a:noFill/>
            </a:ln>
          </p:spPr>
          <p:txBody>
            <a:bodyPr spcFirstLastPara="1" wrap="square" lIns="0" tIns="0" rIns="0" bIns="0" anchor="b" anchorCtr="0">
              <a:noAutofit/>
            </a:bodyPr>
            <a:lstStyle/>
            <a:p>
              <a:pPr defTabSz="914224">
                <a:buSzPts val="700"/>
              </a:pPr>
              <a:r>
                <a:rPr lang="en-US" sz="700">
                  <a:latin typeface="Quattrocento Sans"/>
                  <a:ea typeface="Quattrocento Sans"/>
                  <a:cs typeface="Quattrocento Sans"/>
                  <a:sym typeface="Quattrocento Sans"/>
                </a:rPr>
                <a:t>Azure Load</a:t>
              </a:r>
              <a:br>
                <a:rPr lang="en-US" sz="700">
                  <a:latin typeface="Quattrocento Sans"/>
                  <a:ea typeface="Quattrocento Sans"/>
                  <a:cs typeface="Quattrocento Sans"/>
                  <a:sym typeface="Quattrocento Sans"/>
                </a:rPr>
              </a:br>
              <a:r>
                <a:rPr lang="en-US" sz="700">
                  <a:latin typeface="Quattrocento Sans"/>
                  <a:ea typeface="Quattrocento Sans"/>
                  <a:cs typeface="Quattrocento Sans"/>
                  <a:sym typeface="Quattrocento Sans"/>
                </a:rPr>
                <a:t>Balancer (Router)</a:t>
              </a:r>
              <a:endParaRPr sz="1000"/>
            </a:p>
          </p:txBody>
        </p:sp>
        <p:pic>
          <p:nvPicPr>
            <p:cNvPr id="1045" name="Google Shape;1045;p166" descr="A close up of a sign&#10;&#10;Description automatically generated"/>
            <p:cNvPicPr preferRelativeResize="0"/>
            <p:nvPr/>
          </p:nvPicPr>
          <p:blipFill rotWithShape="1">
            <a:blip r:embed="rId6">
              <a:alphaModFix/>
            </a:blip>
            <a:srcRect/>
            <a:stretch/>
          </p:blipFill>
          <p:spPr>
            <a:xfrm>
              <a:off x="668292" y="3509540"/>
              <a:ext cx="278333" cy="278333"/>
            </a:xfrm>
            <a:prstGeom prst="rect">
              <a:avLst/>
            </a:prstGeom>
            <a:noFill/>
            <a:ln>
              <a:noFill/>
            </a:ln>
          </p:spPr>
        </p:pic>
      </p:grpSp>
      <p:grpSp>
        <p:nvGrpSpPr>
          <p:cNvPr id="1046" name="Google Shape;1046;p166"/>
          <p:cNvGrpSpPr/>
          <p:nvPr/>
        </p:nvGrpSpPr>
        <p:grpSpPr>
          <a:xfrm>
            <a:off x="6116138" y="2910500"/>
            <a:ext cx="1270501" cy="461666"/>
            <a:chOff x="568752" y="2502437"/>
            <a:chExt cx="1396200" cy="476700"/>
          </a:xfrm>
        </p:grpSpPr>
        <p:sp>
          <p:nvSpPr>
            <p:cNvPr id="1047" name="Google Shape;1047;p166"/>
            <p:cNvSpPr/>
            <p:nvPr/>
          </p:nvSpPr>
          <p:spPr>
            <a:xfrm>
              <a:off x="568752" y="2502437"/>
              <a:ext cx="1396200" cy="476700"/>
            </a:xfrm>
            <a:prstGeom prst="roundRect">
              <a:avLst>
                <a:gd name="adj" fmla="val 3125"/>
              </a:avLst>
            </a:prstGeom>
            <a:noFill/>
            <a:ln w="12700" cap="flat" cmpd="sng">
              <a:solidFill>
                <a:srgbClr val="000000"/>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48" name="Google Shape;1048;p166"/>
            <p:cNvSpPr txBox="1"/>
            <p:nvPr/>
          </p:nvSpPr>
          <p:spPr>
            <a:xfrm>
              <a:off x="1025151" y="2669896"/>
              <a:ext cx="899700" cy="147900"/>
            </a:xfrm>
            <a:prstGeom prst="rect">
              <a:avLst/>
            </a:prstGeom>
            <a:noFill/>
            <a:ln>
              <a:noFill/>
            </a:ln>
          </p:spPr>
          <p:txBody>
            <a:bodyPr spcFirstLastPara="1" wrap="square" lIns="0" tIns="0" rIns="0" bIns="0" anchor="b" anchorCtr="0">
              <a:noAutofit/>
            </a:bodyPr>
            <a:lstStyle/>
            <a:p>
              <a:pPr defTabSz="914224">
                <a:buSzPts val="700"/>
              </a:pPr>
              <a:r>
                <a:rPr lang="en-US" sz="700">
                  <a:latin typeface="Quattrocento Sans"/>
                  <a:ea typeface="Quattrocento Sans"/>
                  <a:cs typeface="Quattrocento Sans"/>
                  <a:sym typeface="Quattrocento Sans"/>
                </a:rPr>
                <a:t>Public IP</a:t>
              </a:r>
              <a:endParaRPr sz="1000"/>
            </a:p>
          </p:txBody>
        </p:sp>
        <p:grpSp>
          <p:nvGrpSpPr>
            <p:cNvPr id="1049" name="Google Shape;1049;p166"/>
            <p:cNvGrpSpPr/>
            <p:nvPr/>
          </p:nvGrpSpPr>
          <p:grpSpPr>
            <a:xfrm>
              <a:off x="668292" y="2627090"/>
              <a:ext cx="274320" cy="232063"/>
              <a:chOff x="5984875" y="3302000"/>
              <a:chExt cx="476250" cy="402888"/>
            </a:xfrm>
          </p:grpSpPr>
          <p:sp>
            <p:nvSpPr>
              <p:cNvPr id="1050" name="Google Shape;1050;p166"/>
              <p:cNvSpPr/>
              <p:nvPr/>
            </p:nvSpPr>
            <p:spPr>
              <a:xfrm>
                <a:off x="5984875" y="3390563"/>
                <a:ext cx="476250" cy="314325"/>
              </a:xfrm>
              <a:custGeom>
                <a:avLst/>
                <a:gdLst/>
                <a:ahLst/>
                <a:cxnLst/>
                <a:rect l="l" t="t" r="r" b="b"/>
                <a:pathLst>
                  <a:path w="476250" h="314325" extrusionOk="0">
                    <a:moveTo>
                      <a:pt x="0" y="298409"/>
                    </a:moveTo>
                    <a:cubicBezTo>
                      <a:pt x="0" y="308962"/>
                      <a:pt x="8553" y="317525"/>
                      <a:pt x="19117" y="317525"/>
                    </a:cubicBezTo>
                    <a:lnTo>
                      <a:pt x="457133" y="317525"/>
                    </a:lnTo>
                    <a:cubicBezTo>
                      <a:pt x="467697" y="317525"/>
                      <a:pt x="476250" y="308962"/>
                      <a:pt x="476250" y="298409"/>
                    </a:cubicBezTo>
                    <a:lnTo>
                      <a:pt x="476250" y="0"/>
                    </a:lnTo>
                    <a:lnTo>
                      <a:pt x="0" y="0"/>
                    </a:lnTo>
                    <a:lnTo>
                      <a:pt x="0" y="298409"/>
                    </a:lnTo>
                    <a:close/>
                  </a:path>
                </a:pathLst>
              </a:custGeom>
              <a:solidFill>
                <a:srgbClr val="D8D8D8"/>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51" name="Google Shape;1051;p166"/>
              <p:cNvSpPr/>
              <p:nvPr/>
            </p:nvSpPr>
            <p:spPr>
              <a:xfrm>
                <a:off x="5984875" y="3302000"/>
                <a:ext cx="476250" cy="114300"/>
              </a:xfrm>
              <a:custGeom>
                <a:avLst/>
                <a:gdLst/>
                <a:ahLst/>
                <a:cxnLst/>
                <a:rect l="l" t="t" r="r" b="b"/>
                <a:pathLst>
                  <a:path w="476250" h="114300" extrusionOk="0">
                    <a:moveTo>
                      <a:pt x="457133" y="0"/>
                    </a:moveTo>
                    <a:lnTo>
                      <a:pt x="19117" y="0"/>
                    </a:lnTo>
                    <a:cubicBezTo>
                      <a:pt x="8553" y="0"/>
                      <a:pt x="0" y="8553"/>
                      <a:pt x="0" y="19117"/>
                    </a:cubicBezTo>
                    <a:lnTo>
                      <a:pt x="0" y="120339"/>
                    </a:lnTo>
                    <a:lnTo>
                      <a:pt x="476250" y="120339"/>
                    </a:lnTo>
                    <a:lnTo>
                      <a:pt x="476250" y="19117"/>
                    </a:lnTo>
                    <a:cubicBezTo>
                      <a:pt x="476250" y="8553"/>
                      <a:pt x="467687" y="0"/>
                      <a:pt x="457133" y="0"/>
                    </a:cubicBezTo>
                  </a:path>
                </a:pathLst>
              </a:custGeom>
              <a:solidFill>
                <a:srgbClr val="000000"/>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52" name="Google Shape;1052;p166"/>
              <p:cNvSpPr/>
              <p:nvPr/>
            </p:nvSpPr>
            <p:spPr>
              <a:xfrm>
                <a:off x="5984941" y="3302000"/>
                <a:ext cx="409575" cy="400050"/>
              </a:xfrm>
              <a:custGeom>
                <a:avLst/>
                <a:gdLst/>
                <a:ahLst/>
                <a:cxnLst/>
                <a:rect l="l" t="t" r="r" b="b"/>
                <a:pathLst>
                  <a:path w="409575" h="400050" extrusionOk="0">
                    <a:moveTo>
                      <a:pt x="19117" y="0"/>
                    </a:moveTo>
                    <a:cubicBezTo>
                      <a:pt x="8563" y="0"/>
                      <a:pt x="0" y="8553"/>
                      <a:pt x="0" y="19117"/>
                    </a:cubicBezTo>
                    <a:lnTo>
                      <a:pt x="0" y="88563"/>
                    </a:lnTo>
                    <a:lnTo>
                      <a:pt x="0" y="120339"/>
                    </a:lnTo>
                    <a:lnTo>
                      <a:pt x="0" y="386972"/>
                    </a:lnTo>
                    <a:cubicBezTo>
                      <a:pt x="0" y="397526"/>
                      <a:pt x="8563" y="406089"/>
                      <a:pt x="19117" y="406089"/>
                    </a:cubicBezTo>
                    <a:lnTo>
                      <a:pt x="39957" y="406089"/>
                    </a:lnTo>
                    <a:lnTo>
                      <a:pt x="415414" y="0"/>
                    </a:lnTo>
                    <a:lnTo>
                      <a:pt x="19117" y="0"/>
                    </a:lnTo>
                    <a:close/>
                  </a:path>
                </a:pathLst>
              </a:custGeom>
              <a:solidFill>
                <a:srgbClr val="000000">
                  <a:alpha val="20000"/>
                </a:srgbClr>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53" name="Google Shape;1053;p166"/>
              <p:cNvSpPr/>
              <p:nvPr/>
            </p:nvSpPr>
            <p:spPr>
              <a:xfrm>
                <a:off x="6107337" y="3347519"/>
                <a:ext cx="314325" cy="28575"/>
              </a:xfrm>
              <a:custGeom>
                <a:avLst/>
                <a:gdLst/>
                <a:ahLst/>
                <a:cxnLst/>
                <a:rect l="l" t="t" r="r" b="b"/>
                <a:pathLst>
                  <a:path w="314325" h="28575" extrusionOk="0">
                    <a:moveTo>
                      <a:pt x="0" y="0"/>
                    </a:moveTo>
                    <a:lnTo>
                      <a:pt x="320716" y="0"/>
                    </a:lnTo>
                    <a:lnTo>
                      <a:pt x="320716" y="37548"/>
                    </a:lnTo>
                    <a:lnTo>
                      <a:pt x="0" y="37548"/>
                    </a:lnTo>
                    <a:close/>
                  </a:path>
                </a:pathLst>
              </a:custGeom>
              <a:solidFill>
                <a:srgbClr val="FFFFFF"/>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54" name="Google Shape;1054;p166"/>
              <p:cNvSpPr/>
              <p:nvPr/>
            </p:nvSpPr>
            <p:spPr>
              <a:xfrm>
                <a:off x="5994723" y="3319183"/>
                <a:ext cx="85725" cy="85725"/>
              </a:xfrm>
              <a:custGeom>
                <a:avLst/>
                <a:gdLst/>
                <a:ahLst/>
                <a:cxnLst/>
                <a:rect l="l" t="t" r="r" b="b"/>
                <a:pathLst>
                  <a:path w="85725" h="85725" extrusionOk="0">
                    <a:moveTo>
                      <a:pt x="92926" y="46472"/>
                    </a:moveTo>
                    <a:cubicBezTo>
                      <a:pt x="92926" y="72123"/>
                      <a:pt x="72123" y="92935"/>
                      <a:pt x="46463" y="92935"/>
                    </a:cubicBezTo>
                    <a:cubicBezTo>
                      <a:pt x="20803" y="92935"/>
                      <a:pt x="0" y="72123"/>
                      <a:pt x="0" y="46472"/>
                    </a:cubicBezTo>
                    <a:cubicBezTo>
                      <a:pt x="0" y="20812"/>
                      <a:pt x="20803" y="0"/>
                      <a:pt x="46463" y="0"/>
                    </a:cubicBezTo>
                    <a:cubicBezTo>
                      <a:pt x="72114" y="0"/>
                      <a:pt x="92926" y="20812"/>
                      <a:pt x="92926" y="46472"/>
                    </a:cubicBezTo>
                  </a:path>
                </a:pathLst>
              </a:custGeom>
              <a:no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55" name="Google Shape;1055;p166"/>
              <p:cNvSpPr/>
              <p:nvPr/>
            </p:nvSpPr>
            <p:spPr>
              <a:xfrm>
                <a:off x="6012773" y="3339452"/>
                <a:ext cx="66675" cy="47625"/>
              </a:xfrm>
              <a:custGeom>
                <a:avLst/>
                <a:gdLst/>
                <a:ahLst/>
                <a:cxnLst/>
                <a:rect l="l" t="t" r="r" b="b"/>
                <a:pathLst>
                  <a:path w="66675" h="47625" extrusionOk="0">
                    <a:moveTo>
                      <a:pt x="18545" y="31433"/>
                    </a:moveTo>
                    <a:lnTo>
                      <a:pt x="39624" y="53683"/>
                    </a:lnTo>
                    <a:lnTo>
                      <a:pt x="28184" y="53683"/>
                    </a:lnTo>
                    <a:lnTo>
                      <a:pt x="0" y="26841"/>
                    </a:lnTo>
                    <a:lnTo>
                      <a:pt x="28080" y="0"/>
                    </a:lnTo>
                    <a:lnTo>
                      <a:pt x="39491" y="0"/>
                    </a:lnTo>
                    <a:lnTo>
                      <a:pt x="18545" y="22117"/>
                    </a:lnTo>
                    <a:lnTo>
                      <a:pt x="69914" y="22117"/>
                    </a:lnTo>
                    <a:lnTo>
                      <a:pt x="69914" y="31433"/>
                    </a:lnTo>
                    <a:close/>
                  </a:path>
                </a:pathLst>
              </a:custGeom>
              <a:solidFill>
                <a:srgbClr val="FFFFFF"/>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grpSp>
      </p:grpSp>
      <p:grpSp>
        <p:nvGrpSpPr>
          <p:cNvPr id="1056" name="Google Shape;1056;p166"/>
          <p:cNvGrpSpPr/>
          <p:nvPr/>
        </p:nvGrpSpPr>
        <p:grpSpPr>
          <a:xfrm>
            <a:off x="7516111" y="2910500"/>
            <a:ext cx="1270501" cy="461666"/>
            <a:chOff x="568752" y="2502437"/>
            <a:chExt cx="1396200" cy="476700"/>
          </a:xfrm>
        </p:grpSpPr>
        <p:sp>
          <p:nvSpPr>
            <p:cNvPr id="1057" name="Google Shape;1057;p166"/>
            <p:cNvSpPr/>
            <p:nvPr/>
          </p:nvSpPr>
          <p:spPr>
            <a:xfrm>
              <a:off x="568752" y="2502437"/>
              <a:ext cx="1396200" cy="476700"/>
            </a:xfrm>
            <a:prstGeom prst="roundRect">
              <a:avLst>
                <a:gd name="adj" fmla="val 3125"/>
              </a:avLst>
            </a:prstGeom>
            <a:noFill/>
            <a:ln w="12700" cap="flat" cmpd="sng">
              <a:solidFill>
                <a:srgbClr val="000000"/>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58" name="Google Shape;1058;p166"/>
            <p:cNvSpPr txBox="1"/>
            <p:nvPr/>
          </p:nvSpPr>
          <p:spPr>
            <a:xfrm>
              <a:off x="1025151" y="2669896"/>
              <a:ext cx="899700" cy="147900"/>
            </a:xfrm>
            <a:prstGeom prst="rect">
              <a:avLst/>
            </a:prstGeom>
            <a:noFill/>
            <a:ln>
              <a:noFill/>
            </a:ln>
          </p:spPr>
          <p:txBody>
            <a:bodyPr spcFirstLastPara="1" wrap="square" lIns="0" tIns="0" rIns="0" bIns="0" anchor="b" anchorCtr="0">
              <a:noAutofit/>
            </a:bodyPr>
            <a:lstStyle/>
            <a:p>
              <a:pPr defTabSz="914224">
                <a:buSzPts val="700"/>
              </a:pPr>
              <a:r>
                <a:rPr lang="en-US" sz="700">
                  <a:latin typeface="Quattrocento Sans"/>
                  <a:ea typeface="Quattrocento Sans"/>
                  <a:cs typeface="Quattrocento Sans"/>
                  <a:sym typeface="Quattrocento Sans"/>
                </a:rPr>
                <a:t>Public IP</a:t>
              </a:r>
              <a:endParaRPr sz="1000"/>
            </a:p>
          </p:txBody>
        </p:sp>
        <p:grpSp>
          <p:nvGrpSpPr>
            <p:cNvPr id="1059" name="Google Shape;1059;p166"/>
            <p:cNvGrpSpPr/>
            <p:nvPr/>
          </p:nvGrpSpPr>
          <p:grpSpPr>
            <a:xfrm>
              <a:off x="668292" y="2627090"/>
              <a:ext cx="274320" cy="232063"/>
              <a:chOff x="5984875" y="3302000"/>
              <a:chExt cx="476250" cy="402888"/>
            </a:xfrm>
          </p:grpSpPr>
          <p:sp>
            <p:nvSpPr>
              <p:cNvPr id="1060" name="Google Shape;1060;p166"/>
              <p:cNvSpPr/>
              <p:nvPr/>
            </p:nvSpPr>
            <p:spPr>
              <a:xfrm>
                <a:off x="5984875" y="3390563"/>
                <a:ext cx="476250" cy="314325"/>
              </a:xfrm>
              <a:custGeom>
                <a:avLst/>
                <a:gdLst/>
                <a:ahLst/>
                <a:cxnLst/>
                <a:rect l="l" t="t" r="r" b="b"/>
                <a:pathLst>
                  <a:path w="476250" h="314325" extrusionOk="0">
                    <a:moveTo>
                      <a:pt x="0" y="298409"/>
                    </a:moveTo>
                    <a:cubicBezTo>
                      <a:pt x="0" y="308962"/>
                      <a:pt x="8553" y="317525"/>
                      <a:pt x="19117" y="317525"/>
                    </a:cubicBezTo>
                    <a:lnTo>
                      <a:pt x="457133" y="317525"/>
                    </a:lnTo>
                    <a:cubicBezTo>
                      <a:pt x="467697" y="317525"/>
                      <a:pt x="476250" y="308962"/>
                      <a:pt x="476250" y="298409"/>
                    </a:cubicBezTo>
                    <a:lnTo>
                      <a:pt x="476250" y="0"/>
                    </a:lnTo>
                    <a:lnTo>
                      <a:pt x="0" y="0"/>
                    </a:lnTo>
                    <a:lnTo>
                      <a:pt x="0" y="298409"/>
                    </a:lnTo>
                    <a:close/>
                  </a:path>
                </a:pathLst>
              </a:custGeom>
              <a:solidFill>
                <a:srgbClr val="D8D8D8"/>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61" name="Google Shape;1061;p166"/>
              <p:cNvSpPr/>
              <p:nvPr/>
            </p:nvSpPr>
            <p:spPr>
              <a:xfrm>
                <a:off x="5984875" y="3302000"/>
                <a:ext cx="476250" cy="114300"/>
              </a:xfrm>
              <a:custGeom>
                <a:avLst/>
                <a:gdLst/>
                <a:ahLst/>
                <a:cxnLst/>
                <a:rect l="l" t="t" r="r" b="b"/>
                <a:pathLst>
                  <a:path w="476250" h="114300" extrusionOk="0">
                    <a:moveTo>
                      <a:pt x="457133" y="0"/>
                    </a:moveTo>
                    <a:lnTo>
                      <a:pt x="19117" y="0"/>
                    </a:lnTo>
                    <a:cubicBezTo>
                      <a:pt x="8553" y="0"/>
                      <a:pt x="0" y="8553"/>
                      <a:pt x="0" y="19117"/>
                    </a:cubicBezTo>
                    <a:lnTo>
                      <a:pt x="0" y="120339"/>
                    </a:lnTo>
                    <a:lnTo>
                      <a:pt x="476250" y="120339"/>
                    </a:lnTo>
                    <a:lnTo>
                      <a:pt x="476250" y="19117"/>
                    </a:lnTo>
                    <a:cubicBezTo>
                      <a:pt x="476250" y="8553"/>
                      <a:pt x="467687" y="0"/>
                      <a:pt x="457133" y="0"/>
                    </a:cubicBezTo>
                  </a:path>
                </a:pathLst>
              </a:custGeom>
              <a:solidFill>
                <a:srgbClr val="000000"/>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62" name="Google Shape;1062;p166"/>
              <p:cNvSpPr/>
              <p:nvPr/>
            </p:nvSpPr>
            <p:spPr>
              <a:xfrm>
                <a:off x="5984941" y="3302000"/>
                <a:ext cx="409575" cy="400050"/>
              </a:xfrm>
              <a:custGeom>
                <a:avLst/>
                <a:gdLst/>
                <a:ahLst/>
                <a:cxnLst/>
                <a:rect l="l" t="t" r="r" b="b"/>
                <a:pathLst>
                  <a:path w="409575" h="400050" extrusionOk="0">
                    <a:moveTo>
                      <a:pt x="19117" y="0"/>
                    </a:moveTo>
                    <a:cubicBezTo>
                      <a:pt x="8563" y="0"/>
                      <a:pt x="0" y="8553"/>
                      <a:pt x="0" y="19117"/>
                    </a:cubicBezTo>
                    <a:lnTo>
                      <a:pt x="0" y="88563"/>
                    </a:lnTo>
                    <a:lnTo>
                      <a:pt x="0" y="120339"/>
                    </a:lnTo>
                    <a:lnTo>
                      <a:pt x="0" y="386972"/>
                    </a:lnTo>
                    <a:cubicBezTo>
                      <a:pt x="0" y="397526"/>
                      <a:pt x="8563" y="406089"/>
                      <a:pt x="19117" y="406089"/>
                    </a:cubicBezTo>
                    <a:lnTo>
                      <a:pt x="39957" y="406089"/>
                    </a:lnTo>
                    <a:lnTo>
                      <a:pt x="415414" y="0"/>
                    </a:lnTo>
                    <a:lnTo>
                      <a:pt x="19117" y="0"/>
                    </a:lnTo>
                    <a:close/>
                  </a:path>
                </a:pathLst>
              </a:custGeom>
              <a:solidFill>
                <a:srgbClr val="000000">
                  <a:alpha val="20000"/>
                </a:srgbClr>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63" name="Google Shape;1063;p166"/>
              <p:cNvSpPr/>
              <p:nvPr/>
            </p:nvSpPr>
            <p:spPr>
              <a:xfrm>
                <a:off x="6107337" y="3347519"/>
                <a:ext cx="314325" cy="28575"/>
              </a:xfrm>
              <a:custGeom>
                <a:avLst/>
                <a:gdLst/>
                <a:ahLst/>
                <a:cxnLst/>
                <a:rect l="l" t="t" r="r" b="b"/>
                <a:pathLst>
                  <a:path w="314325" h="28575" extrusionOk="0">
                    <a:moveTo>
                      <a:pt x="0" y="0"/>
                    </a:moveTo>
                    <a:lnTo>
                      <a:pt x="320716" y="0"/>
                    </a:lnTo>
                    <a:lnTo>
                      <a:pt x="320716" y="37548"/>
                    </a:lnTo>
                    <a:lnTo>
                      <a:pt x="0" y="37548"/>
                    </a:lnTo>
                    <a:close/>
                  </a:path>
                </a:pathLst>
              </a:custGeom>
              <a:solidFill>
                <a:srgbClr val="FFFFFF"/>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64" name="Google Shape;1064;p166"/>
              <p:cNvSpPr/>
              <p:nvPr/>
            </p:nvSpPr>
            <p:spPr>
              <a:xfrm>
                <a:off x="5994723" y="3319183"/>
                <a:ext cx="85725" cy="85725"/>
              </a:xfrm>
              <a:custGeom>
                <a:avLst/>
                <a:gdLst/>
                <a:ahLst/>
                <a:cxnLst/>
                <a:rect l="l" t="t" r="r" b="b"/>
                <a:pathLst>
                  <a:path w="85725" h="85725" extrusionOk="0">
                    <a:moveTo>
                      <a:pt x="92926" y="46472"/>
                    </a:moveTo>
                    <a:cubicBezTo>
                      <a:pt x="92926" y="72123"/>
                      <a:pt x="72123" y="92935"/>
                      <a:pt x="46463" y="92935"/>
                    </a:cubicBezTo>
                    <a:cubicBezTo>
                      <a:pt x="20803" y="92935"/>
                      <a:pt x="0" y="72123"/>
                      <a:pt x="0" y="46472"/>
                    </a:cubicBezTo>
                    <a:cubicBezTo>
                      <a:pt x="0" y="20812"/>
                      <a:pt x="20803" y="0"/>
                      <a:pt x="46463" y="0"/>
                    </a:cubicBezTo>
                    <a:cubicBezTo>
                      <a:pt x="72114" y="0"/>
                      <a:pt x="92926" y="20812"/>
                      <a:pt x="92926" y="46472"/>
                    </a:cubicBezTo>
                  </a:path>
                </a:pathLst>
              </a:custGeom>
              <a:no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65" name="Google Shape;1065;p166"/>
              <p:cNvSpPr/>
              <p:nvPr/>
            </p:nvSpPr>
            <p:spPr>
              <a:xfrm>
                <a:off x="6012773" y="3339452"/>
                <a:ext cx="66675" cy="47625"/>
              </a:xfrm>
              <a:custGeom>
                <a:avLst/>
                <a:gdLst/>
                <a:ahLst/>
                <a:cxnLst/>
                <a:rect l="l" t="t" r="r" b="b"/>
                <a:pathLst>
                  <a:path w="66675" h="47625" extrusionOk="0">
                    <a:moveTo>
                      <a:pt x="18545" y="31433"/>
                    </a:moveTo>
                    <a:lnTo>
                      <a:pt x="39624" y="53683"/>
                    </a:lnTo>
                    <a:lnTo>
                      <a:pt x="28184" y="53683"/>
                    </a:lnTo>
                    <a:lnTo>
                      <a:pt x="0" y="26841"/>
                    </a:lnTo>
                    <a:lnTo>
                      <a:pt x="28080" y="0"/>
                    </a:lnTo>
                    <a:lnTo>
                      <a:pt x="39491" y="0"/>
                    </a:lnTo>
                    <a:lnTo>
                      <a:pt x="18545" y="22117"/>
                    </a:lnTo>
                    <a:lnTo>
                      <a:pt x="69914" y="22117"/>
                    </a:lnTo>
                    <a:lnTo>
                      <a:pt x="69914" y="31433"/>
                    </a:lnTo>
                    <a:close/>
                  </a:path>
                </a:pathLst>
              </a:custGeom>
              <a:solidFill>
                <a:srgbClr val="FFFFFF"/>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grpSp>
      </p:grpSp>
      <p:grpSp>
        <p:nvGrpSpPr>
          <p:cNvPr id="1066" name="Google Shape;1066;p166"/>
          <p:cNvGrpSpPr/>
          <p:nvPr/>
        </p:nvGrpSpPr>
        <p:grpSpPr>
          <a:xfrm>
            <a:off x="8916084" y="2910500"/>
            <a:ext cx="1270501" cy="461666"/>
            <a:chOff x="568752" y="2502437"/>
            <a:chExt cx="1396200" cy="476700"/>
          </a:xfrm>
        </p:grpSpPr>
        <p:sp>
          <p:nvSpPr>
            <p:cNvPr id="1067" name="Google Shape;1067;p166"/>
            <p:cNvSpPr/>
            <p:nvPr/>
          </p:nvSpPr>
          <p:spPr>
            <a:xfrm>
              <a:off x="568752" y="2502437"/>
              <a:ext cx="1396200" cy="476700"/>
            </a:xfrm>
            <a:prstGeom prst="roundRect">
              <a:avLst>
                <a:gd name="adj" fmla="val 3125"/>
              </a:avLst>
            </a:prstGeom>
            <a:noFill/>
            <a:ln w="12700" cap="flat" cmpd="sng">
              <a:solidFill>
                <a:srgbClr val="000000"/>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68" name="Google Shape;1068;p166"/>
            <p:cNvSpPr txBox="1"/>
            <p:nvPr/>
          </p:nvSpPr>
          <p:spPr>
            <a:xfrm>
              <a:off x="1025151" y="2669896"/>
              <a:ext cx="899700" cy="147900"/>
            </a:xfrm>
            <a:prstGeom prst="rect">
              <a:avLst/>
            </a:prstGeom>
            <a:noFill/>
            <a:ln>
              <a:noFill/>
            </a:ln>
          </p:spPr>
          <p:txBody>
            <a:bodyPr spcFirstLastPara="1" wrap="square" lIns="0" tIns="0" rIns="0" bIns="0" anchor="b" anchorCtr="0">
              <a:noAutofit/>
            </a:bodyPr>
            <a:lstStyle/>
            <a:p>
              <a:pPr defTabSz="914224">
                <a:buSzPts val="700"/>
              </a:pPr>
              <a:r>
                <a:rPr lang="en-US" sz="700">
                  <a:latin typeface="Quattrocento Sans"/>
                  <a:ea typeface="Quattrocento Sans"/>
                  <a:cs typeface="Quattrocento Sans"/>
                  <a:sym typeface="Quattrocento Sans"/>
                </a:rPr>
                <a:t>Public IP</a:t>
              </a:r>
              <a:endParaRPr sz="1000"/>
            </a:p>
          </p:txBody>
        </p:sp>
        <p:grpSp>
          <p:nvGrpSpPr>
            <p:cNvPr id="1069" name="Google Shape;1069;p166"/>
            <p:cNvGrpSpPr/>
            <p:nvPr/>
          </p:nvGrpSpPr>
          <p:grpSpPr>
            <a:xfrm>
              <a:off x="668292" y="2627090"/>
              <a:ext cx="274320" cy="232063"/>
              <a:chOff x="5984875" y="3302000"/>
              <a:chExt cx="476250" cy="402888"/>
            </a:xfrm>
          </p:grpSpPr>
          <p:sp>
            <p:nvSpPr>
              <p:cNvPr id="1070" name="Google Shape;1070;p166"/>
              <p:cNvSpPr/>
              <p:nvPr/>
            </p:nvSpPr>
            <p:spPr>
              <a:xfrm>
                <a:off x="5984875" y="3390563"/>
                <a:ext cx="476250" cy="314325"/>
              </a:xfrm>
              <a:custGeom>
                <a:avLst/>
                <a:gdLst/>
                <a:ahLst/>
                <a:cxnLst/>
                <a:rect l="l" t="t" r="r" b="b"/>
                <a:pathLst>
                  <a:path w="476250" h="314325" extrusionOk="0">
                    <a:moveTo>
                      <a:pt x="0" y="298409"/>
                    </a:moveTo>
                    <a:cubicBezTo>
                      <a:pt x="0" y="308962"/>
                      <a:pt x="8553" y="317525"/>
                      <a:pt x="19117" y="317525"/>
                    </a:cubicBezTo>
                    <a:lnTo>
                      <a:pt x="457133" y="317525"/>
                    </a:lnTo>
                    <a:cubicBezTo>
                      <a:pt x="467697" y="317525"/>
                      <a:pt x="476250" y="308962"/>
                      <a:pt x="476250" y="298409"/>
                    </a:cubicBezTo>
                    <a:lnTo>
                      <a:pt x="476250" y="0"/>
                    </a:lnTo>
                    <a:lnTo>
                      <a:pt x="0" y="0"/>
                    </a:lnTo>
                    <a:lnTo>
                      <a:pt x="0" y="298409"/>
                    </a:lnTo>
                    <a:close/>
                  </a:path>
                </a:pathLst>
              </a:custGeom>
              <a:solidFill>
                <a:srgbClr val="D8D8D8"/>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71" name="Google Shape;1071;p166"/>
              <p:cNvSpPr/>
              <p:nvPr/>
            </p:nvSpPr>
            <p:spPr>
              <a:xfrm>
                <a:off x="5984875" y="3302000"/>
                <a:ext cx="476250" cy="114300"/>
              </a:xfrm>
              <a:custGeom>
                <a:avLst/>
                <a:gdLst/>
                <a:ahLst/>
                <a:cxnLst/>
                <a:rect l="l" t="t" r="r" b="b"/>
                <a:pathLst>
                  <a:path w="476250" h="114300" extrusionOk="0">
                    <a:moveTo>
                      <a:pt x="457133" y="0"/>
                    </a:moveTo>
                    <a:lnTo>
                      <a:pt x="19117" y="0"/>
                    </a:lnTo>
                    <a:cubicBezTo>
                      <a:pt x="8553" y="0"/>
                      <a:pt x="0" y="8553"/>
                      <a:pt x="0" y="19117"/>
                    </a:cubicBezTo>
                    <a:lnTo>
                      <a:pt x="0" y="120339"/>
                    </a:lnTo>
                    <a:lnTo>
                      <a:pt x="476250" y="120339"/>
                    </a:lnTo>
                    <a:lnTo>
                      <a:pt x="476250" y="19117"/>
                    </a:lnTo>
                    <a:cubicBezTo>
                      <a:pt x="476250" y="8553"/>
                      <a:pt x="467687" y="0"/>
                      <a:pt x="457133" y="0"/>
                    </a:cubicBezTo>
                  </a:path>
                </a:pathLst>
              </a:custGeom>
              <a:solidFill>
                <a:srgbClr val="000000"/>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72" name="Google Shape;1072;p166"/>
              <p:cNvSpPr/>
              <p:nvPr/>
            </p:nvSpPr>
            <p:spPr>
              <a:xfrm>
                <a:off x="5984941" y="3302000"/>
                <a:ext cx="409575" cy="400050"/>
              </a:xfrm>
              <a:custGeom>
                <a:avLst/>
                <a:gdLst/>
                <a:ahLst/>
                <a:cxnLst/>
                <a:rect l="l" t="t" r="r" b="b"/>
                <a:pathLst>
                  <a:path w="409575" h="400050" extrusionOk="0">
                    <a:moveTo>
                      <a:pt x="19117" y="0"/>
                    </a:moveTo>
                    <a:cubicBezTo>
                      <a:pt x="8563" y="0"/>
                      <a:pt x="0" y="8553"/>
                      <a:pt x="0" y="19117"/>
                    </a:cubicBezTo>
                    <a:lnTo>
                      <a:pt x="0" y="88563"/>
                    </a:lnTo>
                    <a:lnTo>
                      <a:pt x="0" y="120339"/>
                    </a:lnTo>
                    <a:lnTo>
                      <a:pt x="0" y="386972"/>
                    </a:lnTo>
                    <a:cubicBezTo>
                      <a:pt x="0" y="397526"/>
                      <a:pt x="8563" y="406089"/>
                      <a:pt x="19117" y="406089"/>
                    </a:cubicBezTo>
                    <a:lnTo>
                      <a:pt x="39957" y="406089"/>
                    </a:lnTo>
                    <a:lnTo>
                      <a:pt x="415414" y="0"/>
                    </a:lnTo>
                    <a:lnTo>
                      <a:pt x="19117" y="0"/>
                    </a:lnTo>
                    <a:close/>
                  </a:path>
                </a:pathLst>
              </a:custGeom>
              <a:solidFill>
                <a:srgbClr val="000000">
                  <a:alpha val="20000"/>
                </a:srgbClr>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73" name="Google Shape;1073;p166"/>
              <p:cNvSpPr/>
              <p:nvPr/>
            </p:nvSpPr>
            <p:spPr>
              <a:xfrm>
                <a:off x="6107337" y="3347519"/>
                <a:ext cx="314325" cy="28575"/>
              </a:xfrm>
              <a:custGeom>
                <a:avLst/>
                <a:gdLst/>
                <a:ahLst/>
                <a:cxnLst/>
                <a:rect l="l" t="t" r="r" b="b"/>
                <a:pathLst>
                  <a:path w="314325" h="28575" extrusionOk="0">
                    <a:moveTo>
                      <a:pt x="0" y="0"/>
                    </a:moveTo>
                    <a:lnTo>
                      <a:pt x="320716" y="0"/>
                    </a:lnTo>
                    <a:lnTo>
                      <a:pt x="320716" y="37548"/>
                    </a:lnTo>
                    <a:lnTo>
                      <a:pt x="0" y="37548"/>
                    </a:lnTo>
                    <a:close/>
                  </a:path>
                </a:pathLst>
              </a:custGeom>
              <a:solidFill>
                <a:srgbClr val="FFFFFF"/>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74" name="Google Shape;1074;p166"/>
              <p:cNvSpPr/>
              <p:nvPr/>
            </p:nvSpPr>
            <p:spPr>
              <a:xfrm>
                <a:off x="5994723" y="3319183"/>
                <a:ext cx="85725" cy="85725"/>
              </a:xfrm>
              <a:custGeom>
                <a:avLst/>
                <a:gdLst/>
                <a:ahLst/>
                <a:cxnLst/>
                <a:rect l="l" t="t" r="r" b="b"/>
                <a:pathLst>
                  <a:path w="85725" h="85725" extrusionOk="0">
                    <a:moveTo>
                      <a:pt x="92926" y="46472"/>
                    </a:moveTo>
                    <a:cubicBezTo>
                      <a:pt x="92926" y="72123"/>
                      <a:pt x="72123" y="92935"/>
                      <a:pt x="46463" y="92935"/>
                    </a:cubicBezTo>
                    <a:cubicBezTo>
                      <a:pt x="20803" y="92935"/>
                      <a:pt x="0" y="72123"/>
                      <a:pt x="0" y="46472"/>
                    </a:cubicBezTo>
                    <a:cubicBezTo>
                      <a:pt x="0" y="20812"/>
                      <a:pt x="20803" y="0"/>
                      <a:pt x="46463" y="0"/>
                    </a:cubicBezTo>
                    <a:cubicBezTo>
                      <a:pt x="72114" y="0"/>
                      <a:pt x="92926" y="20812"/>
                      <a:pt x="92926" y="46472"/>
                    </a:cubicBezTo>
                  </a:path>
                </a:pathLst>
              </a:custGeom>
              <a:no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sp>
            <p:nvSpPr>
              <p:cNvPr id="1075" name="Google Shape;1075;p166"/>
              <p:cNvSpPr/>
              <p:nvPr/>
            </p:nvSpPr>
            <p:spPr>
              <a:xfrm>
                <a:off x="6012773" y="3339452"/>
                <a:ext cx="66675" cy="47625"/>
              </a:xfrm>
              <a:custGeom>
                <a:avLst/>
                <a:gdLst/>
                <a:ahLst/>
                <a:cxnLst/>
                <a:rect l="l" t="t" r="r" b="b"/>
                <a:pathLst>
                  <a:path w="66675" h="47625" extrusionOk="0">
                    <a:moveTo>
                      <a:pt x="18545" y="31433"/>
                    </a:moveTo>
                    <a:lnTo>
                      <a:pt x="39624" y="53683"/>
                    </a:lnTo>
                    <a:lnTo>
                      <a:pt x="28184" y="53683"/>
                    </a:lnTo>
                    <a:lnTo>
                      <a:pt x="0" y="26841"/>
                    </a:lnTo>
                    <a:lnTo>
                      <a:pt x="28080" y="0"/>
                    </a:lnTo>
                    <a:lnTo>
                      <a:pt x="39491" y="0"/>
                    </a:lnTo>
                    <a:lnTo>
                      <a:pt x="18545" y="22117"/>
                    </a:lnTo>
                    <a:lnTo>
                      <a:pt x="69914" y="22117"/>
                    </a:lnTo>
                    <a:lnTo>
                      <a:pt x="69914" y="31433"/>
                    </a:lnTo>
                    <a:close/>
                  </a:path>
                </a:pathLst>
              </a:custGeom>
              <a:solidFill>
                <a:srgbClr val="FFFFFF"/>
              </a:solidFill>
              <a:ln>
                <a:noFill/>
              </a:ln>
            </p:spPr>
            <p:txBody>
              <a:bodyPr spcFirstLastPara="1" wrap="square" lIns="67215" tIns="33595" rIns="67215" bIns="33595" anchor="ctr" anchorCtr="0">
                <a:noAutofit/>
              </a:bodyPr>
              <a:lstStyle/>
              <a:p>
                <a:pPr defTabSz="914224"/>
                <a:endParaRPr sz="1299">
                  <a:latin typeface="Quattrocento Sans"/>
                  <a:ea typeface="Quattrocento Sans"/>
                  <a:cs typeface="Quattrocento Sans"/>
                  <a:sym typeface="Quattrocento Sans"/>
                </a:endParaRPr>
              </a:p>
            </p:txBody>
          </p:sp>
        </p:grpSp>
      </p:grpSp>
      <p:grpSp>
        <p:nvGrpSpPr>
          <p:cNvPr id="1076" name="Google Shape;1076;p166"/>
          <p:cNvGrpSpPr/>
          <p:nvPr/>
        </p:nvGrpSpPr>
        <p:grpSpPr>
          <a:xfrm>
            <a:off x="6116138" y="1223202"/>
            <a:ext cx="1270501" cy="461666"/>
            <a:chOff x="3981630" y="4305109"/>
            <a:chExt cx="1396200" cy="476700"/>
          </a:xfrm>
        </p:grpSpPr>
        <p:grpSp>
          <p:nvGrpSpPr>
            <p:cNvPr id="1077" name="Google Shape;1077;p166"/>
            <p:cNvGrpSpPr/>
            <p:nvPr/>
          </p:nvGrpSpPr>
          <p:grpSpPr>
            <a:xfrm>
              <a:off x="3981630" y="4305109"/>
              <a:ext cx="1396200" cy="476700"/>
              <a:chOff x="4486729" y="4305109"/>
              <a:chExt cx="1396200" cy="476700"/>
            </a:xfrm>
          </p:grpSpPr>
          <p:sp>
            <p:nvSpPr>
              <p:cNvPr id="1078" name="Google Shape;1078;p166"/>
              <p:cNvSpPr/>
              <p:nvPr/>
            </p:nvSpPr>
            <p:spPr>
              <a:xfrm>
                <a:off x="4486729" y="4305109"/>
                <a:ext cx="1396200" cy="476700"/>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pPr>
                <a:endParaRPr sz="900">
                  <a:solidFill>
                    <a:srgbClr val="505050"/>
                  </a:solidFill>
                  <a:latin typeface="Quattrocento Sans"/>
                  <a:ea typeface="Quattrocento Sans"/>
                  <a:cs typeface="Quattrocento Sans"/>
                  <a:sym typeface="Quattrocento Sans"/>
                </a:endParaRPr>
              </a:p>
            </p:txBody>
          </p:sp>
          <p:sp>
            <p:nvSpPr>
              <p:cNvPr id="1079" name="Google Shape;1079;p166"/>
              <p:cNvSpPr txBox="1"/>
              <p:nvPr/>
            </p:nvSpPr>
            <p:spPr>
              <a:xfrm>
                <a:off x="4943128" y="4401606"/>
                <a:ext cx="899700" cy="295800"/>
              </a:xfrm>
              <a:prstGeom prst="rect">
                <a:avLst/>
              </a:prstGeom>
              <a:noFill/>
              <a:ln>
                <a:noFill/>
              </a:ln>
            </p:spPr>
            <p:txBody>
              <a:bodyPr spcFirstLastPara="1" wrap="square" lIns="0" tIns="0" rIns="0" bIns="0" anchor="b" anchorCtr="0">
                <a:noAutofit/>
              </a:bodyPr>
              <a:lstStyle/>
              <a:p>
                <a:pPr defTabSz="914224">
                  <a:buSzPts val="700"/>
                </a:pPr>
                <a:r>
                  <a:rPr lang="en-US" sz="700" dirty="0">
                    <a:latin typeface="Quattrocento Sans"/>
                    <a:ea typeface="Quattrocento Sans"/>
                    <a:cs typeface="Quattrocento Sans"/>
                    <a:sym typeface="Quattrocento Sans"/>
                  </a:rPr>
                  <a:t>Identity</a:t>
                </a:r>
                <a:endParaRPr sz="1000" dirty="0"/>
              </a:p>
            </p:txBody>
          </p:sp>
        </p:grpSp>
        <p:pic>
          <p:nvPicPr>
            <p:cNvPr id="1080" name="Google Shape;1080;p166" descr="A picture containing object&#10;&#10;Description automatically generated"/>
            <p:cNvPicPr preferRelativeResize="0"/>
            <p:nvPr/>
          </p:nvPicPr>
          <p:blipFill rotWithShape="1">
            <a:blip r:embed="rId7">
              <a:alphaModFix/>
            </a:blip>
            <a:srcRect/>
            <a:stretch/>
          </p:blipFill>
          <p:spPr>
            <a:xfrm>
              <a:off x="4081171" y="4395986"/>
              <a:ext cx="274319" cy="274319"/>
            </a:xfrm>
            <a:prstGeom prst="rect">
              <a:avLst/>
            </a:prstGeom>
            <a:noFill/>
            <a:ln>
              <a:noFill/>
            </a:ln>
          </p:spPr>
        </p:pic>
      </p:grpSp>
      <p:sp>
        <p:nvSpPr>
          <p:cNvPr id="1081" name="Google Shape;1081;p166"/>
          <p:cNvSpPr/>
          <p:nvPr/>
        </p:nvSpPr>
        <p:spPr>
          <a:xfrm>
            <a:off x="6116138" y="1785635"/>
            <a:ext cx="2670401" cy="461666"/>
          </a:xfrm>
          <a:prstGeom prst="roundRect">
            <a:avLst>
              <a:gd name="adj" fmla="val 3125"/>
            </a:avLst>
          </a:prstGeom>
          <a:solidFill>
            <a:srgbClr val="F00000">
              <a:alpha val="780"/>
            </a:srgbClr>
          </a:solidFill>
          <a:ln w="12700" cap="flat" cmpd="sng">
            <a:solidFill>
              <a:srgbClr val="F00000"/>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pPr>
            <a:endParaRPr sz="900">
              <a:solidFill>
                <a:srgbClr val="505050"/>
              </a:solidFill>
              <a:latin typeface="Quattrocento Sans"/>
              <a:ea typeface="Quattrocento Sans"/>
              <a:cs typeface="Quattrocento Sans"/>
              <a:sym typeface="Quattrocento Sans"/>
            </a:endParaRPr>
          </a:p>
        </p:txBody>
      </p:sp>
      <p:sp>
        <p:nvSpPr>
          <p:cNvPr id="1082" name="Google Shape;1082;p166"/>
          <p:cNvSpPr txBox="1"/>
          <p:nvPr/>
        </p:nvSpPr>
        <p:spPr>
          <a:xfrm>
            <a:off x="6467260" y="1964795"/>
            <a:ext cx="2539365" cy="143236"/>
          </a:xfrm>
          <a:prstGeom prst="rect">
            <a:avLst/>
          </a:prstGeom>
          <a:noFill/>
          <a:ln>
            <a:noFill/>
          </a:ln>
        </p:spPr>
        <p:txBody>
          <a:bodyPr spcFirstLastPara="1" wrap="square" lIns="0" tIns="0" rIns="0" bIns="0" anchor="b" anchorCtr="0">
            <a:noAutofit/>
          </a:bodyPr>
          <a:lstStyle/>
          <a:p>
            <a:pPr defTabSz="914224">
              <a:buSzPts val="700"/>
            </a:pPr>
            <a:r>
              <a:rPr lang="en-US" sz="700">
                <a:latin typeface="Quattrocento Sans"/>
                <a:ea typeface="Quattrocento Sans"/>
                <a:cs typeface="Quattrocento Sans"/>
                <a:sym typeface="Quattrocento Sans"/>
              </a:rPr>
              <a:t>OpenShift API/administration console</a:t>
            </a:r>
            <a:endParaRPr sz="1000"/>
          </a:p>
        </p:txBody>
      </p:sp>
      <p:sp>
        <p:nvSpPr>
          <p:cNvPr id="1083" name="Google Shape;1083;p166"/>
          <p:cNvSpPr/>
          <p:nvPr/>
        </p:nvSpPr>
        <p:spPr>
          <a:xfrm>
            <a:off x="8916085" y="1785635"/>
            <a:ext cx="578196" cy="461666"/>
          </a:xfrm>
          <a:prstGeom prst="roundRect">
            <a:avLst>
              <a:gd name="adj" fmla="val 3125"/>
            </a:avLst>
          </a:prstGeom>
          <a:noFill/>
          <a:ln w="12700" cap="flat" cmpd="sng">
            <a:solidFill>
              <a:srgbClr val="000000"/>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84" name="Google Shape;1084;p166"/>
          <p:cNvSpPr txBox="1"/>
          <p:nvPr/>
        </p:nvSpPr>
        <p:spPr>
          <a:xfrm>
            <a:off x="8954810" y="1947812"/>
            <a:ext cx="500666" cy="143236"/>
          </a:xfrm>
          <a:prstGeom prst="rect">
            <a:avLst/>
          </a:prstGeom>
          <a:noFill/>
          <a:ln>
            <a:noFill/>
          </a:ln>
        </p:spPr>
        <p:txBody>
          <a:bodyPr spcFirstLastPara="1" wrap="square" lIns="0" tIns="0" rIns="0" bIns="0" anchor="b" anchorCtr="0">
            <a:noAutofit/>
          </a:bodyPr>
          <a:lstStyle/>
          <a:p>
            <a:pPr algn="ctr" defTabSz="914224">
              <a:buSzPts val="700"/>
            </a:pPr>
            <a:r>
              <a:rPr lang="en-US" sz="700">
                <a:latin typeface="Quattrocento Sans"/>
                <a:ea typeface="Quattrocento Sans"/>
                <a:cs typeface="Quattrocento Sans"/>
                <a:sym typeface="Quattrocento Sans"/>
              </a:rPr>
              <a:t>App 1</a:t>
            </a:r>
            <a:endParaRPr sz="1000"/>
          </a:p>
        </p:txBody>
      </p:sp>
      <p:sp>
        <p:nvSpPr>
          <p:cNvPr id="1085" name="Google Shape;1085;p166"/>
          <p:cNvSpPr/>
          <p:nvPr/>
        </p:nvSpPr>
        <p:spPr>
          <a:xfrm>
            <a:off x="9608409" y="1785635"/>
            <a:ext cx="578196" cy="461666"/>
          </a:xfrm>
          <a:prstGeom prst="roundRect">
            <a:avLst>
              <a:gd name="adj" fmla="val 3125"/>
            </a:avLst>
          </a:prstGeom>
          <a:noFill/>
          <a:ln w="12700" cap="flat" cmpd="sng">
            <a:solidFill>
              <a:srgbClr val="000000"/>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86" name="Google Shape;1086;p166"/>
          <p:cNvSpPr txBox="1"/>
          <p:nvPr/>
        </p:nvSpPr>
        <p:spPr>
          <a:xfrm>
            <a:off x="9647134" y="1947812"/>
            <a:ext cx="500666" cy="143236"/>
          </a:xfrm>
          <a:prstGeom prst="rect">
            <a:avLst/>
          </a:prstGeom>
          <a:noFill/>
          <a:ln>
            <a:noFill/>
          </a:ln>
        </p:spPr>
        <p:txBody>
          <a:bodyPr spcFirstLastPara="1" wrap="square" lIns="0" tIns="0" rIns="0" bIns="0" anchor="b" anchorCtr="0">
            <a:noAutofit/>
          </a:bodyPr>
          <a:lstStyle/>
          <a:p>
            <a:pPr algn="ctr" defTabSz="914224">
              <a:buSzPts val="700"/>
            </a:pPr>
            <a:r>
              <a:rPr lang="en-US" sz="700">
                <a:latin typeface="Quattrocento Sans"/>
                <a:ea typeface="Quattrocento Sans"/>
                <a:cs typeface="Quattrocento Sans"/>
                <a:sym typeface="Quattrocento Sans"/>
              </a:rPr>
              <a:t>App 2</a:t>
            </a:r>
            <a:endParaRPr sz="1000"/>
          </a:p>
        </p:txBody>
      </p:sp>
      <p:grpSp>
        <p:nvGrpSpPr>
          <p:cNvPr id="1087" name="Google Shape;1087;p166"/>
          <p:cNvGrpSpPr/>
          <p:nvPr/>
        </p:nvGrpSpPr>
        <p:grpSpPr>
          <a:xfrm>
            <a:off x="4494236" y="1578822"/>
            <a:ext cx="578196" cy="668478"/>
            <a:chOff x="2667350" y="1980429"/>
            <a:chExt cx="635400" cy="690247"/>
          </a:xfrm>
        </p:grpSpPr>
        <p:sp>
          <p:nvSpPr>
            <p:cNvPr id="1088" name="Google Shape;1088;p166"/>
            <p:cNvSpPr/>
            <p:nvPr/>
          </p:nvSpPr>
          <p:spPr>
            <a:xfrm>
              <a:off x="2667350" y="2193976"/>
              <a:ext cx="635400" cy="476700"/>
            </a:xfrm>
            <a:prstGeom prst="roundRect">
              <a:avLst>
                <a:gd name="adj" fmla="val 3125"/>
              </a:avLst>
            </a:prstGeom>
            <a:noFill/>
            <a:ln w="12700" cap="flat" cmpd="sng">
              <a:solidFill>
                <a:srgbClr val="000000"/>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89" name="Google Shape;1089;p166"/>
            <p:cNvSpPr txBox="1"/>
            <p:nvPr/>
          </p:nvSpPr>
          <p:spPr>
            <a:xfrm>
              <a:off x="2709906" y="1980429"/>
              <a:ext cx="550200" cy="147900"/>
            </a:xfrm>
            <a:prstGeom prst="rect">
              <a:avLst/>
            </a:prstGeom>
            <a:noFill/>
            <a:ln>
              <a:noFill/>
            </a:ln>
          </p:spPr>
          <p:txBody>
            <a:bodyPr spcFirstLastPara="1" wrap="square" lIns="0" tIns="0" rIns="0" bIns="0" anchor="b" anchorCtr="0">
              <a:noAutofit/>
            </a:bodyPr>
            <a:lstStyle/>
            <a:p>
              <a:pPr algn="ctr" defTabSz="914224">
                <a:buSzPts val="700"/>
              </a:pPr>
              <a:r>
                <a:rPr lang="en-US" sz="700">
                  <a:latin typeface="Quattrocento Sans"/>
                  <a:ea typeface="Quattrocento Sans"/>
                  <a:cs typeface="Quattrocento Sans"/>
                  <a:sym typeface="Quattrocento Sans"/>
                </a:rPr>
                <a:t>User</a:t>
              </a:r>
              <a:endParaRPr sz="1000"/>
            </a:p>
          </p:txBody>
        </p:sp>
        <p:sp>
          <p:nvSpPr>
            <p:cNvPr id="1090" name="Google Shape;1090;p166" title="Icon of a person"/>
            <p:cNvSpPr/>
            <p:nvPr/>
          </p:nvSpPr>
          <p:spPr>
            <a:xfrm>
              <a:off x="2847905" y="2279055"/>
              <a:ext cx="274320" cy="306685"/>
            </a:xfrm>
            <a:custGeom>
              <a:avLst/>
              <a:gdLst/>
              <a:ahLst/>
              <a:cxnLst/>
              <a:rect l="l" t="t" r="r" b="b"/>
              <a:pathLst>
                <a:path w="246" h="275" extrusionOk="0">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cmpd="sng">
              <a:solidFill>
                <a:srgbClr val="000000"/>
              </a:solidFill>
              <a:prstDash val="solid"/>
              <a:miter lim="800000"/>
              <a:headEnd type="none" w="sm" len="sm"/>
              <a:tailEnd type="none" w="sm" len="sm"/>
            </a:ln>
          </p:spPr>
          <p:txBody>
            <a:bodyPr spcFirstLastPara="1" wrap="square" lIns="67215" tIns="33595" rIns="67215" bIns="33595" anchor="t" anchorCtr="0">
              <a:noAutofit/>
            </a:bodyPr>
            <a:lstStyle/>
            <a:p>
              <a:pPr defTabSz="914224"/>
              <a:endParaRPr sz="1299">
                <a:latin typeface="Quattrocento Sans"/>
                <a:ea typeface="Quattrocento Sans"/>
                <a:cs typeface="Quattrocento Sans"/>
                <a:sym typeface="Quattrocento Sans"/>
              </a:endParaRPr>
            </a:p>
          </p:txBody>
        </p:sp>
      </p:grpSp>
      <p:grpSp>
        <p:nvGrpSpPr>
          <p:cNvPr id="1091" name="Google Shape;1091;p166"/>
          <p:cNvGrpSpPr/>
          <p:nvPr/>
        </p:nvGrpSpPr>
        <p:grpSpPr>
          <a:xfrm>
            <a:off x="5150865" y="1435580"/>
            <a:ext cx="608225" cy="811721"/>
            <a:chOff x="1741571" y="2634436"/>
            <a:chExt cx="668400" cy="838154"/>
          </a:xfrm>
        </p:grpSpPr>
        <p:sp>
          <p:nvSpPr>
            <p:cNvPr id="1092" name="Google Shape;1092;p166"/>
            <p:cNvSpPr/>
            <p:nvPr/>
          </p:nvSpPr>
          <p:spPr>
            <a:xfrm>
              <a:off x="1758003" y="2995890"/>
              <a:ext cx="635400" cy="476700"/>
            </a:xfrm>
            <a:prstGeom prst="roundRect">
              <a:avLst>
                <a:gd name="adj" fmla="val 3125"/>
              </a:avLst>
            </a:prstGeom>
            <a:noFill/>
            <a:ln w="12700" cap="flat" cmpd="sng">
              <a:solidFill>
                <a:srgbClr val="000000"/>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93" name="Google Shape;1093;p166"/>
            <p:cNvSpPr txBox="1"/>
            <p:nvPr/>
          </p:nvSpPr>
          <p:spPr>
            <a:xfrm>
              <a:off x="1741571" y="2634436"/>
              <a:ext cx="668400" cy="295800"/>
            </a:xfrm>
            <a:prstGeom prst="rect">
              <a:avLst/>
            </a:prstGeom>
            <a:noFill/>
            <a:ln>
              <a:noFill/>
            </a:ln>
          </p:spPr>
          <p:txBody>
            <a:bodyPr spcFirstLastPara="1" wrap="square" lIns="0" tIns="0" rIns="0" bIns="0" anchor="b" anchorCtr="0">
              <a:noAutofit/>
            </a:bodyPr>
            <a:lstStyle/>
            <a:p>
              <a:pPr algn="ctr" defTabSz="914224">
                <a:buSzPts val="700"/>
              </a:pPr>
              <a:r>
                <a:rPr lang="en-US" sz="700">
                  <a:latin typeface="Quattrocento Sans"/>
                  <a:ea typeface="Quattrocento Sans"/>
                  <a:cs typeface="Quattrocento Sans"/>
                  <a:sym typeface="Quattrocento Sans"/>
                </a:rPr>
                <a:t>App definition</a:t>
              </a:r>
              <a:endParaRPr sz="1000"/>
            </a:p>
          </p:txBody>
        </p:sp>
        <p:sp>
          <p:nvSpPr>
            <p:cNvPr id="1094" name="Google Shape;1094;p166" title="Icon of an app window"/>
            <p:cNvSpPr/>
            <p:nvPr/>
          </p:nvSpPr>
          <p:spPr>
            <a:xfrm>
              <a:off x="1908329" y="3100347"/>
              <a:ext cx="334778" cy="267927"/>
            </a:xfrm>
            <a:custGeom>
              <a:avLst/>
              <a:gdLst/>
              <a:ahLst/>
              <a:cxnLst/>
              <a:rect l="l" t="t" r="r" b="b"/>
              <a:pathLst>
                <a:path w="5088" h="4072" extrusionOk="0">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cmpd="sng">
              <a:solidFill>
                <a:srgbClr val="000000"/>
              </a:solidFill>
              <a:prstDash val="solid"/>
              <a:miter lim="800000"/>
              <a:headEnd type="none" w="med" len="med"/>
              <a:tailEnd type="none" w="med" len="med"/>
            </a:ln>
          </p:spPr>
          <p:txBody>
            <a:bodyPr spcFirstLastPara="1" wrap="square" lIns="67215" tIns="33595" rIns="67215" bIns="33595" anchor="t" anchorCtr="0">
              <a:noAutofit/>
            </a:bodyPr>
            <a:lstStyle/>
            <a:p>
              <a:pPr defTabSz="914224"/>
              <a:endParaRPr sz="1299">
                <a:latin typeface="Quattrocento Sans"/>
                <a:ea typeface="Quattrocento Sans"/>
                <a:cs typeface="Quattrocento Sans"/>
                <a:sym typeface="Quattrocento Sans"/>
              </a:endParaRPr>
            </a:p>
          </p:txBody>
        </p:sp>
      </p:grpSp>
      <p:cxnSp>
        <p:nvCxnSpPr>
          <p:cNvPr id="1095" name="Google Shape;1095;p166"/>
          <p:cNvCxnSpPr>
            <a:stCxn id="1092" idx="3"/>
            <a:endCxn id="1081" idx="1"/>
          </p:cNvCxnSpPr>
          <p:nvPr/>
        </p:nvCxnSpPr>
        <p:spPr>
          <a:xfrm>
            <a:off x="5744013" y="2016468"/>
            <a:ext cx="372360" cy="0"/>
          </a:xfrm>
          <a:prstGeom prst="straightConnector1">
            <a:avLst/>
          </a:prstGeom>
          <a:noFill/>
          <a:ln w="12700" cap="flat" cmpd="sng">
            <a:solidFill>
              <a:srgbClr val="000000"/>
            </a:solidFill>
            <a:prstDash val="solid"/>
            <a:round/>
            <a:headEnd type="none" w="sm" len="sm"/>
            <a:tailEnd type="triangle" w="med" len="med"/>
          </a:ln>
        </p:spPr>
      </p:cxnSp>
      <p:grpSp>
        <p:nvGrpSpPr>
          <p:cNvPr id="1096" name="Google Shape;1096;p166"/>
          <p:cNvGrpSpPr/>
          <p:nvPr/>
        </p:nvGrpSpPr>
        <p:grpSpPr>
          <a:xfrm>
            <a:off x="4290312" y="4280818"/>
            <a:ext cx="2498416" cy="1755185"/>
            <a:chOff x="1975165" y="4362048"/>
            <a:chExt cx="2745600" cy="1812342"/>
          </a:xfrm>
        </p:grpSpPr>
        <p:sp>
          <p:nvSpPr>
            <p:cNvPr id="1097" name="Google Shape;1097;p166"/>
            <p:cNvSpPr/>
            <p:nvPr/>
          </p:nvSpPr>
          <p:spPr>
            <a:xfrm>
              <a:off x="1975165" y="4692690"/>
              <a:ext cx="2745600" cy="1481700"/>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098" name="Google Shape;1098;p166"/>
            <p:cNvSpPr txBox="1"/>
            <p:nvPr/>
          </p:nvSpPr>
          <p:spPr>
            <a:xfrm>
              <a:off x="1975165" y="4362048"/>
              <a:ext cx="1991100" cy="262800"/>
            </a:xfrm>
            <a:prstGeom prst="rect">
              <a:avLst/>
            </a:prstGeom>
            <a:noFill/>
            <a:ln>
              <a:noFill/>
            </a:ln>
          </p:spPr>
          <p:txBody>
            <a:bodyPr spcFirstLastPara="1" wrap="square" lIns="0" tIns="0" rIns="0" bIns="0" anchor="b" anchorCtr="0">
              <a:noAutofit/>
            </a:bodyPr>
            <a:lstStyle/>
            <a:p>
              <a:pPr defTabSz="914224">
                <a:buSzPts val="700"/>
              </a:pPr>
              <a:r>
                <a:rPr lang="en-US" sz="700">
                  <a:latin typeface="Quattrocento Sans"/>
                  <a:ea typeface="Quattrocento Sans"/>
                  <a:cs typeface="Quattrocento Sans"/>
                  <a:sym typeface="Quattrocento Sans"/>
                </a:rPr>
                <a:t>Azure VMs (Master)</a:t>
              </a:r>
              <a:br>
                <a:rPr lang="en-US" sz="700">
                  <a:latin typeface="Quattrocento Sans"/>
                  <a:ea typeface="Quattrocento Sans"/>
                  <a:cs typeface="Quattrocento Sans"/>
                  <a:sym typeface="Quattrocento Sans"/>
                </a:rPr>
              </a:br>
              <a:r>
                <a:rPr lang="en-US" sz="500">
                  <a:latin typeface="Quattrocento Sans"/>
                  <a:ea typeface="Quattrocento Sans"/>
                  <a:cs typeface="Quattrocento Sans"/>
                  <a:sym typeface="Quattrocento Sans"/>
                </a:rPr>
                <a:t>Scale  sets</a:t>
              </a:r>
              <a:endParaRPr sz="700">
                <a:latin typeface="Quattrocento Sans"/>
                <a:ea typeface="Quattrocento Sans"/>
                <a:cs typeface="Quattrocento Sans"/>
                <a:sym typeface="Quattrocento Sans"/>
              </a:endParaRPr>
            </a:p>
          </p:txBody>
        </p:sp>
        <p:sp>
          <p:nvSpPr>
            <p:cNvPr id="1099" name="Google Shape;1099;p166"/>
            <p:cNvSpPr/>
            <p:nvPr/>
          </p:nvSpPr>
          <p:spPr>
            <a:xfrm>
              <a:off x="2069374" y="5589341"/>
              <a:ext cx="2546100" cy="476700"/>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100" name="Google Shape;1100;p166"/>
            <p:cNvSpPr txBox="1"/>
            <p:nvPr/>
          </p:nvSpPr>
          <p:spPr>
            <a:xfrm>
              <a:off x="2525771" y="5774278"/>
              <a:ext cx="2053800" cy="114900"/>
            </a:xfrm>
            <a:prstGeom prst="rect">
              <a:avLst/>
            </a:prstGeom>
            <a:noFill/>
            <a:ln>
              <a:noFill/>
            </a:ln>
          </p:spPr>
          <p:txBody>
            <a:bodyPr spcFirstLastPara="1" wrap="square" lIns="0" tIns="0" rIns="0" bIns="0" anchor="b" anchorCtr="0">
              <a:noAutofit/>
            </a:bodyPr>
            <a:lstStyle/>
            <a:p>
              <a:pPr defTabSz="914224">
                <a:buSzPts val="500"/>
              </a:pPr>
              <a:r>
                <a:rPr lang="en-US" sz="500">
                  <a:latin typeface="Quattrocento Sans"/>
                  <a:ea typeface="Quattrocento Sans"/>
                  <a:cs typeface="Quattrocento Sans"/>
                  <a:sym typeface="Quattrocento Sans"/>
                </a:rPr>
                <a:t>Azure Premium SSD Managed Disks</a:t>
              </a:r>
              <a:endParaRPr sz="1000"/>
            </a:p>
          </p:txBody>
        </p:sp>
        <p:pic>
          <p:nvPicPr>
            <p:cNvPr id="1101" name="Google Shape;1101;p166" descr="A close up of a logo&#10;&#10;Description automatically generated"/>
            <p:cNvPicPr preferRelativeResize="0"/>
            <p:nvPr/>
          </p:nvPicPr>
          <p:blipFill rotWithShape="1">
            <a:blip r:embed="rId8">
              <a:alphaModFix/>
            </a:blip>
            <a:srcRect/>
            <a:stretch/>
          </p:blipFill>
          <p:spPr>
            <a:xfrm>
              <a:off x="2168914" y="5690602"/>
              <a:ext cx="274319" cy="274319"/>
            </a:xfrm>
            <a:prstGeom prst="rect">
              <a:avLst/>
            </a:prstGeom>
            <a:noFill/>
            <a:ln>
              <a:noFill/>
            </a:ln>
          </p:spPr>
        </p:pic>
        <p:grpSp>
          <p:nvGrpSpPr>
            <p:cNvPr id="1102" name="Google Shape;1102;p166"/>
            <p:cNvGrpSpPr/>
            <p:nvPr/>
          </p:nvGrpSpPr>
          <p:grpSpPr>
            <a:xfrm>
              <a:off x="2467655" y="4789014"/>
              <a:ext cx="457200" cy="456898"/>
              <a:chOff x="2655540" y="4699664"/>
              <a:chExt cx="457200" cy="456898"/>
            </a:xfrm>
          </p:grpSpPr>
          <p:pic>
            <p:nvPicPr>
              <p:cNvPr id="1103" name="Google Shape;1103;p166"/>
              <p:cNvPicPr preferRelativeResize="0"/>
              <p:nvPr/>
            </p:nvPicPr>
            <p:blipFill rotWithShape="1">
              <a:blip r:embed="rId9">
                <a:alphaModFix/>
              </a:blip>
              <a:srcRect/>
              <a:stretch/>
            </p:blipFill>
            <p:spPr>
              <a:xfrm>
                <a:off x="2746980" y="4882243"/>
                <a:ext cx="274319" cy="274319"/>
              </a:xfrm>
              <a:prstGeom prst="rect">
                <a:avLst/>
              </a:prstGeom>
              <a:noFill/>
              <a:ln>
                <a:noFill/>
              </a:ln>
            </p:spPr>
          </p:pic>
          <p:sp>
            <p:nvSpPr>
              <p:cNvPr id="1104" name="Google Shape;1104;p166"/>
              <p:cNvSpPr txBox="1"/>
              <p:nvPr/>
            </p:nvSpPr>
            <p:spPr>
              <a:xfrm>
                <a:off x="2655540" y="4699664"/>
                <a:ext cx="457200" cy="131400"/>
              </a:xfrm>
              <a:prstGeom prst="rect">
                <a:avLst/>
              </a:prstGeom>
              <a:noFill/>
              <a:ln>
                <a:noFill/>
              </a:ln>
            </p:spPr>
            <p:txBody>
              <a:bodyPr spcFirstLastPara="1" wrap="square" lIns="0" tIns="0" rIns="0" bIns="0" anchor="b" anchorCtr="0">
                <a:noAutofit/>
              </a:bodyPr>
              <a:lstStyle/>
              <a:p>
                <a:pPr algn="ctr" defTabSz="914224">
                  <a:buSzPts val="600"/>
                </a:pPr>
                <a:r>
                  <a:rPr lang="en-US" sz="600">
                    <a:latin typeface="Quattrocento Sans"/>
                    <a:ea typeface="Quattrocento Sans"/>
                    <a:cs typeface="Quattrocento Sans"/>
                    <a:sym typeface="Quattrocento Sans"/>
                  </a:rPr>
                  <a:t>Node 1</a:t>
                </a:r>
                <a:endParaRPr sz="1000"/>
              </a:p>
            </p:txBody>
          </p:sp>
        </p:grpSp>
        <p:grpSp>
          <p:nvGrpSpPr>
            <p:cNvPr id="1105" name="Google Shape;1105;p166"/>
            <p:cNvGrpSpPr/>
            <p:nvPr/>
          </p:nvGrpSpPr>
          <p:grpSpPr>
            <a:xfrm>
              <a:off x="3163978" y="4789014"/>
              <a:ext cx="457200" cy="456898"/>
              <a:chOff x="2655540" y="4699664"/>
              <a:chExt cx="457200" cy="456898"/>
            </a:xfrm>
          </p:grpSpPr>
          <p:pic>
            <p:nvPicPr>
              <p:cNvPr id="1106" name="Google Shape;1106;p166"/>
              <p:cNvPicPr preferRelativeResize="0"/>
              <p:nvPr/>
            </p:nvPicPr>
            <p:blipFill rotWithShape="1">
              <a:blip r:embed="rId9">
                <a:alphaModFix/>
              </a:blip>
              <a:srcRect/>
              <a:stretch/>
            </p:blipFill>
            <p:spPr>
              <a:xfrm>
                <a:off x="2746980" y="4882243"/>
                <a:ext cx="274319" cy="274319"/>
              </a:xfrm>
              <a:prstGeom prst="rect">
                <a:avLst/>
              </a:prstGeom>
              <a:noFill/>
              <a:ln>
                <a:noFill/>
              </a:ln>
            </p:spPr>
          </p:pic>
          <p:sp>
            <p:nvSpPr>
              <p:cNvPr id="1107" name="Google Shape;1107;p166"/>
              <p:cNvSpPr txBox="1"/>
              <p:nvPr/>
            </p:nvSpPr>
            <p:spPr>
              <a:xfrm>
                <a:off x="2655540" y="4699664"/>
                <a:ext cx="457200" cy="131400"/>
              </a:xfrm>
              <a:prstGeom prst="rect">
                <a:avLst/>
              </a:prstGeom>
              <a:noFill/>
              <a:ln>
                <a:noFill/>
              </a:ln>
            </p:spPr>
            <p:txBody>
              <a:bodyPr spcFirstLastPara="1" wrap="square" lIns="0" tIns="0" rIns="0" bIns="0" anchor="b" anchorCtr="0">
                <a:noAutofit/>
              </a:bodyPr>
              <a:lstStyle/>
              <a:p>
                <a:pPr algn="ctr" defTabSz="914224">
                  <a:buSzPts val="600"/>
                </a:pPr>
                <a:r>
                  <a:rPr lang="en-US" sz="600">
                    <a:latin typeface="Quattrocento Sans"/>
                    <a:ea typeface="Quattrocento Sans"/>
                    <a:cs typeface="Quattrocento Sans"/>
                    <a:sym typeface="Quattrocento Sans"/>
                  </a:rPr>
                  <a:t>Node 2</a:t>
                </a:r>
                <a:endParaRPr sz="1000"/>
              </a:p>
            </p:txBody>
          </p:sp>
        </p:grpSp>
        <p:grpSp>
          <p:nvGrpSpPr>
            <p:cNvPr id="1108" name="Google Shape;1108;p166"/>
            <p:cNvGrpSpPr/>
            <p:nvPr/>
          </p:nvGrpSpPr>
          <p:grpSpPr>
            <a:xfrm>
              <a:off x="3860301" y="4789014"/>
              <a:ext cx="457200" cy="456898"/>
              <a:chOff x="2655540" y="4699664"/>
              <a:chExt cx="457200" cy="456898"/>
            </a:xfrm>
          </p:grpSpPr>
          <p:pic>
            <p:nvPicPr>
              <p:cNvPr id="1109" name="Google Shape;1109;p166"/>
              <p:cNvPicPr preferRelativeResize="0"/>
              <p:nvPr/>
            </p:nvPicPr>
            <p:blipFill rotWithShape="1">
              <a:blip r:embed="rId9">
                <a:alphaModFix/>
              </a:blip>
              <a:srcRect/>
              <a:stretch/>
            </p:blipFill>
            <p:spPr>
              <a:xfrm>
                <a:off x="2746980" y="4882243"/>
                <a:ext cx="274319" cy="274319"/>
              </a:xfrm>
              <a:prstGeom prst="rect">
                <a:avLst/>
              </a:prstGeom>
              <a:noFill/>
              <a:ln>
                <a:noFill/>
              </a:ln>
            </p:spPr>
          </p:pic>
          <p:sp>
            <p:nvSpPr>
              <p:cNvPr id="1110" name="Google Shape;1110;p166"/>
              <p:cNvSpPr txBox="1"/>
              <p:nvPr/>
            </p:nvSpPr>
            <p:spPr>
              <a:xfrm>
                <a:off x="2655540" y="4699664"/>
                <a:ext cx="457200" cy="131400"/>
              </a:xfrm>
              <a:prstGeom prst="rect">
                <a:avLst/>
              </a:prstGeom>
              <a:noFill/>
              <a:ln>
                <a:noFill/>
              </a:ln>
            </p:spPr>
            <p:txBody>
              <a:bodyPr spcFirstLastPara="1" wrap="square" lIns="0" tIns="0" rIns="0" bIns="0" anchor="b" anchorCtr="0">
                <a:noAutofit/>
              </a:bodyPr>
              <a:lstStyle/>
              <a:p>
                <a:pPr algn="ctr" defTabSz="914224">
                  <a:buSzPts val="600"/>
                </a:pPr>
                <a:r>
                  <a:rPr lang="en-US" sz="600">
                    <a:latin typeface="Quattrocento Sans"/>
                    <a:ea typeface="Quattrocento Sans"/>
                    <a:cs typeface="Quattrocento Sans"/>
                    <a:sym typeface="Quattrocento Sans"/>
                  </a:rPr>
                  <a:t>Node 3</a:t>
                </a:r>
                <a:endParaRPr sz="1000"/>
              </a:p>
            </p:txBody>
          </p:sp>
        </p:grpSp>
        <p:sp>
          <p:nvSpPr>
            <p:cNvPr id="1111" name="Google Shape;1111;p166"/>
            <p:cNvSpPr/>
            <p:nvPr/>
          </p:nvSpPr>
          <p:spPr>
            <a:xfrm>
              <a:off x="2049119" y="5278921"/>
              <a:ext cx="2597700" cy="213600"/>
            </a:xfrm>
            <a:prstGeom prst="rect">
              <a:avLst/>
            </a:prstGeom>
            <a:noFill/>
            <a:ln>
              <a:noFill/>
            </a:ln>
          </p:spPr>
          <p:txBody>
            <a:bodyPr spcFirstLastPara="1" wrap="square" lIns="67215" tIns="33595" rIns="67215" bIns="33595" anchor="t" anchorCtr="0">
              <a:noAutofit/>
            </a:bodyPr>
            <a:lstStyle/>
            <a:p>
              <a:pPr algn="ctr" defTabSz="914224"/>
              <a:r>
                <a:rPr lang="en-US" sz="500">
                  <a:latin typeface="Consolas"/>
                  <a:ea typeface="Consolas"/>
                  <a:cs typeface="Consolas"/>
                  <a:sym typeface="Consolas"/>
                </a:rPr>
                <a:t>api-server ∙ controller-manager ∙ etcd</a:t>
              </a:r>
              <a:endParaRPr sz="500">
                <a:latin typeface="Consolas"/>
                <a:ea typeface="Consolas"/>
                <a:cs typeface="Consolas"/>
                <a:sym typeface="Consolas"/>
              </a:endParaRPr>
            </a:p>
          </p:txBody>
        </p:sp>
      </p:grpSp>
      <p:sp>
        <p:nvSpPr>
          <p:cNvPr id="1112" name="Google Shape;1112;p166"/>
          <p:cNvSpPr/>
          <p:nvPr/>
        </p:nvSpPr>
        <p:spPr>
          <a:xfrm>
            <a:off x="6916967" y="4601033"/>
            <a:ext cx="2498416" cy="1434971"/>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113" name="Google Shape;1113;p166"/>
          <p:cNvSpPr txBox="1"/>
          <p:nvPr/>
        </p:nvSpPr>
        <p:spPr>
          <a:xfrm>
            <a:off x="6916968" y="4280816"/>
            <a:ext cx="1811843" cy="254512"/>
          </a:xfrm>
          <a:prstGeom prst="rect">
            <a:avLst/>
          </a:prstGeom>
          <a:noFill/>
          <a:ln>
            <a:noFill/>
          </a:ln>
        </p:spPr>
        <p:txBody>
          <a:bodyPr spcFirstLastPara="1" wrap="square" lIns="0" tIns="0" rIns="0" bIns="0" anchor="b" anchorCtr="0">
            <a:noAutofit/>
          </a:bodyPr>
          <a:lstStyle/>
          <a:p>
            <a:pPr defTabSz="914224">
              <a:buSzPts val="700"/>
            </a:pPr>
            <a:r>
              <a:rPr lang="en-US" sz="700">
                <a:latin typeface="Quattrocento Sans"/>
                <a:ea typeface="Quattrocento Sans"/>
                <a:cs typeface="Quattrocento Sans"/>
                <a:sym typeface="Quattrocento Sans"/>
              </a:rPr>
              <a:t>Azure VMs (Infrastructure)</a:t>
            </a:r>
            <a:br>
              <a:rPr lang="en-US" sz="700">
                <a:latin typeface="Quattrocento Sans"/>
                <a:ea typeface="Quattrocento Sans"/>
                <a:cs typeface="Quattrocento Sans"/>
                <a:sym typeface="Quattrocento Sans"/>
              </a:rPr>
            </a:br>
            <a:r>
              <a:rPr lang="en-US" sz="500">
                <a:latin typeface="Quattrocento Sans"/>
                <a:ea typeface="Quattrocento Sans"/>
                <a:cs typeface="Quattrocento Sans"/>
                <a:sym typeface="Quattrocento Sans"/>
              </a:rPr>
              <a:t>Scale sets</a:t>
            </a:r>
            <a:endParaRPr sz="700">
              <a:latin typeface="Quattrocento Sans"/>
              <a:ea typeface="Quattrocento Sans"/>
              <a:cs typeface="Quattrocento Sans"/>
              <a:sym typeface="Quattrocento Sans"/>
            </a:endParaRPr>
          </a:p>
        </p:txBody>
      </p:sp>
      <p:sp>
        <p:nvSpPr>
          <p:cNvPr id="1114" name="Google Shape;1114;p166"/>
          <p:cNvSpPr/>
          <p:nvPr/>
        </p:nvSpPr>
        <p:spPr>
          <a:xfrm>
            <a:off x="7002695" y="5469405"/>
            <a:ext cx="2316877" cy="461666"/>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115" name="Google Shape;1115;p166"/>
          <p:cNvSpPr txBox="1"/>
          <p:nvPr/>
        </p:nvSpPr>
        <p:spPr>
          <a:xfrm>
            <a:off x="7418005" y="5544918"/>
            <a:ext cx="731617" cy="334120"/>
          </a:xfrm>
          <a:prstGeom prst="rect">
            <a:avLst/>
          </a:prstGeom>
          <a:noFill/>
          <a:ln>
            <a:noFill/>
          </a:ln>
        </p:spPr>
        <p:txBody>
          <a:bodyPr spcFirstLastPara="1" wrap="square" lIns="0" tIns="0" rIns="0" bIns="0" anchor="b" anchorCtr="0">
            <a:noAutofit/>
          </a:bodyPr>
          <a:lstStyle/>
          <a:p>
            <a:pPr defTabSz="914224">
              <a:buSzPts val="500"/>
            </a:pPr>
            <a:r>
              <a:rPr lang="en-US" sz="500">
                <a:latin typeface="Quattrocento Sans"/>
                <a:ea typeface="Quattrocento Sans"/>
                <a:cs typeface="Quattrocento Sans"/>
                <a:sym typeface="Quattrocento Sans"/>
              </a:rPr>
              <a:t>Azure Premium </a:t>
            </a:r>
            <a:br>
              <a:rPr lang="en-US" sz="500">
                <a:latin typeface="Quattrocento Sans"/>
                <a:ea typeface="Quattrocento Sans"/>
                <a:cs typeface="Quattrocento Sans"/>
                <a:sym typeface="Quattrocento Sans"/>
              </a:rPr>
            </a:br>
            <a:r>
              <a:rPr lang="en-US" sz="500">
                <a:latin typeface="Quattrocento Sans"/>
                <a:ea typeface="Quattrocento Sans"/>
                <a:cs typeface="Quattrocento Sans"/>
                <a:sym typeface="Quattrocento Sans"/>
              </a:rPr>
              <a:t>SSD Managed </a:t>
            </a:r>
            <a:br>
              <a:rPr lang="en-US" sz="500">
                <a:latin typeface="Quattrocento Sans"/>
                <a:ea typeface="Quattrocento Sans"/>
                <a:cs typeface="Quattrocento Sans"/>
                <a:sym typeface="Quattrocento Sans"/>
              </a:rPr>
            </a:br>
            <a:r>
              <a:rPr lang="en-US" sz="500">
                <a:latin typeface="Quattrocento Sans"/>
                <a:ea typeface="Quattrocento Sans"/>
                <a:cs typeface="Quattrocento Sans"/>
                <a:sym typeface="Quattrocento Sans"/>
              </a:rPr>
              <a:t>Disks</a:t>
            </a:r>
            <a:endParaRPr sz="1000"/>
          </a:p>
        </p:txBody>
      </p:sp>
      <p:pic>
        <p:nvPicPr>
          <p:cNvPr id="1116" name="Google Shape;1116;p166" descr="A close up of a logo&#10;&#10;Description automatically generated"/>
          <p:cNvPicPr preferRelativeResize="0"/>
          <p:nvPr/>
        </p:nvPicPr>
        <p:blipFill rotWithShape="1">
          <a:blip r:embed="rId8">
            <a:alphaModFix/>
          </a:blip>
          <a:srcRect/>
          <a:stretch/>
        </p:blipFill>
        <p:spPr>
          <a:xfrm>
            <a:off x="7093273" y="5567473"/>
            <a:ext cx="249622" cy="265668"/>
          </a:xfrm>
          <a:prstGeom prst="rect">
            <a:avLst/>
          </a:prstGeom>
          <a:noFill/>
          <a:ln>
            <a:noFill/>
          </a:ln>
        </p:spPr>
      </p:pic>
      <p:grpSp>
        <p:nvGrpSpPr>
          <p:cNvPr id="1117" name="Google Shape;1117;p166"/>
          <p:cNvGrpSpPr/>
          <p:nvPr/>
        </p:nvGrpSpPr>
        <p:grpSpPr>
          <a:xfrm>
            <a:off x="7365119" y="4694320"/>
            <a:ext cx="416039" cy="442488"/>
            <a:chOff x="2655540" y="4699665"/>
            <a:chExt cx="457200" cy="456897"/>
          </a:xfrm>
        </p:grpSpPr>
        <p:pic>
          <p:nvPicPr>
            <p:cNvPr id="1118" name="Google Shape;1118;p166"/>
            <p:cNvPicPr preferRelativeResize="0"/>
            <p:nvPr/>
          </p:nvPicPr>
          <p:blipFill rotWithShape="1">
            <a:blip r:embed="rId9">
              <a:alphaModFix/>
            </a:blip>
            <a:srcRect/>
            <a:stretch/>
          </p:blipFill>
          <p:spPr>
            <a:xfrm>
              <a:off x="2746980" y="4882242"/>
              <a:ext cx="274319" cy="274319"/>
            </a:xfrm>
            <a:prstGeom prst="rect">
              <a:avLst/>
            </a:prstGeom>
            <a:noFill/>
            <a:ln>
              <a:noFill/>
            </a:ln>
          </p:spPr>
        </p:pic>
        <p:sp>
          <p:nvSpPr>
            <p:cNvPr id="1119" name="Google Shape;1119;p166"/>
            <p:cNvSpPr txBox="1"/>
            <p:nvPr/>
          </p:nvSpPr>
          <p:spPr>
            <a:xfrm>
              <a:off x="2655540" y="4699665"/>
              <a:ext cx="457200" cy="131400"/>
            </a:xfrm>
            <a:prstGeom prst="rect">
              <a:avLst/>
            </a:prstGeom>
            <a:noFill/>
            <a:ln>
              <a:noFill/>
            </a:ln>
          </p:spPr>
          <p:txBody>
            <a:bodyPr spcFirstLastPara="1" wrap="square" lIns="0" tIns="0" rIns="0" bIns="0" anchor="b" anchorCtr="0">
              <a:noAutofit/>
            </a:bodyPr>
            <a:lstStyle/>
            <a:p>
              <a:pPr algn="ctr" defTabSz="914224">
                <a:buSzPts val="600"/>
              </a:pPr>
              <a:r>
                <a:rPr lang="en-US" sz="600">
                  <a:latin typeface="Quattrocento Sans"/>
                  <a:ea typeface="Quattrocento Sans"/>
                  <a:cs typeface="Quattrocento Sans"/>
                  <a:sym typeface="Quattrocento Sans"/>
                </a:rPr>
                <a:t>Node 1</a:t>
              </a:r>
              <a:endParaRPr sz="1000"/>
            </a:p>
          </p:txBody>
        </p:sp>
      </p:grpSp>
      <p:grpSp>
        <p:nvGrpSpPr>
          <p:cNvPr id="1120" name="Google Shape;1120;p166"/>
          <p:cNvGrpSpPr/>
          <p:nvPr/>
        </p:nvGrpSpPr>
        <p:grpSpPr>
          <a:xfrm>
            <a:off x="7998752" y="4694320"/>
            <a:ext cx="416039" cy="442488"/>
            <a:chOff x="2655540" y="4699665"/>
            <a:chExt cx="457200" cy="456897"/>
          </a:xfrm>
        </p:grpSpPr>
        <p:pic>
          <p:nvPicPr>
            <p:cNvPr id="1121" name="Google Shape;1121;p166"/>
            <p:cNvPicPr preferRelativeResize="0"/>
            <p:nvPr/>
          </p:nvPicPr>
          <p:blipFill rotWithShape="1">
            <a:blip r:embed="rId9">
              <a:alphaModFix/>
            </a:blip>
            <a:srcRect/>
            <a:stretch/>
          </p:blipFill>
          <p:spPr>
            <a:xfrm>
              <a:off x="2746980" y="4882242"/>
              <a:ext cx="274319" cy="274319"/>
            </a:xfrm>
            <a:prstGeom prst="rect">
              <a:avLst/>
            </a:prstGeom>
            <a:noFill/>
            <a:ln>
              <a:noFill/>
            </a:ln>
          </p:spPr>
        </p:pic>
        <p:sp>
          <p:nvSpPr>
            <p:cNvPr id="1122" name="Google Shape;1122;p166"/>
            <p:cNvSpPr txBox="1"/>
            <p:nvPr/>
          </p:nvSpPr>
          <p:spPr>
            <a:xfrm>
              <a:off x="2655540" y="4699665"/>
              <a:ext cx="457200" cy="131400"/>
            </a:xfrm>
            <a:prstGeom prst="rect">
              <a:avLst/>
            </a:prstGeom>
            <a:noFill/>
            <a:ln>
              <a:noFill/>
            </a:ln>
          </p:spPr>
          <p:txBody>
            <a:bodyPr spcFirstLastPara="1" wrap="square" lIns="0" tIns="0" rIns="0" bIns="0" anchor="b" anchorCtr="0">
              <a:noAutofit/>
            </a:bodyPr>
            <a:lstStyle/>
            <a:p>
              <a:pPr algn="ctr" defTabSz="914224">
                <a:buSzPts val="600"/>
              </a:pPr>
              <a:r>
                <a:rPr lang="en-US" sz="600">
                  <a:latin typeface="Quattrocento Sans"/>
                  <a:ea typeface="Quattrocento Sans"/>
                  <a:cs typeface="Quattrocento Sans"/>
                  <a:sym typeface="Quattrocento Sans"/>
                </a:rPr>
                <a:t>Node 2</a:t>
              </a:r>
              <a:endParaRPr sz="1000"/>
            </a:p>
          </p:txBody>
        </p:sp>
      </p:grpSp>
      <p:grpSp>
        <p:nvGrpSpPr>
          <p:cNvPr id="1123" name="Google Shape;1123;p166"/>
          <p:cNvGrpSpPr/>
          <p:nvPr/>
        </p:nvGrpSpPr>
        <p:grpSpPr>
          <a:xfrm>
            <a:off x="8632386" y="4694320"/>
            <a:ext cx="416039" cy="442488"/>
            <a:chOff x="2655540" y="4699665"/>
            <a:chExt cx="457200" cy="456897"/>
          </a:xfrm>
        </p:grpSpPr>
        <p:pic>
          <p:nvPicPr>
            <p:cNvPr id="1124" name="Google Shape;1124;p166"/>
            <p:cNvPicPr preferRelativeResize="0"/>
            <p:nvPr/>
          </p:nvPicPr>
          <p:blipFill rotWithShape="1">
            <a:blip r:embed="rId9">
              <a:alphaModFix/>
            </a:blip>
            <a:srcRect/>
            <a:stretch/>
          </p:blipFill>
          <p:spPr>
            <a:xfrm>
              <a:off x="2746980" y="4882242"/>
              <a:ext cx="274319" cy="274319"/>
            </a:xfrm>
            <a:prstGeom prst="rect">
              <a:avLst/>
            </a:prstGeom>
            <a:noFill/>
            <a:ln>
              <a:noFill/>
            </a:ln>
          </p:spPr>
        </p:pic>
        <p:sp>
          <p:nvSpPr>
            <p:cNvPr id="1125" name="Google Shape;1125;p166"/>
            <p:cNvSpPr txBox="1"/>
            <p:nvPr/>
          </p:nvSpPr>
          <p:spPr>
            <a:xfrm>
              <a:off x="2655540" y="4699665"/>
              <a:ext cx="457200" cy="131400"/>
            </a:xfrm>
            <a:prstGeom prst="rect">
              <a:avLst/>
            </a:prstGeom>
            <a:noFill/>
            <a:ln>
              <a:noFill/>
            </a:ln>
          </p:spPr>
          <p:txBody>
            <a:bodyPr spcFirstLastPara="1" wrap="square" lIns="0" tIns="0" rIns="0" bIns="0" anchor="b" anchorCtr="0">
              <a:noAutofit/>
            </a:bodyPr>
            <a:lstStyle/>
            <a:p>
              <a:pPr algn="ctr" defTabSz="914224">
                <a:buSzPts val="600"/>
              </a:pPr>
              <a:r>
                <a:rPr lang="en-US" sz="600">
                  <a:latin typeface="Quattrocento Sans"/>
                  <a:ea typeface="Quattrocento Sans"/>
                  <a:cs typeface="Quattrocento Sans"/>
                  <a:sym typeface="Quattrocento Sans"/>
                </a:rPr>
                <a:t>Node 3</a:t>
              </a:r>
              <a:endParaRPr sz="1000"/>
            </a:p>
          </p:txBody>
        </p:sp>
      </p:grpSp>
      <p:sp>
        <p:nvSpPr>
          <p:cNvPr id="1126" name="Google Shape;1126;p166"/>
          <p:cNvSpPr/>
          <p:nvPr/>
        </p:nvSpPr>
        <p:spPr>
          <a:xfrm>
            <a:off x="6984264" y="5168775"/>
            <a:ext cx="2363832" cy="206864"/>
          </a:xfrm>
          <a:prstGeom prst="rect">
            <a:avLst/>
          </a:prstGeom>
          <a:noFill/>
          <a:ln>
            <a:noFill/>
          </a:ln>
        </p:spPr>
        <p:txBody>
          <a:bodyPr spcFirstLastPara="1" wrap="square" lIns="67215" tIns="33595" rIns="67215" bIns="33595" anchor="t" anchorCtr="0">
            <a:noAutofit/>
          </a:bodyPr>
          <a:lstStyle/>
          <a:p>
            <a:pPr algn="ctr" defTabSz="914224"/>
            <a:r>
              <a:rPr lang="en-US" sz="500">
                <a:latin typeface="Consolas"/>
                <a:ea typeface="Consolas"/>
                <a:cs typeface="Consolas"/>
                <a:sym typeface="Consolas"/>
              </a:rPr>
              <a:t>registry ∙ router</a:t>
            </a:r>
            <a:endParaRPr sz="1000"/>
          </a:p>
        </p:txBody>
      </p:sp>
      <p:sp>
        <p:nvSpPr>
          <p:cNvPr id="1127" name="Google Shape;1127;p166"/>
          <p:cNvSpPr/>
          <p:nvPr/>
        </p:nvSpPr>
        <p:spPr>
          <a:xfrm>
            <a:off x="9543623" y="4601033"/>
            <a:ext cx="2498416" cy="1434971"/>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128" name="Google Shape;1128;p166"/>
          <p:cNvSpPr txBox="1"/>
          <p:nvPr/>
        </p:nvSpPr>
        <p:spPr>
          <a:xfrm>
            <a:off x="10230416" y="4280816"/>
            <a:ext cx="1811843" cy="254512"/>
          </a:xfrm>
          <a:prstGeom prst="rect">
            <a:avLst/>
          </a:prstGeom>
          <a:noFill/>
          <a:ln>
            <a:noFill/>
          </a:ln>
        </p:spPr>
        <p:txBody>
          <a:bodyPr spcFirstLastPara="1" wrap="square" lIns="0" tIns="0" rIns="0" bIns="0" anchor="b" anchorCtr="0">
            <a:noAutofit/>
          </a:bodyPr>
          <a:lstStyle/>
          <a:p>
            <a:pPr algn="r" defTabSz="914224">
              <a:buSzPts val="700"/>
            </a:pPr>
            <a:r>
              <a:rPr lang="en-US" sz="700">
                <a:latin typeface="Quattrocento Sans"/>
                <a:ea typeface="Quattrocento Sans"/>
                <a:cs typeface="Quattrocento Sans"/>
                <a:sym typeface="Quattrocento Sans"/>
              </a:rPr>
              <a:t>Azure VMs (Application)</a:t>
            </a:r>
            <a:br>
              <a:rPr lang="en-US" sz="700">
                <a:latin typeface="Quattrocento Sans"/>
                <a:ea typeface="Quattrocento Sans"/>
                <a:cs typeface="Quattrocento Sans"/>
                <a:sym typeface="Quattrocento Sans"/>
              </a:rPr>
            </a:br>
            <a:r>
              <a:rPr lang="en-US" sz="500">
                <a:latin typeface="Quattrocento Sans"/>
                <a:ea typeface="Quattrocento Sans"/>
                <a:cs typeface="Quattrocento Sans"/>
                <a:sym typeface="Quattrocento Sans"/>
              </a:rPr>
              <a:t>Scale sets</a:t>
            </a:r>
            <a:endParaRPr sz="700">
              <a:latin typeface="Quattrocento Sans"/>
              <a:ea typeface="Quattrocento Sans"/>
              <a:cs typeface="Quattrocento Sans"/>
              <a:sym typeface="Quattrocento Sans"/>
            </a:endParaRPr>
          </a:p>
        </p:txBody>
      </p:sp>
      <p:sp>
        <p:nvSpPr>
          <p:cNvPr id="1129" name="Google Shape;1129;p166"/>
          <p:cNvSpPr/>
          <p:nvPr/>
        </p:nvSpPr>
        <p:spPr>
          <a:xfrm>
            <a:off x="9629350" y="5469405"/>
            <a:ext cx="2316877" cy="461666"/>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1130" name="Google Shape;1130;p166"/>
          <p:cNvSpPr txBox="1"/>
          <p:nvPr/>
        </p:nvSpPr>
        <p:spPr>
          <a:xfrm>
            <a:off x="10044660" y="5648512"/>
            <a:ext cx="1574614" cy="111276"/>
          </a:xfrm>
          <a:prstGeom prst="rect">
            <a:avLst/>
          </a:prstGeom>
          <a:noFill/>
          <a:ln>
            <a:noFill/>
          </a:ln>
        </p:spPr>
        <p:txBody>
          <a:bodyPr spcFirstLastPara="1" wrap="square" lIns="0" tIns="0" rIns="0" bIns="0" anchor="b" anchorCtr="0">
            <a:noAutofit/>
          </a:bodyPr>
          <a:lstStyle/>
          <a:p>
            <a:pPr defTabSz="914224">
              <a:buSzPts val="500"/>
            </a:pPr>
            <a:r>
              <a:rPr lang="en-US" sz="500">
                <a:latin typeface="Quattrocento Sans"/>
                <a:ea typeface="Quattrocento Sans"/>
                <a:cs typeface="Quattrocento Sans"/>
                <a:sym typeface="Quattrocento Sans"/>
              </a:rPr>
              <a:t>Azure Premium SSD Managed Disks</a:t>
            </a:r>
            <a:endParaRPr sz="1000"/>
          </a:p>
        </p:txBody>
      </p:sp>
      <p:pic>
        <p:nvPicPr>
          <p:cNvPr id="1131" name="Google Shape;1131;p166" descr="A close up of a logo&#10;&#10;Description automatically generated"/>
          <p:cNvPicPr preferRelativeResize="0"/>
          <p:nvPr/>
        </p:nvPicPr>
        <p:blipFill rotWithShape="1">
          <a:blip r:embed="rId8">
            <a:alphaModFix/>
          </a:blip>
          <a:srcRect/>
          <a:stretch/>
        </p:blipFill>
        <p:spPr>
          <a:xfrm>
            <a:off x="9719929" y="5567473"/>
            <a:ext cx="249622" cy="265668"/>
          </a:xfrm>
          <a:prstGeom prst="rect">
            <a:avLst/>
          </a:prstGeom>
          <a:noFill/>
          <a:ln>
            <a:noFill/>
          </a:ln>
        </p:spPr>
      </p:pic>
      <p:grpSp>
        <p:nvGrpSpPr>
          <p:cNvPr id="1132" name="Google Shape;1132;p166"/>
          <p:cNvGrpSpPr/>
          <p:nvPr/>
        </p:nvGrpSpPr>
        <p:grpSpPr>
          <a:xfrm>
            <a:off x="9629350" y="4694320"/>
            <a:ext cx="416039" cy="442488"/>
            <a:chOff x="2257259" y="4699665"/>
            <a:chExt cx="457200" cy="456897"/>
          </a:xfrm>
        </p:grpSpPr>
        <p:pic>
          <p:nvPicPr>
            <p:cNvPr id="1133" name="Google Shape;1133;p166"/>
            <p:cNvPicPr preferRelativeResize="0"/>
            <p:nvPr/>
          </p:nvPicPr>
          <p:blipFill rotWithShape="1">
            <a:blip r:embed="rId9">
              <a:alphaModFix/>
            </a:blip>
            <a:srcRect/>
            <a:stretch/>
          </p:blipFill>
          <p:spPr>
            <a:xfrm>
              <a:off x="2348699" y="4882242"/>
              <a:ext cx="274319" cy="274319"/>
            </a:xfrm>
            <a:prstGeom prst="rect">
              <a:avLst/>
            </a:prstGeom>
            <a:noFill/>
            <a:ln>
              <a:noFill/>
            </a:ln>
          </p:spPr>
        </p:pic>
        <p:sp>
          <p:nvSpPr>
            <p:cNvPr id="1134" name="Google Shape;1134;p166"/>
            <p:cNvSpPr txBox="1"/>
            <p:nvPr/>
          </p:nvSpPr>
          <p:spPr>
            <a:xfrm>
              <a:off x="2257259" y="4699665"/>
              <a:ext cx="457200" cy="131400"/>
            </a:xfrm>
            <a:prstGeom prst="rect">
              <a:avLst/>
            </a:prstGeom>
            <a:noFill/>
            <a:ln>
              <a:noFill/>
            </a:ln>
          </p:spPr>
          <p:txBody>
            <a:bodyPr spcFirstLastPara="1" wrap="square" lIns="0" tIns="0" rIns="0" bIns="0" anchor="b" anchorCtr="0">
              <a:noAutofit/>
            </a:bodyPr>
            <a:lstStyle/>
            <a:p>
              <a:pPr algn="ctr" defTabSz="914224">
                <a:buSzPts val="600"/>
              </a:pPr>
              <a:r>
                <a:rPr lang="en-US" sz="600">
                  <a:latin typeface="Quattrocento Sans"/>
                  <a:ea typeface="Quattrocento Sans"/>
                  <a:cs typeface="Quattrocento Sans"/>
                  <a:sym typeface="Quattrocento Sans"/>
                </a:rPr>
                <a:t>Node 1</a:t>
              </a:r>
              <a:endParaRPr sz="1000"/>
            </a:p>
          </p:txBody>
        </p:sp>
      </p:grpSp>
      <p:grpSp>
        <p:nvGrpSpPr>
          <p:cNvPr id="1135" name="Google Shape;1135;p166"/>
          <p:cNvGrpSpPr/>
          <p:nvPr/>
        </p:nvGrpSpPr>
        <p:grpSpPr>
          <a:xfrm>
            <a:off x="10262984" y="4694320"/>
            <a:ext cx="416039" cy="442488"/>
            <a:chOff x="2257259" y="4699665"/>
            <a:chExt cx="457200" cy="456897"/>
          </a:xfrm>
        </p:grpSpPr>
        <p:pic>
          <p:nvPicPr>
            <p:cNvPr id="1136" name="Google Shape;1136;p166"/>
            <p:cNvPicPr preferRelativeResize="0"/>
            <p:nvPr/>
          </p:nvPicPr>
          <p:blipFill rotWithShape="1">
            <a:blip r:embed="rId9">
              <a:alphaModFix/>
            </a:blip>
            <a:srcRect/>
            <a:stretch/>
          </p:blipFill>
          <p:spPr>
            <a:xfrm>
              <a:off x="2348699" y="4882242"/>
              <a:ext cx="274319" cy="274319"/>
            </a:xfrm>
            <a:prstGeom prst="rect">
              <a:avLst/>
            </a:prstGeom>
            <a:noFill/>
            <a:ln>
              <a:noFill/>
            </a:ln>
          </p:spPr>
        </p:pic>
        <p:sp>
          <p:nvSpPr>
            <p:cNvPr id="1137" name="Google Shape;1137;p166"/>
            <p:cNvSpPr txBox="1"/>
            <p:nvPr/>
          </p:nvSpPr>
          <p:spPr>
            <a:xfrm>
              <a:off x="2257259" y="4699665"/>
              <a:ext cx="457200" cy="131400"/>
            </a:xfrm>
            <a:prstGeom prst="rect">
              <a:avLst/>
            </a:prstGeom>
            <a:noFill/>
            <a:ln>
              <a:noFill/>
            </a:ln>
          </p:spPr>
          <p:txBody>
            <a:bodyPr spcFirstLastPara="1" wrap="square" lIns="0" tIns="0" rIns="0" bIns="0" anchor="b" anchorCtr="0">
              <a:noAutofit/>
            </a:bodyPr>
            <a:lstStyle/>
            <a:p>
              <a:pPr algn="ctr" defTabSz="914224">
                <a:buSzPts val="600"/>
              </a:pPr>
              <a:r>
                <a:rPr lang="en-US" sz="600">
                  <a:latin typeface="Quattrocento Sans"/>
                  <a:ea typeface="Quattrocento Sans"/>
                  <a:cs typeface="Quattrocento Sans"/>
                  <a:sym typeface="Quattrocento Sans"/>
                </a:rPr>
                <a:t>Node 2</a:t>
              </a:r>
              <a:endParaRPr sz="1000"/>
            </a:p>
          </p:txBody>
        </p:sp>
      </p:grpSp>
      <p:grpSp>
        <p:nvGrpSpPr>
          <p:cNvPr id="1138" name="Google Shape;1138;p166"/>
          <p:cNvGrpSpPr/>
          <p:nvPr/>
        </p:nvGrpSpPr>
        <p:grpSpPr>
          <a:xfrm>
            <a:off x="11530251" y="4694320"/>
            <a:ext cx="416039" cy="442488"/>
            <a:chOff x="2257259" y="4699665"/>
            <a:chExt cx="457200" cy="456897"/>
          </a:xfrm>
        </p:grpSpPr>
        <p:pic>
          <p:nvPicPr>
            <p:cNvPr id="1139" name="Google Shape;1139;p166"/>
            <p:cNvPicPr preferRelativeResize="0"/>
            <p:nvPr/>
          </p:nvPicPr>
          <p:blipFill rotWithShape="1">
            <a:blip r:embed="rId9">
              <a:alphaModFix/>
            </a:blip>
            <a:srcRect/>
            <a:stretch/>
          </p:blipFill>
          <p:spPr>
            <a:xfrm>
              <a:off x="2348699" y="4882242"/>
              <a:ext cx="274319" cy="274319"/>
            </a:xfrm>
            <a:prstGeom prst="rect">
              <a:avLst/>
            </a:prstGeom>
            <a:noFill/>
            <a:ln>
              <a:noFill/>
            </a:ln>
          </p:spPr>
        </p:pic>
        <p:sp>
          <p:nvSpPr>
            <p:cNvPr id="1140" name="Google Shape;1140;p166"/>
            <p:cNvSpPr txBox="1"/>
            <p:nvPr/>
          </p:nvSpPr>
          <p:spPr>
            <a:xfrm>
              <a:off x="2257259" y="4699665"/>
              <a:ext cx="457200" cy="131400"/>
            </a:xfrm>
            <a:prstGeom prst="rect">
              <a:avLst/>
            </a:prstGeom>
            <a:noFill/>
            <a:ln>
              <a:noFill/>
            </a:ln>
          </p:spPr>
          <p:txBody>
            <a:bodyPr spcFirstLastPara="1" wrap="square" lIns="0" tIns="0" rIns="0" bIns="0" anchor="b" anchorCtr="0">
              <a:noAutofit/>
            </a:bodyPr>
            <a:lstStyle/>
            <a:p>
              <a:pPr algn="ctr" defTabSz="914224">
                <a:buSzPts val="600"/>
              </a:pPr>
              <a:r>
                <a:rPr lang="en-US" sz="600">
                  <a:latin typeface="Quattrocento Sans"/>
                  <a:ea typeface="Quattrocento Sans"/>
                  <a:cs typeface="Quattrocento Sans"/>
                  <a:sym typeface="Quattrocento Sans"/>
                </a:rPr>
                <a:t>Node N</a:t>
              </a:r>
              <a:endParaRPr sz="1000"/>
            </a:p>
          </p:txBody>
        </p:sp>
      </p:grpSp>
      <p:sp>
        <p:nvSpPr>
          <p:cNvPr id="1141" name="Google Shape;1141;p166"/>
          <p:cNvSpPr/>
          <p:nvPr/>
        </p:nvSpPr>
        <p:spPr>
          <a:xfrm>
            <a:off x="9610920" y="5168775"/>
            <a:ext cx="2363832" cy="206864"/>
          </a:xfrm>
          <a:prstGeom prst="rect">
            <a:avLst/>
          </a:prstGeom>
          <a:noFill/>
          <a:ln>
            <a:noFill/>
          </a:ln>
        </p:spPr>
        <p:txBody>
          <a:bodyPr spcFirstLastPara="1" wrap="square" lIns="67215" tIns="33595" rIns="67215" bIns="33595" anchor="t" anchorCtr="0">
            <a:noAutofit/>
          </a:bodyPr>
          <a:lstStyle/>
          <a:p>
            <a:pPr algn="ctr" defTabSz="914224"/>
            <a:r>
              <a:rPr lang="en-US" sz="500">
                <a:latin typeface="Consolas"/>
                <a:ea typeface="Consolas"/>
                <a:cs typeface="Consolas"/>
                <a:sym typeface="Consolas"/>
              </a:rPr>
              <a:t>application pods</a:t>
            </a:r>
            <a:endParaRPr sz="1000"/>
          </a:p>
        </p:txBody>
      </p:sp>
      <p:pic>
        <p:nvPicPr>
          <p:cNvPr id="1142" name="Google Shape;1142;p166"/>
          <p:cNvPicPr preferRelativeResize="0"/>
          <p:nvPr/>
        </p:nvPicPr>
        <p:blipFill rotWithShape="1">
          <a:blip r:embed="rId10">
            <a:alphaModFix/>
          </a:blip>
          <a:srcRect t="48375" b="24464"/>
          <a:stretch/>
        </p:blipFill>
        <p:spPr>
          <a:xfrm>
            <a:off x="10818933" y="4944501"/>
            <a:ext cx="571409" cy="165164"/>
          </a:xfrm>
          <a:prstGeom prst="rect">
            <a:avLst/>
          </a:prstGeom>
          <a:noFill/>
          <a:ln>
            <a:noFill/>
          </a:ln>
        </p:spPr>
      </p:pic>
      <p:pic>
        <p:nvPicPr>
          <p:cNvPr id="1143" name="Google Shape;1143;p166" descr="A stop sign&#10;&#10;Description automatically generated"/>
          <p:cNvPicPr preferRelativeResize="0"/>
          <p:nvPr/>
        </p:nvPicPr>
        <p:blipFill rotWithShape="1">
          <a:blip r:embed="rId11">
            <a:alphaModFix/>
          </a:blip>
          <a:srcRect/>
          <a:stretch/>
        </p:blipFill>
        <p:spPr>
          <a:xfrm>
            <a:off x="8944596" y="5567473"/>
            <a:ext cx="249622" cy="265668"/>
          </a:xfrm>
          <a:prstGeom prst="rect">
            <a:avLst/>
          </a:prstGeom>
          <a:noFill/>
          <a:ln>
            <a:noFill/>
          </a:ln>
        </p:spPr>
      </p:pic>
      <p:sp>
        <p:nvSpPr>
          <p:cNvPr id="1144" name="Google Shape;1144;p166"/>
          <p:cNvSpPr txBox="1"/>
          <p:nvPr/>
        </p:nvSpPr>
        <p:spPr>
          <a:xfrm>
            <a:off x="8353171" y="5596715"/>
            <a:ext cx="495206" cy="222843"/>
          </a:xfrm>
          <a:prstGeom prst="rect">
            <a:avLst/>
          </a:prstGeom>
          <a:noFill/>
          <a:ln>
            <a:noFill/>
          </a:ln>
        </p:spPr>
        <p:txBody>
          <a:bodyPr spcFirstLastPara="1" wrap="square" lIns="0" tIns="0" rIns="0" bIns="0" anchor="b" anchorCtr="0">
            <a:noAutofit/>
          </a:bodyPr>
          <a:lstStyle/>
          <a:p>
            <a:pPr algn="r" defTabSz="914224">
              <a:buSzPts val="500"/>
            </a:pPr>
            <a:r>
              <a:rPr lang="en-US" sz="500">
                <a:latin typeface="Quattrocento Sans"/>
                <a:ea typeface="Quattrocento Sans"/>
                <a:cs typeface="Quattrocento Sans"/>
                <a:sym typeface="Quattrocento Sans"/>
              </a:rPr>
              <a:t>Azure Blob</a:t>
            </a:r>
            <a:br>
              <a:rPr lang="en-US" sz="500">
                <a:latin typeface="Quattrocento Sans"/>
                <a:ea typeface="Quattrocento Sans"/>
                <a:cs typeface="Quattrocento Sans"/>
                <a:sym typeface="Quattrocento Sans"/>
              </a:rPr>
            </a:br>
            <a:r>
              <a:rPr lang="en-US" sz="500">
                <a:latin typeface="Quattrocento Sans"/>
                <a:ea typeface="Quattrocento Sans"/>
                <a:cs typeface="Quattrocento Sans"/>
                <a:sym typeface="Quattrocento Sans"/>
              </a:rPr>
              <a:t>Storage</a:t>
            </a:r>
            <a:endParaRPr sz="1000"/>
          </a:p>
        </p:txBody>
      </p:sp>
      <p:cxnSp>
        <p:nvCxnSpPr>
          <p:cNvPr id="1145" name="Google Shape;1145;p166"/>
          <p:cNvCxnSpPr/>
          <p:nvPr/>
        </p:nvCxnSpPr>
        <p:spPr>
          <a:xfrm>
            <a:off x="8224826" y="5589612"/>
            <a:ext cx="0" cy="221391"/>
          </a:xfrm>
          <a:prstGeom prst="straightConnector1">
            <a:avLst/>
          </a:prstGeom>
          <a:noFill/>
          <a:ln w="9525" cap="flat" cmpd="sng">
            <a:solidFill>
              <a:srgbClr val="0078D4"/>
            </a:solidFill>
            <a:prstDash val="solid"/>
            <a:round/>
            <a:headEnd type="none" w="sm" len="sm"/>
            <a:tailEnd type="none" w="sm" len="sm"/>
          </a:ln>
        </p:spPr>
      </p:cxnSp>
      <p:cxnSp>
        <p:nvCxnSpPr>
          <p:cNvPr id="1146" name="Google Shape;1146;p166"/>
          <p:cNvCxnSpPr>
            <a:stCxn id="1039" idx="1"/>
            <a:endCxn id="1097" idx="0"/>
          </p:cNvCxnSpPr>
          <p:nvPr/>
        </p:nvCxnSpPr>
        <p:spPr>
          <a:xfrm flipH="1">
            <a:off x="5539580" y="3703764"/>
            <a:ext cx="576558" cy="897184"/>
          </a:xfrm>
          <a:prstGeom prst="bentConnector2">
            <a:avLst/>
          </a:prstGeom>
          <a:noFill/>
          <a:ln w="12700" cap="flat" cmpd="sng">
            <a:solidFill>
              <a:srgbClr val="000000"/>
            </a:solidFill>
            <a:prstDash val="solid"/>
            <a:round/>
            <a:headEnd type="none" w="sm" len="sm"/>
            <a:tailEnd type="oval" w="med" len="med"/>
          </a:ln>
        </p:spPr>
      </p:cxnSp>
      <p:cxnSp>
        <p:nvCxnSpPr>
          <p:cNvPr id="1147" name="Google Shape;1147;p166"/>
          <p:cNvCxnSpPr>
            <a:stCxn id="1043" idx="2"/>
            <a:endCxn id="1097" idx="0"/>
          </p:cNvCxnSpPr>
          <p:nvPr/>
        </p:nvCxnSpPr>
        <p:spPr>
          <a:xfrm rot="5400000">
            <a:off x="7034820" y="2439486"/>
            <a:ext cx="666496" cy="3656718"/>
          </a:xfrm>
          <a:prstGeom prst="bentConnector3">
            <a:avLst>
              <a:gd name="adj1" fmla="val 49995"/>
            </a:avLst>
          </a:prstGeom>
          <a:noFill/>
          <a:ln w="12700" cap="flat" cmpd="sng">
            <a:solidFill>
              <a:srgbClr val="000000"/>
            </a:solidFill>
            <a:prstDash val="solid"/>
            <a:round/>
            <a:headEnd type="none" w="sm" len="sm"/>
            <a:tailEnd type="oval" w="med" len="med"/>
          </a:ln>
        </p:spPr>
      </p:cxnSp>
      <p:cxnSp>
        <p:nvCxnSpPr>
          <p:cNvPr id="1148" name="Google Shape;1148;p166"/>
          <p:cNvCxnSpPr>
            <a:stCxn id="1043" idx="2"/>
            <a:endCxn id="1112" idx="0"/>
          </p:cNvCxnSpPr>
          <p:nvPr/>
        </p:nvCxnSpPr>
        <p:spPr>
          <a:xfrm rot="5400000">
            <a:off x="8348045" y="3752710"/>
            <a:ext cx="666496" cy="1030269"/>
          </a:xfrm>
          <a:prstGeom prst="bentConnector3">
            <a:avLst>
              <a:gd name="adj1" fmla="val 49996"/>
            </a:avLst>
          </a:prstGeom>
          <a:noFill/>
          <a:ln w="12700" cap="flat" cmpd="sng">
            <a:solidFill>
              <a:srgbClr val="000000"/>
            </a:solidFill>
            <a:prstDash val="solid"/>
            <a:round/>
            <a:headEnd type="none" w="sm" len="sm"/>
            <a:tailEnd type="oval" w="med" len="med"/>
          </a:ln>
        </p:spPr>
      </p:cxnSp>
      <p:cxnSp>
        <p:nvCxnSpPr>
          <p:cNvPr id="1149" name="Google Shape;1149;p166"/>
          <p:cNvCxnSpPr>
            <a:stCxn id="1043" idx="2"/>
            <a:endCxn id="1127" idx="0"/>
          </p:cNvCxnSpPr>
          <p:nvPr/>
        </p:nvCxnSpPr>
        <p:spPr>
          <a:xfrm rot="16200000" flipH="1">
            <a:off x="9661406" y="3469618"/>
            <a:ext cx="666496" cy="1596453"/>
          </a:xfrm>
          <a:prstGeom prst="bentConnector3">
            <a:avLst>
              <a:gd name="adj1" fmla="val 49996"/>
            </a:avLst>
          </a:prstGeom>
          <a:noFill/>
          <a:ln w="12700" cap="flat" cmpd="sng">
            <a:solidFill>
              <a:srgbClr val="000000"/>
            </a:solidFill>
            <a:prstDash val="solid"/>
            <a:round/>
            <a:headEnd type="none" w="sm" len="sm"/>
            <a:tailEnd type="oval" w="med" len="med"/>
          </a:ln>
        </p:spPr>
      </p:cxnSp>
      <p:sp>
        <p:nvSpPr>
          <p:cNvPr id="1150" name="Google Shape;1150;p166"/>
          <p:cNvSpPr/>
          <p:nvPr/>
        </p:nvSpPr>
        <p:spPr>
          <a:xfrm>
            <a:off x="11895444" y="3771487"/>
            <a:ext cx="491384" cy="522970"/>
          </a:xfrm>
          <a:prstGeom prst="ellipse">
            <a:avLst/>
          </a:prstGeom>
          <a:solidFill>
            <a:srgbClr val="FFFFFF"/>
          </a:solidFill>
          <a:ln>
            <a:noFill/>
          </a:ln>
        </p:spPr>
        <p:txBody>
          <a:bodyPr spcFirstLastPara="1" wrap="square" lIns="134456" tIns="107559" rIns="134456" bIns="107559" anchor="t" anchorCtr="0">
            <a:noAutofit/>
          </a:bodyPr>
          <a:lstStyle/>
          <a:p>
            <a:pPr algn="ctr" defTabSz="914224">
              <a:lnSpc>
                <a:spcPct val="90000"/>
              </a:lnSpc>
            </a:pPr>
            <a:endParaRPr sz="1800">
              <a:solidFill>
                <a:srgbClr val="FFFFFF"/>
              </a:solidFill>
              <a:latin typeface="Quattrocento Sans"/>
              <a:ea typeface="Quattrocento Sans"/>
              <a:cs typeface="Quattrocento Sans"/>
              <a:sym typeface="Quattrocento Sans"/>
            </a:endParaRPr>
          </a:p>
        </p:txBody>
      </p:sp>
      <p:pic>
        <p:nvPicPr>
          <p:cNvPr id="1151" name="Google Shape;1151;p166"/>
          <p:cNvPicPr preferRelativeResize="0"/>
          <p:nvPr/>
        </p:nvPicPr>
        <p:blipFill rotWithShape="1">
          <a:blip r:embed="rId12">
            <a:alphaModFix/>
          </a:blip>
          <a:srcRect/>
          <a:stretch/>
        </p:blipFill>
        <p:spPr>
          <a:xfrm>
            <a:off x="12016292" y="3900104"/>
            <a:ext cx="249623" cy="265669"/>
          </a:xfrm>
          <a:prstGeom prst="rect">
            <a:avLst/>
          </a:prstGeom>
          <a:noFill/>
          <a:ln>
            <a:noFill/>
          </a:ln>
        </p:spPr>
      </p:pic>
      <p:sp>
        <p:nvSpPr>
          <p:cNvPr id="1152" name="Google Shape;1152;p166"/>
          <p:cNvSpPr/>
          <p:nvPr/>
        </p:nvSpPr>
        <p:spPr>
          <a:xfrm>
            <a:off x="8691617" y="4125712"/>
            <a:ext cx="1014436" cy="234465"/>
          </a:xfrm>
          <a:prstGeom prst="roundRect">
            <a:avLst>
              <a:gd name="adj" fmla="val 3125"/>
            </a:avLst>
          </a:prstGeom>
          <a:solidFill>
            <a:srgbClr val="FFFDFD"/>
          </a:solidFill>
          <a:ln w="12700" cap="flat" cmpd="sng">
            <a:solidFill>
              <a:srgbClr val="F00000"/>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pPr>
            <a:r>
              <a:rPr lang="en-US" sz="500">
                <a:latin typeface="Quattrocento Sans"/>
                <a:ea typeface="Quattrocento Sans"/>
                <a:cs typeface="Quattrocento Sans"/>
                <a:sym typeface="Quattrocento Sans"/>
              </a:rPr>
              <a:t>OpenShift SDN</a:t>
            </a:r>
            <a:endParaRPr sz="1000"/>
          </a:p>
        </p:txBody>
      </p:sp>
      <p:pic>
        <p:nvPicPr>
          <p:cNvPr id="1153" name="Google Shape;1153;p166" descr="Image result for openshift logo png"/>
          <p:cNvPicPr preferRelativeResize="0"/>
          <p:nvPr/>
        </p:nvPicPr>
        <p:blipFill rotWithShape="1">
          <a:blip r:embed="rId13">
            <a:alphaModFix/>
          </a:blip>
          <a:srcRect/>
          <a:stretch/>
        </p:blipFill>
        <p:spPr>
          <a:xfrm>
            <a:off x="6218040" y="1902648"/>
            <a:ext cx="224817" cy="227777"/>
          </a:xfrm>
          <a:prstGeom prst="rect">
            <a:avLst/>
          </a:prstGeom>
          <a:noFill/>
          <a:ln>
            <a:noFill/>
          </a:ln>
        </p:spPr>
      </p:pic>
      <p:sp>
        <p:nvSpPr>
          <p:cNvPr id="2" name="Google Shape;1035;p166">
            <a:extLst>
              <a:ext uri="{FF2B5EF4-FFF2-40B4-BE49-F238E27FC236}">
                <a16:creationId xmlns:a16="http://schemas.microsoft.com/office/drawing/2014/main" id="{97AC61EE-BB5E-4832-A388-8F1EC011C988}"/>
              </a:ext>
            </a:extLst>
          </p:cNvPr>
          <p:cNvSpPr/>
          <p:nvPr/>
        </p:nvSpPr>
        <p:spPr>
          <a:xfrm>
            <a:off x="7516111" y="2348064"/>
            <a:ext cx="1270501" cy="461666"/>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3" name="Google Shape;1036;p166">
            <a:extLst>
              <a:ext uri="{FF2B5EF4-FFF2-40B4-BE49-F238E27FC236}">
                <a16:creationId xmlns:a16="http://schemas.microsoft.com/office/drawing/2014/main" id="{9CB5A973-55B8-410A-A206-5C308DA38EA1}"/>
              </a:ext>
            </a:extLst>
          </p:cNvPr>
          <p:cNvSpPr txBox="1"/>
          <p:nvPr/>
        </p:nvSpPr>
        <p:spPr>
          <a:xfrm>
            <a:off x="7931421" y="2510242"/>
            <a:ext cx="818701" cy="143236"/>
          </a:xfrm>
          <a:prstGeom prst="rect">
            <a:avLst/>
          </a:prstGeom>
          <a:noFill/>
          <a:ln>
            <a:noFill/>
          </a:ln>
        </p:spPr>
        <p:txBody>
          <a:bodyPr spcFirstLastPara="1" wrap="square" lIns="0" tIns="0" rIns="0" bIns="0" anchor="b" anchorCtr="0">
            <a:noAutofit/>
          </a:bodyPr>
          <a:lstStyle/>
          <a:p>
            <a:pPr defTabSz="914224">
              <a:buSzPts val="700"/>
            </a:pPr>
            <a:r>
              <a:rPr lang="en-US" sz="700" dirty="0">
                <a:latin typeface="Quattrocento Sans"/>
                <a:ea typeface="Quattrocento Sans"/>
                <a:cs typeface="Quattrocento Sans"/>
                <a:sym typeface="Quattrocento Sans"/>
              </a:rPr>
              <a:t>Container Registry</a:t>
            </a:r>
            <a:endParaRPr sz="1000" dirty="0"/>
          </a:p>
        </p:txBody>
      </p:sp>
      <p:sp>
        <p:nvSpPr>
          <p:cNvPr id="5" name="Google Shape;1035;p166">
            <a:extLst>
              <a:ext uri="{FF2B5EF4-FFF2-40B4-BE49-F238E27FC236}">
                <a16:creationId xmlns:a16="http://schemas.microsoft.com/office/drawing/2014/main" id="{FD63C275-4F2C-4F02-BFC6-9D7951791DDC}"/>
              </a:ext>
            </a:extLst>
          </p:cNvPr>
          <p:cNvSpPr/>
          <p:nvPr/>
        </p:nvSpPr>
        <p:spPr>
          <a:xfrm>
            <a:off x="8916084" y="2345369"/>
            <a:ext cx="1270501" cy="461666"/>
          </a:xfrm>
          <a:prstGeom prst="roundRect">
            <a:avLst>
              <a:gd name="adj" fmla="val 3125"/>
            </a:avLst>
          </a:prstGeom>
          <a:solidFill>
            <a:srgbClr val="0078D4">
              <a:alpha val="780"/>
            </a:srgbClr>
          </a:solidFill>
          <a:ln w="12700" cap="flat" cmpd="sng">
            <a:solidFill>
              <a:srgbClr val="0078D4"/>
            </a:solidFill>
            <a:prstDash val="solid"/>
            <a:round/>
            <a:headEnd type="none" w="sm" len="sm"/>
            <a:tailEnd type="none" w="sm" len="sm"/>
          </a:ln>
        </p:spPr>
        <p:txBody>
          <a:bodyPr spcFirstLastPara="1" wrap="square" lIns="134456" tIns="107559" rIns="134456" bIns="107559" anchor="ctr" anchorCtr="0">
            <a:noAutofit/>
          </a:bodyPr>
          <a:lstStyle/>
          <a:p>
            <a:pPr algn="ctr" defTabSz="914224">
              <a:lnSpc>
                <a:spcPct val="90000"/>
              </a:lnSpc>
              <a:buClr>
                <a:srgbClr val="FFFFFF"/>
              </a:buClr>
              <a:buSzPts val="900"/>
            </a:pPr>
            <a:endParaRPr sz="900">
              <a:solidFill>
                <a:srgbClr val="505050"/>
              </a:solidFill>
              <a:latin typeface="Quattrocento Sans"/>
              <a:ea typeface="Quattrocento Sans"/>
              <a:cs typeface="Quattrocento Sans"/>
              <a:sym typeface="Quattrocento Sans"/>
            </a:endParaRPr>
          </a:p>
        </p:txBody>
      </p:sp>
      <p:sp>
        <p:nvSpPr>
          <p:cNvPr id="6" name="Google Shape;1036;p166">
            <a:extLst>
              <a:ext uri="{FF2B5EF4-FFF2-40B4-BE49-F238E27FC236}">
                <a16:creationId xmlns:a16="http://schemas.microsoft.com/office/drawing/2014/main" id="{341A465C-E45D-4A8F-8052-41774CD0225E}"/>
              </a:ext>
            </a:extLst>
          </p:cNvPr>
          <p:cNvSpPr txBox="1"/>
          <p:nvPr/>
        </p:nvSpPr>
        <p:spPr>
          <a:xfrm>
            <a:off x="9331394" y="2507547"/>
            <a:ext cx="818701" cy="143236"/>
          </a:xfrm>
          <a:prstGeom prst="rect">
            <a:avLst/>
          </a:prstGeom>
          <a:noFill/>
          <a:ln>
            <a:noFill/>
          </a:ln>
        </p:spPr>
        <p:txBody>
          <a:bodyPr spcFirstLastPara="1" wrap="square" lIns="0" tIns="0" rIns="0" bIns="0" anchor="b" anchorCtr="0">
            <a:noAutofit/>
          </a:bodyPr>
          <a:lstStyle/>
          <a:p>
            <a:pPr defTabSz="914224">
              <a:buSzPts val="700"/>
            </a:pPr>
            <a:r>
              <a:rPr lang="en-US" sz="700" dirty="0">
                <a:latin typeface="Quattrocento Sans"/>
                <a:ea typeface="Quattrocento Sans"/>
                <a:cs typeface="Quattrocento Sans"/>
                <a:sym typeface="Quattrocento Sans"/>
              </a:rPr>
              <a:t>Monitoring</a:t>
            </a:r>
            <a:endParaRPr sz="1000" dirty="0"/>
          </a:p>
        </p:txBody>
      </p:sp>
      <p:pic>
        <p:nvPicPr>
          <p:cNvPr id="11" name="Graphic 10">
            <a:extLst>
              <a:ext uri="{FF2B5EF4-FFF2-40B4-BE49-F238E27FC236}">
                <a16:creationId xmlns:a16="http://schemas.microsoft.com/office/drawing/2014/main" id="{E7BDB7EA-E1C7-49D2-93EF-80BDE079FE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69610" y="2422683"/>
            <a:ext cx="334663" cy="334663"/>
          </a:xfrm>
          <a:prstGeom prst="rect">
            <a:avLst/>
          </a:prstGeom>
        </p:spPr>
      </p:pic>
      <p:pic>
        <p:nvPicPr>
          <p:cNvPr id="13" name="Graphic 12">
            <a:extLst>
              <a:ext uri="{FF2B5EF4-FFF2-40B4-BE49-F238E27FC236}">
                <a16:creationId xmlns:a16="http://schemas.microsoft.com/office/drawing/2014/main" id="{5AAD8FEC-87DF-4C3F-A314-2FDAD8EED8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94354" y="2449014"/>
            <a:ext cx="278168" cy="278168"/>
          </a:xfrm>
          <a:prstGeom prst="rect">
            <a:avLst/>
          </a:prstGeom>
        </p:spPr>
      </p:pic>
      <p:sp>
        <p:nvSpPr>
          <p:cNvPr id="4" name="Google Shape;1394;p173">
            <a:extLst>
              <a:ext uri="{FF2B5EF4-FFF2-40B4-BE49-F238E27FC236}">
                <a16:creationId xmlns:a16="http://schemas.microsoft.com/office/drawing/2014/main" id="{169F470D-4117-4E0C-89B5-F6A626C9F008}"/>
              </a:ext>
            </a:extLst>
          </p:cNvPr>
          <p:cNvSpPr txBox="1"/>
          <p:nvPr/>
        </p:nvSpPr>
        <p:spPr>
          <a:xfrm>
            <a:off x="587201" y="1282291"/>
            <a:ext cx="3355017" cy="3656181"/>
          </a:xfrm>
          <a:prstGeom prst="rect">
            <a:avLst/>
          </a:prstGeom>
          <a:noFill/>
          <a:ln>
            <a:noFill/>
          </a:ln>
        </p:spPr>
        <p:txBody>
          <a:bodyPr spcFirstLastPara="1" wrap="square" lIns="0" tIns="0" rIns="0" bIns="0" numCol="1" anchor="t" anchorCtr="0">
            <a:noAutofit/>
          </a:bodyPr>
          <a:lstStyle/>
          <a:p>
            <a:pPr marL="285695" indent="-335216" defTabSz="914224">
              <a:spcBef>
                <a:spcPts val="360"/>
              </a:spcBef>
              <a:buSzPts val="2400"/>
              <a:buFont typeface="Quattrocento Sans"/>
              <a:buChar char="•"/>
            </a:pPr>
            <a:r>
              <a:rPr lang="en-US" sz="2000" dirty="0">
                <a:latin typeface="Quattrocento Sans"/>
                <a:ea typeface="Quattrocento Sans"/>
                <a:cs typeface="Quattrocento Sans"/>
                <a:sym typeface="Quattrocento Sans"/>
              </a:rPr>
              <a:t>ARO 4.x does not provision Infra nodes</a:t>
            </a:r>
          </a:p>
          <a:p>
            <a:pPr marL="285695" indent="-335216" defTabSz="914224">
              <a:spcBef>
                <a:spcPts val="360"/>
              </a:spcBef>
              <a:buSzPts val="2400"/>
              <a:buFont typeface="Quattrocento Sans"/>
              <a:buChar char="•"/>
            </a:pPr>
            <a:endParaRPr lang="en-US" sz="2000" dirty="0">
              <a:latin typeface="Quattrocento Sans"/>
              <a:ea typeface="Quattrocento Sans"/>
              <a:cs typeface="Quattrocento Sans"/>
              <a:sym typeface="Quattrocento Sans"/>
            </a:endParaRPr>
          </a:p>
          <a:p>
            <a:pPr marL="285695" indent="-335216" defTabSz="914224">
              <a:spcBef>
                <a:spcPts val="360"/>
              </a:spcBef>
              <a:buSzPts val="2400"/>
              <a:buFont typeface="Quattrocento Sans"/>
              <a:buChar char="•"/>
            </a:pPr>
            <a:r>
              <a:rPr lang="en-US" sz="2000" dirty="0">
                <a:latin typeface="Quattrocento Sans"/>
                <a:ea typeface="Quattrocento Sans"/>
                <a:cs typeface="Quattrocento Sans"/>
                <a:sym typeface="Quattrocento Sans"/>
              </a:rPr>
              <a:t>Nodes can be labelled as infrastructure – but </a:t>
            </a:r>
            <a:r>
              <a:rPr lang="en-US" sz="2000" dirty="0" err="1">
                <a:latin typeface="Quattrocento Sans"/>
                <a:ea typeface="Quattrocento Sans"/>
                <a:cs typeface="Quattrocento Sans"/>
                <a:sym typeface="Quattrocento Sans"/>
              </a:rPr>
              <a:t>openshift</a:t>
            </a:r>
            <a:r>
              <a:rPr lang="en-US" sz="2000" dirty="0">
                <a:latin typeface="Quattrocento Sans"/>
                <a:ea typeface="Quattrocento Sans"/>
                <a:cs typeface="Quattrocento Sans"/>
                <a:sym typeface="Quattrocento Sans"/>
              </a:rPr>
              <a:t> license will still be charged</a:t>
            </a:r>
          </a:p>
          <a:p>
            <a:pPr marL="285695" indent="-335216" defTabSz="914224">
              <a:spcBef>
                <a:spcPts val="360"/>
              </a:spcBef>
              <a:buSzPts val="2400"/>
              <a:buFont typeface="Quattrocento Sans"/>
              <a:buChar char="•"/>
            </a:pPr>
            <a:endParaRPr lang="en-US" sz="2000" dirty="0">
              <a:latin typeface="Quattrocento Sans"/>
              <a:ea typeface="Quattrocento Sans"/>
              <a:cs typeface="Quattrocento Sans"/>
              <a:sym typeface="Quattrocento Sans"/>
            </a:endParaRPr>
          </a:p>
          <a:p>
            <a:pPr marL="285695" indent="-335216" defTabSz="914224">
              <a:spcBef>
                <a:spcPts val="360"/>
              </a:spcBef>
              <a:buSzPts val="2400"/>
              <a:buFont typeface="Quattrocento Sans"/>
              <a:buChar char="•"/>
            </a:pPr>
            <a:endParaRPr lang="en-US" sz="2000" dirty="0">
              <a:latin typeface="Quattrocento Sans"/>
              <a:ea typeface="Quattrocento Sans"/>
              <a:cs typeface="Quattrocento Sans"/>
              <a:sym typeface="Quattrocento Sans"/>
            </a:endParaRPr>
          </a:p>
          <a:p>
            <a:pPr marL="285695" indent="-335216" defTabSz="914224">
              <a:spcBef>
                <a:spcPts val="360"/>
              </a:spcBef>
              <a:buSzPts val="2400"/>
              <a:buFont typeface="Quattrocento Sans"/>
              <a:buChar char="•"/>
            </a:pPr>
            <a:endParaRPr lang="en-US" sz="2000" dirty="0">
              <a:latin typeface="Quattrocento Sans"/>
              <a:ea typeface="Quattrocento Sans"/>
              <a:cs typeface="Quattrocento Sans"/>
              <a:sym typeface="Quattrocento Sans"/>
            </a:endParaRPr>
          </a:p>
          <a:p>
            <a:pPr marL="285695" lvl="2" indent="-335216" defTabSz="914224">
              <a:spcBef>
                <a:spcPts val="360"/>
              </a:spcBef>
              <a:buSzPts val="2400"/>
              <a:buFont typeface="Quattrocento Sans"/>
              <a:buChar char="•"/>
            </a:pPr>
            <a:endParaRPr lang="en-US" sz="2000" dirty="0">
              <a:latin typeface="Quattrocento Sans"/>
              <a:ea typeface="Quattrocento Sans"/>
              <a:cs typeface="Quattrocento Sans"/>
              <a:sym typeface="Quattrocento Sans"/>
            </a:endParaRPr>
          </a:p>
          <a:p>
            <a:pPr marL="285695" lvl="1" indent="-335216" defTabSz="914224">
              <a:spcBef>
                <a:spcPts val="360"/>
              </a:spcBef>
              <a:buSzPts val="2400"/>
              <a:buFont typeface="Quattrocento Sans"/>
              <a:buChar char="•"/>
            </a:pPr>
            <a:endParaRPr sz="2000" dirty="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EE0D5-21EB-5F49-8A96-625DD5AB9E9D}"/>
              </a:ext>
            </a:extLst>
          </p:cNvPr>
          <p:cNvSpPr>
            <a:spLocks noGrp="1"/>
          </p:cNvSpPr>
          <p:nvPr>
            <p:ph type="title"/>
          </p:nvPr>
        </p:nvSpPr>
        <p:spPr/>
        <p:txBody>
          <a:bodyPr/>
          <a:lstStyle/>
          <a:p>
            <a:r>
              <a:rPr lang="en-US" dirty="0"/>
              <a:t>Azure Service Operator on OpenShift</a:t>
            </a:r>
          </a:p>
        </p:txBody>
      </p:sp>
      <p:sp>
        <p:nvSpPr>
          <p:cNvPr id="4" name="Text Placeholder 3">
            <a:extLst>
              <a:ext uri="{FF2B5EF4-FFF2-40B4-BE49-F238E27FC236}">
                <a16:creationId xmlns:a16="http://schemas.microsoft.com/office/drawing/2014/main" id="{CE25190A-E13B-8944-B21A-B55E40BE98C0}"/>
              </a:ext>
            </a:extLst>
          </p:cNvPr>
          <p:cNvSpPr>
            <a:spLocks noGrp="1"/>
          </p:cNvSpPr>
          <p:nvPr>
            <p:ph type="body" idx="2"/>
          </p:nvPr>
        </p:nvSpPr>
        <p:spPr>
          <a:xfrm>
            <a:off x="465138" y="1664218"/>
            <a:ext cx="2514729" cy="2522101"/>
          </a:xfrm>
        </p:spPr>
        <p:txBody>
          <a:bodyPr/>
          <a:lstStyle/>
          <a:p>
            <a:pPr marL="148590" indent="0">
              <a:buNone/>
            </a:pPr>
            <a:r>
              <a:rPr lang="en-SG" dirty="0">
                <a:latin typeface="+mn-lt"/>
              </a:rPr>
              <a:t>Azure Service Operator available on </a:t>
            </a:r>
            <a:r>
              <a:rPr lang="en-SG" dirty="0" err="1">
                <a:latin typeface="+mn-lt"/>
              </a:rPr>
              <a:t>OperatorHub.io</a:t>
            </a:r>
            <a:r>
              <a:rPr lang="en-SG" dirty="0">
                <a:latin typeface="+mn-lt"/>
              </a:rPr>
              <a:t> to enable users to connect OpenShift clusters to Azure services, including </a:t>
            </a:r>
            <a:r>
              <a:rPr lang="en-SG" dirty="0">
                <a:latin typeface="+mn-lt"/>
                <a:hlinkClick r:id="rId2"/>
              </a:rPr>
              <a:t>EventHub</a:t>
            </a:r>
            <a:r>
              <a:rPr lang="en-SG" dirty="0">
                <a:latin typeface="+mn-lt"/>
              </a:rPr>
              <a:t>, </a:t>
            </a:r>
            <a:r>
              <a:rPr lang="en-SG" dirty="0">
                <a:latin typeface="+mn-lt"/>
                <a:hlinkClick r:id="rId3"/>
              </a:rPr>
              <a:t>Azure SQL</a:t>
            </a:r>
            <a:r>
              <a:rPr lang="en-SG" dirty="0">
                <a:latin typeface="+mn-lt"/>
              </a:rPr>
              <a:t>, </a:t>
            </a:r>
            <a:r>
              <a:rPr lang="en-SG" dirty="0">
                <a:latin typeface="+mn-lt"/>
                <a:hlinkClick r:id="rId4"/>
              </a:rPr>
              <a:t>CosmosDB</a:t>
            </a:r>
            <a:r>
              <a:rPr lang="en-SG" dirty="0">
                <a:latin typeface="+mn-lt"/>
              </a:rPr>
              <a:t>, </a:t>
            </a:r>
            <a:r>
              <a:rPr lang="en-SG" dirty="0">
                <a:latin typeface="+mn-lt"/>
                <a:hlinkClick r:id="rId5"/>
              </a:rPr>
              <a:t>Storage Accounts</a:t>
            </a:r>
            <a:r>
              <a:rPr lang="en-SG" dirty="0">
                <a:latin typeface="+mn-lt"/>
              </a:rPr>
              <a:t>, and more.</a:t>
            </a:r>
            <a:endParaRPr lang="en-US" dirty="0">
              <a:latin typeface="+mn-lt"/>
            </a:endParaRPr>
          </a:p>
        </p:txBody>
      </p:sp>
      <p:pic>
        <p:nvPicPr>
          <p:cNvPr id="1026" name="Picture 2">
            <a:extLst>
              <a:ext uri="{FF2B5EF4-FFF2-40B4-BE49-F238E27FC236}">
                <a16:creationId xmlns:a16="http://schemas.microsoft.com/office/drawing/2014/main" id="{61FFCBFC-1029-B94D-88DB-576EADD2F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2102" y="1320014"/>
            <a:ext cx="9176796" cy="504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7272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ADD77-F53A-4F4A-95AB-CBF9525B6FCA}"/>
              </a:ext>
            </a:extLst>
          </p:cNvPr>
          <p:cNvSpPr>
            <a:spLocks noGrp="1"/>
          </p:cNvSpPr>
          <p:nvPr>
            <p:ph type="title"/>
          </p:nvPr>
        </p:nvSpPr>
        <p:spPr/>
        <p:txBody>
          <a:bodyPr/>
          <a:lstStyle/>
          <a:p>
            <a:r>
              <a:rPr lang="en-US" dirty="0"/>
              <a:t>Microsoft Opensource Projects</a:t>
            </a:r>
          </a:p>
        </p:txBody>
      </p:sp>
      <p:pic>
        <p:nvPicPr>
          <p:cNvPr id="2050" name="Picture 2">
            <a:extLst>
              <a:ext uri="{FF2B5EF4-FFF2-40B4-BE49-F238E27FC236}">
                <a16:creationId xmlns:a16="http://schemas.microsoft.com/office/drawing/2014/main" id="{741FB6D3-A7A6-8E41-8829-D362C5256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007" y="1503292"/>
            <a:ext cx="7709447" cy="450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2969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628" name="Google Shape;2628;p238"/>
          <p:cNvSpPr txBox="1"/>
          <p:nvPr/>
        </p:nvSpPr>
        <p:spPr>
          <a:xfrm>
            <a:off x="474465" y="1919477"/>
            <a:ext cx="7756603" cy="1532643"/>
          </a:xfrm>
          <a:prstGeom prst="rect">
            <a:avLst/>
          </a:prstGeom>
          <a:noFill/>
          <a:ln>
            <a:noFill/>
          </a:ln>
        </p:spPr>
        <p:txBody>
          <a:bodyPr spcFirstLastPara="1" wrap="square" lIns="93250" tIns="46625" rIns="93250" bIns="46625" anchor="t" anchorCtr="0">
            <a:noAutofit/>
          </a:bodyPr>
          <a:lstStyle/>
          <a:p>
            <a:pPr>
              <a:buClr>
                <a:srgbClr val="FFFFFF"/>
              </a:buClr>
              <a:buSzPts val="2700"/>
            </a:pPr>
            <a:r>
              <a:rPr lang="en-US" sz="2700" b="0" i="0" u="none" strike="noStrike" cap="none">
                <a:solidFill>
                  <a:srgbClr val="FFFFFF"/>
                </a:solidFill>
                <a:latin typeface="Quattrocento Sans"/>
                <a:ea typeface="Quattrocento Sans"/>
                <a:cs typeface="Quattrocento Sans"/>
                <a:sym typeface="Quattrocento Sans"/>
              </a:rPr>
              <a:t>Thank</a:t>
            </a:r>
            <a:r>
              <a:rPr lang="en-US" sz="2700">
                <a:solidFill>
                  <a:srgbClr val="FFFFFF"/>
                </a:solidFill>
                <a:latin typeface="Quattrocento Sans"/>
                <a:ea typeface="Quattrocento Sans"/>
                <a:cs typeface="Quattrocento Sans"/>
                <a:sym typeface="Quattrocento Sans"/>
              </a:rPr>
              <a:t> </a:t>
            </a:r>
            <a:r>
              <a:rPr lang="en-US" sz="2700" b="0" i="0" u="none" strike="noStrike" cap="none">
                <a:solidFill>
                  <a:srgbClr val="FFFFFF"/>
                </a:solidFill>
                <a:latin typeface="Quattrocento Sans"/>
                <a:ea typeface="Quattrocento Sans"/>
                <a:cs typeface="Quattrocento Sans"/>
                <a:sym typeface="Quattrocento Sans"/>
              </a:rPr>
              <a:t>you.</a:t>
            </a:r>
            <a:endParaRPr sz="140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AE2D03E3-811E-4B0B-A572-AD1E3106E850}"/>
              </a:ext>
            </a:extLst>
          </p:cNvPr>
          <p:cNvSpPr/>
          <p:nvPr/>
        </p:nvSpPr>
        <p:spPr>
          <a:xfrm>
            <a:off x="465955" y="577164"/>
            <a:ext cx="10076566" cy="533636"/>
          </a:xfrm>
          <a:prstGeom prst="rect">
            <a:avLst/>
          </a:prstGeom>
        </p:spPr>
        <p:txBody>
          <a:bodyPr wrap="square" lIns="0">
            <a:spAutoFit/>
          </a:bodyPr>
          <a:lstStyle/>
          <a:p>
            <a:pPr defTabSz="932026">
              <a:spcAft>
                <a:spcPts val="600"/>
              </a:spcAft>
              <a:defRPr/>
            </a:pPr>
            <a:r>
              <a:rPr lang="en-US" sz="2800" spc="-50" dirty="0">
                <a:ln w="3175">
                  <a:noFill/>
                </a:ln>
                <a:solidFill>
                  <a:srgbClr val="3C3C41"/>
                </a:solidFill>
                <a:latin typeface="Segoe UI Semibold"/>
                <a:cs typeface="Segoe UI" pitchFamily="34" charset="0"/>
              </a:rPr>
              <a:t>Simplify cluster operations with Azure Red Hat OpenShift</a:t>
            </a:r>
          </a:p>
        </p:txBody>
      </p:sp>
      <p:grpSp>
        <p:nvGrpSpPr>
          <p:cNvPr id="26" name="Group 25">
            <a:extLst>
              <a:ext uri="{FF2B5EF4-FFF2-40B4-BE49-F238E27FC236}">
                <a16:creationId xmlns:a16="http://schemas.microsoft.com/office/drawing/2014/main" id="{155D7936-86DD-48D2-8E0B-0FDAFAD37339}"/>
              </a:ext>
            </a:extLst>
          </p:cNvPr>
          <p:cNvGrpSpPr/>
          <p:nvPr/>
        </p:nvGrpSpPr>
        <p:grpSpPr>
          <a:xfrm>
            <a:off x="4720727" y="1756312"/>
            <a:ext cx="6208917" cy="734698"/>
            <a:chOff x="5836555" y="1755509"/>
            <a:chExt cx="6209798" cy="734803"/>
          </a:xfrm>
          <a:solidFill>
            <a:schemeClr val="accent1"/>
          </a:solidFill>
        </p:grpSpPr>
        <p:grpSp>
          <p:nvGrpSpPr>
            <p:cNvPr id="12" name="Group 11">
              <a:extLst>
                <a:ext uri="{FF2B5EF4-FFF2-40B4-BE49-F238E27FC236}">
                  <a16:creationId xmlns:a16="http://schemas.microsoft.com/office/drawing/2014/main" id="{ADF21416-17E2-464A-A7F1-9E6EE01C9E7E}"/>
                </a:ext>
              </a:extLst>
            </p:cNvPr>
            <p:cNvGrpSpPr/>
            <p:nvPr/>
          </p:nvGrpSpPr>
          <p:grpSpPr>
            <a:xfrm>
              <a:off x="5836555" y="2170272"/>
              <a:ext cx="6209798" cy="320040"/>
              <a:chOff x="5241974" y="2384915"/>
              <a:chExt cx="6209798" cy="320040"/>
            </a:xfrm>
            <a:grpFill/>
          </p:grpSpPr>
          <p:sp>
            <p:nvSpPr>
              <p:cNvPr id="66" name="Google Shape;728;p117">
                <a:extLst>
                  <a:ext uri="{FF2B5EF4-FFF2-40B4-BE49-F238E27FC236}">
                    <a16:creationId xmlns:a16="http://schemas.microsoft.com/office/drawing/2014/main" id="{C048B702-4E9C-46F5-A548-EAFDAED2196C}"/>
                  </a:ext>
                </a:extLst>
              </p:cNvPr>
              <p:cNvSpPr txBox="1"/>
              <p:nvPr/>
            </p:nvSpPr>
            <p:spPr>
              <a:xfrm>
                <a:off x="5241974" y="2384915"/>
                <a:ext cx="3077399" cy="320040"/>
              </a:xfrm>
              <a:prstGeom prst="rect">
                <a:avLst/>
              </a:prstGeom>
              <a:grp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3C3C41"/>
                    </a:solidFill>
                    <a:latin typeface="Segoe UI"/>
                  </a:rPr>
                  <a:t>Middleware + Data services</a:t>
                </a:r>
                <a:endParaRPr sz="1000">
                  <a:solidFill>
                    <a:srgbClr val="3C3C41"/>
                  </a:solidFill>
                  <a:latin typeface="Segoe UI"/>
                </a:endParaRPr>
              </a:p>
            </p:txBody>
          </p:sp>
          <p:sp>
            <p:nvSpPr>
              <p:cNvPr id="67" name="Google Shape;729;p117">
                <a:extLst>
                  <a:ext uri="{FF2B5EF4-FFF2-40B4-BE49-F238E27FC236}">
                    <a16:creationId xmlns:a16="http://schemas.microsoft.com/office/drawing/2014/main" id="{88B6CCAB-1D7B-4FEE-930E-C7E72748913D}"/>
                  </a:ext>
                </a:extLst>
              </p:cNvPr>
              <p:cNvSpPr txBox="1"/>
              <p:nvPr/>
            </p:nvSpPr>
            <p:spPr>
              <a:xfrm>
                <a:off x="8374373" y="2384915"/>
                <a:ext cx="3077399" cy="320040"/>
              </a:xfrm>
              <a:prstGeom prst="rect">
                <a:avLst/>
              </a:prstGeom>
              <a:grp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3C3C41"/>
                    </a:solidFill>
                    <a:latin typeface="Segoe UI"/>
                  </a:rPr>
                  <a:t>Service catalog</a:t>
                </a:r>
                <a:endParaRPr sz="1000">
                  <a:solidFill>
                    <a:srgbClr val="3C3C41"/>
                  </a:solidFill>
                  <a:latin typeface="Segoe UI"/>
                </a:endParaRPr>
              </a:p>
            </p:txBody>
          </p:sp>
        </p:grpSp>
        <p:sp>
          <p:nvSpPr>
            <p:cNvPr id="68" name="Google Shape;730;p117">
              <a:extLst>
                <a:ext uri="{FF2B5EF4-FFF2-40B4-BE49-F238E27FC236}">
                  <a16:creationId xmlns:a16="http://schemas.microsoft.com/office/drawing/2014/main" id="{5355A58A-CB71-4B32-8786-11E279C28659}"/>
                </a:ext>
              </a:extLst>
            </p:cNvPr>
            <p:cNvSpPr txBox="1"/>
            <p:nvPr/>
          </p:nvSpPr>
          <p:spPr>
            <a:xfrm>
              <a:off x="5836579" y="1755509"/>
              <a:ext cx="6209751" cy="320040"/>
            </a:xfrm>
            <a:prstGeom prst="rect">
              <a:avLst/>
            </a:prstGeom>
            <a:grp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3C3C41"/>
                  </a:solidFill>
                  <a:latin typeface="Segoe UI"/>
                </a:rPr>
                <a:t>Azure and OpenShift self-service</a:t>
              </a:r>
              <a:endParaRPr sz="1000">
                <a:solidFill>
                  <a:srgbClr val="3C3C41"/>
                </a:solidFill>
                <a:latin typeface="Segoe UI"/>
              </a:endParaRPr>
            </a:p>
          </p:txBody>
        </p:sp>
      </p:grpSp>
      <p:grpSp>
        <p:nvGrpSpPr>
          <p:cNvPr id="28" name="Group 27">
            <a:extLst>
              <a:ext uri="{FF2B5EF4-FFF2-40B4-BE49-F238E27FC236}">
                <a16:creationId xmlns:a16="http://schemas.microsoft.com/office/drawing/2014/main" id="{2511E075-F0A8-41EF-9E90-317AE69600FC}"/>
              </a:ext>
            </a:extLst>
          </p:cNvPr>
          <p:cNvGrpSpPr/>
          <p:nvPr/>
        </p:nvGrpSpPr>
        <p:grpSpPr>
          <a:xfrm>
            <a:off x="4720727" y="2585165"/>
            <a:ext cx="6208917" cy="734698"/>
            <a:chOff x="5836555" y="2585035"/>
            <a:chExt cx="6209798" cy="734803"/>
          </a:xfrm>
          <a:solidFill>
            <a:schemeClr val="accent1"/>
          </a:solidFill>
        </p:grpSpPr>
        <p:sp>
          <p:nvSpPr>
            <p:cNvPr id="69" name="Google Shape;731;p117">
              <a:extLst>
                <a:ext uri="{FF2B5EF4-FFF2-40B4-BE49-F238E27FC236}">
                  <a16:creationId xmlns:a16="http://schemas.microsoft.com/office/drawing/2014/main" id="{6249AE02-C105-4F79-BACF-B14AE69FF5D1}"/>
                </a:ext>
              </a:extLst>
            </p:cNvPr>
            <p:cNvSpPr txBox="1"/>
            <p:nvPr/>
          </p:nvSpPr>
          <p:spPr>
            <a:xfrm>
              <a:off x="5836579" y="2999798"/>
              <a:ext cx="6209751" cy="320040"/>
            </a:xfrm>
            <a:prstGeom prst="rect">
              <a:avLst/>
            </a:prstGeom>
            <a:grp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3C3C41"/>
                  </a:solidFill>
                  <a:latin typeface="Segoe UI"/>
                </a:rPr>
                <a:t>OpenShift application lifecycle management</a:t>
              </a:r>
              <a:endParaRPr sz="1000">
                <a:solidFill>
                  <a:srgbClr val="3C3C41"/>
                </a:solidFill>
                <a:latin typeface="Segoe UI"/>
              </a:endParaRPr>
            </a:p>
          </p:txBody>
        </p:sp>
        <p:grpSp>
          <p:nvGrpSpPr>
            <p:cNvPr id="11" name="Group 10">
              <a:extLst>
                <a:ext uri="{FF2B5EF4-FFF2-40B4-BE49-F238E27FC236}">
                  <a16:creationId xmlns:a16="http://schemas.microsoft.com/office/drawing/2014/main" id="{861ABEF0-3829-419F-9D8E-189A4226DB64}"/>
                </a:ext>
              </a:extLst>
            </p:cNvPr>
            <p:cNvGrpSpPr/>
            <p:nvPr/>
          </p:nvGrpSpPr>
          <p:grpSpPr>
            <a:xfrm>
              <a:off x="5836555" y="2585035"/>
              <a:ext cx="6209798" cy="320040"/>
              <a:chOff x="5241974" y="2825578"/>
              <a:chExt cx="6209798" cy="320040"/>
            </a:xfrm>
            <a:grpFill/>
          </p:grpSpPr>
          <p:sp>
            <p:nvSpPr>
              <p:cNvPr id="70" name="Google Shape;733;p117">
                <a:extLst>
                  <a:ext uri="{FF2B5EF4-FFF2-40B4-BE49-F238E27FC236}">
                    <a16:creationId xmlns:a16="http://schemas.microsoft.com/office/drawing/2014/main" id="{5A8D87E0-C173-4052-B8D7-F84B7EA07EA8}"/>
                  </a:ext>
                </a:extLst>
              </p:cNvPr>
              <p:cNvSpPr txBox="1"/>
              <p:nvPr/>
            </p:nvSpPr>
            <p:spPr>
              <a:xfrm>
                <a:off x="5241974" y="2825578"/>
                <a:ext cx="3077399" cy="320040"/>
              </a:xfrm>
              <a:prstGeom prst="rect">
                <a:avLst/>
              </a:prstGeom>
              <a:grp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3C3C41"/>
                    </a:solidFill>
                    <a:latin typeface="Segoe UI"/>
                  </a:rPr>
                  <a:t>Build automation</a:t>
                </a:r>
                <a:endParaRPr sz="1000">
                  <a:solidFill>
                    <a:srgbClr val="3C3C41"/>
                  </a:solidFill>
                  <a:latin typeface="Segoe UI"/>
                </a:endParaRPr>
              </a:p>
            </p:txBody>
          </p:sp>
          <p:sp>
            <p:nvSpPr>
              <p:cNvPr id="71" name="Google Shape;734;p117">
                <a:extLst>
                  <a:ext uri="{FF2B5EF4-FFF2-40B4-BE49-F238E27FC236}">
                    <a16:creationId xmlns:a16="http://schemas.microsoft.com/office/drawing/2014/main" id="{F9A32419-E6AD-4298-9A54-67F15EE1A724}"/>
                  </a:ext>
                </a:extLst>
              </p:cNvPr>
              <p:cNvSpPr txBox="1"/>
              <p:nvPr/>
            </p:nvSpPr>
            <p:spPr>
              <a:xfrm>
                <a:off x="8374373" y="2825578"/>
                <a:ext cx="3077399" cy="320040"/>
              </a:xfrm>
              <a:prstGeom prst="rect">
                <a:avLst/>
              </a:prstGeom>
              <a:grp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3C3C41"/>
                    </a:solidFill>
                    <a:latin typeface="Segoe UI"/>
                  </a:rPr>
                  <a:t>Deployment automation</a:t>
                </a:r>
                <a:endParaRPr sz="1000">
                  <a:solidFill>
                    <a:srgbClr val="3C3C41"/>
                  </a:solidFill>
                  <a:latin typeface="Segoe UI"/>
                </a:endParaRPr>
              </a:p>
            </p:txBody>
          </p:sp>
        </p:grpSp>
      </p:grpSp>
      <p:grpSp>
        <p:nvGrpSpPr>
          <p:cNvPr id="13" name="Group 12">
            <a:extLst>
              <a:ext uri="{FF2B5EF4-FFF2-40B4-BE49-F238E27FC236}">
                <a16:creationId xmlns:a16="http://schemas.microsoft.com/office/drawing/2014/main" id="{45C2D57A-5B32-4A47-9A89-55D2E58639E6}"/>
              </a:ext>
            </a:extLst>
          </p:cNvPr>
          <p:cNvGrpSpPr/>
          <p:nvPr/>
        </p:nvGrpSpPr>
        <p:grpSpPr>
          <a:xfrm>
            <a:off x="4720728" y="1341052"/>
            <a:ext cx="6208915" cy="319995"/>
            <a:chOff x="5241976" y="1503589"/>
            <a:chExt cx="6209796" cy="320040"/>
          </a:xfrm>
          <a:solidFill>
            <a:schemeClr val="accent1"/>
          </a:solidFill>
        </p:grpSpPr>
        <p:sp>
          <p:nvSpPr>
            <p:cNvPr id="72" name="Google Shape;737;p117">
              <a:extLst>
                <a:ext uri="{FF2B5EF4-FFF2-40B4-BE49-F238E27FC236}">
                  <a16:creationId xmlns:a16="http://schemas.microsoft.com/office/drawing/2014/main" id="{1697212C-A5AC-4318-AC52-4AEA6439F816}"/>
                </a:ext>
              </a:extLst>
            </p:cNvPr>
            <p:cNvSpPr txBox="1"/>
            <p:nvPr/>
          </p:nvSpPr>
          <p:spPr>
            <a:xfrm>
              <a:off x="5241976" y="1503589"/>
              <a:ext cx="1192676" cy="320040"/>
            </a:xfrm>
            <a:prstGeom prst="rect">
              <a:avLst/>
            </a:prstGeom>
            <a:grp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3C3C41"/>
                  </a:solidFill>
                  <a:latin typeface="Segoe UI"/>
                </a:rPr>
                <a:t>Container</a:t>
              </a:r>
              <a:endParaRPr sz="1000">
                <a:solidFill>
                  <a:srgbClr val="3C3C41"/>
                </a:solidFill>
                <a:latin typeface="Segoe UI"/>
              </a:endParaRPr>
            </a:p>
          </p:txBody>
        </p:sp>
        <p:sp>
          <p:nvSpPr>
            <p:cNvPr id="73" name="Google Shape;738;p117">
              <a:extLst>
                <a:ext uri="{FF2B5EF4-FFF2-40B4-BE49-F238E27FC236}">
                  <a16:creationId xmlns:a16="http://schemas.microsoft.com/office/drawing/2014/main" id="{42B9056B-3D41-40FE-B5CE-513A3A0F3348}"/>
                </a:ext>
              </a:extLst>
            </p:cNvPr>
            <p:cNvSpPr txBox="1"/>
            <p:nvPr/>
          </p:nvSpPr>
          <p:spPr>
            <a:xfrm>
              <a:off x="10259096" y="1503589"/>
              <a:ext cx="1192676" cy="320040"/>
            </a:xfrm>
            <a:prstGeom prst="rect">
              <a:avLst/>
            </a:prstGeom>
            <a:grp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3C3C41"/>
                  </a:solidFill>
                  <a:latin typeface="Segoe UI"/>
                </a:rPr>
                <a:t>Container</a:t>
              </a:r>
              <a:endParaRPr sz="1000">
                <a:solidFill>
                  <a:srgbClr val="3C3C41"/>
                </a:solidFill>
                <a:latin typeface="Segoe UI"/>
              </a:endParaRPr>
            </a:p>
          </p:txBody>
        </p:sp>
        <p:sp>
          <p:nvSpPr>
            <p:cNvPr id="74" name="Google Shape;739;p117">
              <a:extLst>
                <a:ext uri="{FF2B5EF4-FFF2-40B4-BE49-F238E27FC236}">
                  <a16:creationId xmlns:a16="http://schemas.microsoft.com/office/drawing/2014/main" id="{3BF8AF74-01C3-44E4-A379-496AAAF810F8}"/>
                </a:ext>
              </a:extLst>
            </p:cNvPr>
            <p:cNvSpPr txBox="1"/>
            <p:nvPr/>
          </p:nvSpPr>
          <p:spPr>
            <a:xfrm>
              <a:off x="6496255" y="1503589"/>
              <a:ext cx="1192676" cy="320040"/>
            </a:xfrm>
            <a:prstGeom prst="rect">
              <a:avLst/>
            </a:prstGeom>
            <a:grp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3C3C41"/>
                  </a:solidFill>
                  <a:latin typeface="Segoe UI"/>
                </a:rPr>
                <a:t>Container</a:t>
              </a:r>
              <a:endParaRPr sz="1000">
                <a:solidFill>
                  <a:srgbClr val="3C3C41"/>
                </a:solidFill>
                <a:latin typeface="Segoe UI"/>
              </a:endParaRPr>
            </a:p>
          </p:txBody>
        </p:sp>
        <p:sp>
          <p:nvSpPr>
            <p:cNvPr id="75" name="Google Shape;740;p117">
              <a:extLst>
                <a:ext uri="{FF2B5EF4-FFF2-40B4-BE49-F238E27FC236}">
                  <a16:creationId xmlns:a16="http://schemas.microsoft.com/office/drawing/2014/main" id="{38833439-7069-4B67-AA07-E445E7AABB76}"/>
                </a:ext>
              </a:extLst>
            </p:cNvPr>
            <p:cNvSpPr txBox="1"/>
            <p:nvPr/>
          </p:nvSpPr>
          <p:spPr>
            <a:xfrm>
              <a:off x="7750535" y="1503589"/>
              <a:ext cx="1192676" cy="320040"/>
            </a:xfrm>
            <a:prstGeom prst="rect">
              <a:avLst/>
            </a:prstGeom>
            <a:grp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3C3C41"/>
                  </a:solidFill>
                  <a:latin typeface="Segoe UI"/>
                </a:rPr>
                <a:t>Container</a:t>
              </a:r>
              <a:endParaRPr sz="1000">
                <a:solidFill>
                  <a:srgbClr val="3C3C41"/>
                </a:solidFill>
                <a:latin typeface="Segoe UI"/>
              </a:endParaRPr>
            </a:p>
          </p:txBody>
        </p:sp>
        <p:sp>
          <p:nvSpPr>
            <p:cNvPr id="76" name="Google Shape;741;p117">
              <a:extLst>
                <a:ext uri="{FF2B5EF4-FFF2-40B4-BE49-F238E27FC236}">
                  <a16:creationId xmlns:a16="http://schemas.microsoft.com/office/drawing/2014/main" id="{94C181C5-B1DA-4D66-B8A0-05B0F576008D}"/>
                </a:ext>
              </a:extLst>
            </p:cNvPr>
            <p:cNvSpPr txBox="1"/>
            <p:nvPr/>
          </p:nvSpPr>
          <p:spPr>
            <a:xfrm>
              <a:off x="9004815" y="1503589"/>
              <a:ext cx="1192676" cy="320040"/>
            </a:xfrm>
            <a:prstGeom prst="rect">
              <a:avLst/>
            </a:prstGeom>
            <a:grp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3C3C41"/>
                  </a:solidFill>
                  <a:latin typeface="Segoe UI"/>
                </a:rPr>
                <a:t>Container</a:t>
              </a:r>
              <a:endParaRPr sz="1000">
                <a:solidFill>
                  <a:srgbClr val="3C3C41"/>
                </a:solidFill>
                <a:latin typeface="Segoe UI"/>
              </a:endParaRPr>
            </a:p>
          </p:txBody>
        </p:sp>
      </p:grpSp>
      <p:grpSp>
        <p:nvGrpSpPr>
          <p:cNvPr id="30" name="Group 29">
            <a:extLst>
              <a:ext uri="{FF2B5EF4-FFF2-40B4-BE49-F238E27FC236}">
                <a16:creationId xmlns:a16="http://schemas.microsoft.com/office/drawing/2014/main" id="{BD4E23DC-42B7-4DB7-BACB-CF322FD0D23F}"/>
              </a:ext>
            </a:extLst>
          </p:cNvPr>
          <p:cNvGrpSpPr/>
          <p:nvPr/>
        </p:nvGrpSpPr>
        <p:grpSpPr>
          <a:xfrm>
            <a:off x="4720730" y="3628566"/>
            <a:ext cx="6208916" cy="733767"/>
            <a:chOff x="5836556" y="3628583"/>
            <a:chExt cx="6209797" cy="733871"/>
          </a:xfrm>
        </p:grpSpPr>
        <p:grpSp>
          <p:nvGrpSpPr>
            <p:cNvPr id="9" name="Group 8">
              <a:extLst>
                <a:ext uri="{FF2B5EF4-FFF2-40B4-BE49-F238E27FC236}">
                  <a16:creationId xmlns:a16="http://schemas.microsoft.com/office/drawing/2014/main" id="{374E6D85-53FE-4FA7-92B0-BD1B99646B7B}"/>
                </a:ext>
              </a:extLst>
            </p:cNvPr>
            <p:cNvGrpSpPr/>
            <p:nvPr/>
          </p:nvGrpSpPr>
          <p:grpSpPr>
            <a:xfrm>
              <a:off x="5836556" y="3628583"/>
              <a:ext cx="6209797" cy="320040"/>
              <a:chOff x="5241975" y="3742855"/>
              <a:chExt cx="6209797" cy="320040"/>
            </a:xfrm>
          </p:grpSpPr>
          <p:sp>
            <p:nvSpPr>
              <p:cNvPr id="110" name="Google Shape;737;p117">
                <a:extLst>
                  <a:ext uri="{FF2B5EF4-FFF2-40B4-BE49-F238E27FC236}">
                    <a16:creationId xmlns:a16="http://schemas.microsoft.com/office/drawing/2014/main" id="{D52A2F73-1371-488C-A335-AC5974D2B438}"/>
                  </a:ext>
                </a:extLst>
              </p:cNvPr>
              <p:cNvSpPr txBox="1"/>
              <p:nvPr/>
            </p:nvSpPr>
            <p:spPr>
              <a:xfrm>
                <a:off x="5241975" y="3742855"/>
                <a:ext cx="3077397" cy="320040"/>
              </a:xfrm>
              <a:prstGeom prst="rect">
                <a:avLst/>
              </a:prstGeom>
              <a:solidFill>
                <a:srgbClr val="0078D4"/>
              </a:solid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FFFFFF"/>
                    </a:solidFill>
                    <a:latin typeface="Segoe UI Semibold"/>
                  </a:rPr>
                  <a:t>Container orchestration</a:t>
                </a:r>
                <a:endParaRPr sz="1000">
                  <a:solidFill>
                    <a:srgbClr val="FFFFFF"/>
                  </a:solidFill>
                  <a:latin typeface="Segoe UI Semibold"/>
                </a:endParaRPr>
              </a:p>
            </p:txBody>
          </p:sp>
          <p:sp>
            <p:nvSpPr>
              <p:cNvPr id="111" name="Google Shape;738;p117">
                <a:extLst>
                  <a:ext uri="{FF2B5EF4-FFF2-40B4-BE49-F238E27FC236}">
                    <a16:creationId xmlns:a16="http://schemas.microsoft.com/office/drawing/2014/main" id="{F921070E-89BA-4937-942B-807EA6E2AAA7}"/>
                  </a:ext>
                </a:extLst>
              </p:cNvPr>
              <p:cNvSpPr txBox="1"/>
              <p:nvPr/>
            </p:nvSpPr>
            <p:spPr>
              <a:xfrm>
                <a:off x="8374373" y="3742855"/>
                <a:ext cx="3077399" cy="320040"/>
              </a:xfrm>
              <a:prstGeom prst="rect">
                <a:avLst/>
              </a:prstGeom>
              <a:solidFill>
                <a:srgbClr val="0078D4"/>
              </a:solid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FFFFFF"/>
                    </a:solidFill>
                    <a:latin typeface="Segoe UI Semibold"/>
                  </a:rPr>
                  <a:t>Cluster services</a:t>
                </a:r>
                <a:endParaRPr sz="1000">
                  <a:solidFill>
                    <a:srgbClr val="FFFFFF"/>
                  </a:solidFill>
                  <a:latin typeface="Segoe UI Semibold"/>
                </a:endParaRPr>
              </a:p>
            </p:txBody>
          </p:sp>
        </p:grpSp>
        <p:grpSp>
          <p:nvGrpSpPr>
            <p:cNvPr id="10" name="Group 9">
              <a:extLst>
                <a:ext uri="{FF2B5EF4-FFF2-40B4-BE49-F238E27FC236}">
                  <a16:creationId xmlns:a16="http://schemas.microsoft.com/office/drawing/2014/main" id="{35D03372-2BC1-45C0-A319-73CB2E2B9C46}"/>
                </a:ext>
              </a:extLst>
            </p:cNvPr>
            <p:cNvGrpSpPr/>
            <p:nvPr/>
          </p:nvGrpSpPr>
          <p:grpSpPr>
            <a:xfrm>
              <a:off x="5836579" y="4042414"/>
              <a:ext cx="6209751" cy="320040"/>
              <a:chOff x="5242021" y="4183518"/>
              <a:chExt cx="6209751" cy="320040"/>
            </a:xfrm>
          </p:grpSpPr>
          <p:sp>
            <p:nvSpPr>
              <p:cNvPr id="102" name="Google Shape;730;p117">
                <a:extLst>
                  <a:ext uri="{FF2B5EF4-FFF2-40B4-BE49-F238E27FC236}">
                    <a16:creationId xmlns:a16="http://schemas.microsoft.com/office/drawing/2014/main" id="{7780C26B-3E5B-4D02-9167-9F2A42AFD1ED}"/>
                  </a:ext>
                </a:extLst>
              </p:cNvPr>
              <p:cNvSpPr txBox="1"/>
              <p:nvPr/>
            </p:nvSpPr>
            <p:spPr>
              <a:xfrm>
                <a:off x="5242021" y="4183518"/>
                <a:ext cx="1188720" cy="320040"/>
              </a:xfrm>
              <a:prstGeom prst="rect">
                <a:avLst/>
              </a:prstGeom>
              <a:solidFill>
                <a:srgbClr val="0078D4"/>
              </a:solid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FFFFFF"/>
                    </a:solidFill>
                    <a:latin typeface="Segoe UI Semibold"/>
                  </a:rPr>
                  <a:t>Networking</a:t>
                </a:r>
                <a:endParaRPr sz="1000">
                  <a:solidFill>
                    <a:srgbClr val="FFFFFF"/>
                  </a:solidFill>
                  <a:latin typeface="Segoe UI Semibold"/>
                </a:endParaRPr>
              </a:p>
            </p:txBody>
          </p:sp>
          <p:sp>
            <p:nvSpPr>
              <p:cNvPr id="115" name="Google Shape;730;p117">
                <a:extLst>
                  <a:ext uri="{FF2B5EF4-FFF2-40B4-BE49-F238E27FC236}">
                    <a16:creationId xmlns:a16="http://schemas.microsoft.com/office/drawing/2014/main" id="{388DFC6A-3521-464C-A16F-5776E55BC490}"/>
                  </a:ext>
                </a:extLst>
              </p:cNvPr>
              <p:cNvSpPr txBox="1"/>
              <p:nvPr/>
            </p:nvSpPr>
            <p:spPr>
              <a:xfrm>
                <a:off x="6499321" y="4183518"/>
                <a:ext cx="1188720" cy="320040"/>
              </a:xfrm>
              <a:prstGeom prst="rect">
                <a:avLst/>
              </a:prstGeom>
              <a:solidFill>
                <a:srgbClr val="0078D4"/>
              </a:solid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FFFFFF"/>
                    </a:solidFill>
                    <a:latin typeface="Segoe UI Semibold"/>
                  </a:rPr>
                  <a:t>Storage</a:t>
                </a:r>
                <a:endParaRPr sz="1000">
                  <a:solidFill>
                    <a:srgbClr val="FFFFFF"/>
                  </a:solidFill>
                  <a:latin typeface="Segoe UI Semibold"/>
                </a:endParaRPr>
              </a:p>
            </p:txBody>
          </p:sp>
          <p:sp>
            <p:nvSpPr>
              <p:cNvPr id="116" name="Google Shape;730;p117">
                <a:extLst>
                  <a:ext uri="{FF2B5EF4-FFF2-40B4-BE49-F238E27FC236}">
                    <a16:creationId xmlns:a16="http://schemas.microsoft.com/office/drawing/2014/main" id="{3489955B-EFF4-42E1-BAC6-8EEAABA93135}"/>
                  </a:ext>
                </a:extLst>
              </p:cNvPr>
              <p:cNvSpPr txBox="1"/>
              <p:nvPr/>
            </p:nvSpPr>
            <p:spPr>
              <a:xfrm>
                <a:off x="7756621" y="4183518"/>
                <a:ext cx="1188720" cy="320040"/>
              </a:xfrm>
              <a:prstGeom prst="rect">
                <a:avLst/>
              </a:prstGeom>
              <a:solidFill>
                <a:srgbClr val="0078D4"/>
              </a:solid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FFFFFF"/>
                    </a:solidFill>
                    <a:latin typeface="Segoe UI Semibold"/>
                  </a:rPr>
                  <a:t>Registry</a:t>
                </a:r>
                <a:endParaRPr sz="1000">
                  <a:solidFill>
                    <a:srgbClr val="FFFFFF"/>
                  </a:solidFill>
                  <a:latin typeface="Segoe UI Semibold"/>
                </a:endParaRPr>
              </a:p>
            </p:txBody>
          </p:sp>
          <p:sp>
            <p:nvSpPr>
              <p:cNvPr id="117" name="Google Shape;730;p117">
                <a:extLst>
                  <a:ext uri="{FF2B5EF4-FFF2-40B4-BE49-F238E27FC236}">
                    <a16:creationId xmlns:a16="http://schemas.microsoft.com/office/drawing/2014/main" id="{4FD46CF8-49BE-44AF-87E0-C50F0C3880FC}"/>
                  </a:ext>
                </a:extLst>
              </p:cNvPr>
              <p:cNvSpPr txBox="1"/>
              <p:nvPr/>
            </p:nvSpPr>
            <p:spPr>
              <a:xfrm>
                <a:off x="9013921" y="4183518"/>
                <a:ext cx="1188720" cy="320040"/>
              </a:xfrm>
              <a:prstGeom prst="rect">
                <a:avLst/>
              </a:prstGeom>
              <a:solidFill>
                <a:srgbClr val="0078D4"/>
              </a:solid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FFFFFF"/>
                    </a:solidFill>
                    <a:latin typeface="Segoe UI Semibold"/>
                  </a:rPr>
                  <a:t>Telemetry</a:t>
                </a:r>
                <a:endParaRPr sz="1000">
                  <a:solidFill>
                    <a:srgbClr val="FFFFFF"/>
                  </a:solidFill>
                  <a:latin typeface="Segoe UI Semibold"/>
                </a:endParaRPr>
              </a:p>
            </p:txBody>
          </p:sp>
          <p:sp>
            <p:nvSpPr>
              <p:cNvPr id="118" name="Google Shape;730;p117">
                <a:extLst>
                  <a:ext uri="{FF2B5EF4-FFF2-40B4-BE49-F238E27FC236}">
                    <a16:creationId xmlns:a16="http://schemas.microsoft.com/office/drawing/2014/main" id="{318D4637-C042-4684-9D4A-6314563F8D16}"/>
                  </a:ext>
                </a:extLst>
              </p:cNvPr>
              <p:cNvSpPr txBox="1"/>
              <p:nvPr/>
            </p:nvSpPr>
            <p:spPr>
              <a:xfrm>
                <a:off x="10263052" y="4183518"/>
                <a:ext cx="1188720" cy="320040"/>
              </a:xfrm>
              <a:prstGeom prst="rect">
                <a:avLst/>
              </a:prstGeom>
              <a:solidFill>
                <a:srgbClr val="0078D4"/>
              </a:solid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FFFFFF"/>
                    </a:solidFill>
                    <a:latin typeface="Segoe UI Semibold"/>
                  </a:rPr>
                  <a:t>Security</a:t>
                </a:r>
                <a:endParaRPr sz="1000">
                  <a:solidFill>
                    <a:srgbClr val="FFFFFF"/>
                  </a:solidFill>
                  <a:latin typeface="Segoe UI Semibold"/>
                </a:endParaRPr>
              </a:p>
            </p:txBody>
          </p:sp>
        </p:grpSp>
      </p:grpSp>
      <p:sp>
        <p:nvSpPr>
          <p:cNvPr id="142" name="Google Shape;730;p117">
            <a:extLst>
              <a:ext uri="{FF2B5EF4-FFF2-40B4-BE49-F238E27FC236}">
                <a16:creationId xmlns:a16="http://schemas.microsoft.com/office/drawing/2014/main" id="{20E63B11-9A71-4054-9B44-A03771E45D3B}"/>
              </a:ext>
            </a:extLst>
          </p:cNvPr>
          <p:cNvSpPr txBox="1"/>
          <p:nvPr/>
        </p:nvSpPr>
        <p:spPr>
          <a:xfrm>
            <a:off x="4720752" y="4461738"/>
            <a:ext cx="6208870" cy="1298429"/>
          </a:xfrm>
          <a:prstGeom prst="rect">
            <a:avLst/>
          </a:prstGeom>
          <a:solidFill>
            <a:schemeClr val="accent1"/>
          </a:solidFill>
          <a:ln w="19050" cap="flat" cmpd="sng">
            <a:solidFill>
              <a:srgbClr val="F00000"/>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endParaRPr sz="1000">
              <a:solidFill>
                <a:srgbClr val="3C3C41"/>
              </a:solidFill>
              <a:latin typeface="Segoe UI"/>
            </a:endParaRPr>
          </a:p>
        </p:txBody>
      </p:sp>
      <p:grpSp>
        <p:nvGrpSpPr>
          <p:cNvPr id="127" name="Group 126">
            <a:extLst>
              <a:ext uri="{FF2B5EF4-FFF2-40B4-BE49-F238E27FC236}">
                <a16:creationId xmlns:a16="http://schemas.microsoft.com/office/drawing/2014/main" id="{9FF1EF34-3912-4B69-9A9A-AC46746443AC}"/>
              </a:ext>
            </a:extLst>
          </p:cNvPr>
          <p:cNvGrpSpPr/>
          <p:nvPr/>
        </p:nvGrpSpPr>
        <p:grpSpPr>
          <a:xfrm>
            <a:off x="4910958" y="4571095"/>
            <a:ext cx="5828457" cy="1142760"/>
            <a:chOff x="4000967" y="2026103"/>
            <a:chExt cx="7712673" cy="1142922"/>
          </a:xfrm>
        </p:grpSpPr>
        <p:sp>
          <p:nvSpPr>
            <p:cNvPr id="134" name="Google Shape;737;p117">
              <a:extLst>
                <a:ext uri="{FF2B5EF4-FFF2-40B4-BE49-F238E27FC236}">
                  <a16:creationId xmlns:a16="http://schemas.microsoft.com/office/drawing/2014/main" id="{92D7D9E7-9E3A-478D-A378-B01506633B0A}"/>
                </a:ext>
              </a:extLst>
            </p:cNvPr>
            <p:cNvSpPr txBox="1"/>
            <p:nvPr/>
          </p:nvSpPr>
          <p:spPr>
            <a:xfrm>
              <a:off x="4001003" y="2026103"/>
              <a:ext cx="7712637" cy="320040"/>
            </a:xfrm>
            <a:prstGeom prst="rect">
              <a:avLst/>
            </a:prstGeom>
            <a:solidFill>
              <a:srgbClr val="0078D4"/>
            </a:solid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FFFFFF"/>
                  </a:solidFill>
                  <a:latin typeface="Segoe UI Semibold"/>
                </a:rPr>
                <a:t>Container runtime and packaging</a:t>
              </a:r>
              <a:endParaRPr sz="1000">
                <a:solidFill>
                  <a:srgbClr val="FFFFFF"/>
                </a:solidFill>
                <a:latin typeface="Segoe UI Semibold"/>
              </a:endParaRPr>
            </a:p>
          </p:txBody>
        </p:sp>
        <p:sp>
          <p:nvSpPr>
            <p:cNvPr id="143" name="Google Shape;730;p117">
              <a:extLst>
                <a:ext uri="{FF2B5EF4-FFF2-40B4-BE49-F238E27FC236}">
                  <a16:creationId xmlns:a16="http://schemas.microsoft.com/office/drawing/2014/main" id="{AF5D5391-1CC7-4552-A7D0-768CAE07198A}"/>
                </a:ext>
              </a:extLst>
            </p:cNvPr>
            <p:cNvSpPr txBox="1"/>
            <p:nvPr/>
          </p:nvSpPr>
          <p:spPr>
            <a:xfrm>
              <a:off x="4000967" y="2848985"/>
              <a:ext cx="7712637" cy="320040"/>
            </a:xfrm>
            <a:prstGeom prst="rect">
              <a:avLst/>
            </a:prstGeom>
            <a:no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dirty="0">
                  <a:solidFill>
                    <a:srgbClr val="F00000"/>
                  </a:solidFill>
                  <a:latin typeface="Segoe UI Semibold"/>
                </a:rPr>
                <a:t>Red Hat CoreOS</a:t>
              </a:r>
              <a:endParaRPr sz="1000" dirty="0">
                <a:solidFill>
                  <a:srgbClr val="F00000"/>
                </a:solidFill>
                <a:latin typeface="Segoe UI Semibold"/>
              </a:endParaRPr>
            </a:p>
          </p:txBody>
        </p:sp>
      </p:grpSp>
      <p:sp>
        <p:nvSpPr>
          <p:cNvPr id="144" name="Google Shape;731;p117">
            <a:extLst>
              <a:ext uri="{FF2B5EF4-FFF2-40B4-BE49-F238E27FC236}">
                <a16:creationId xmlns:a16="http://schemas.microsoft.com/office/drawing/2014/main" id="{A6CFC4B0-E765-4778-868D-F1D4DF039DD5}"/>
              </a:ext>
            </a:extLst>
          </p:cNvPr>
          <p:cNvSpPr txBox="1"/>
          <p:nvPr/>
        </p:nvSpPr>
        <p:spPr>
          <a:xfrm>
            <a:off x="4720752" y="5849165"/>
            <a:ext cx="6208870" cy="319995"/>
          </a:xfrm>
          <a:prstGeom prst="rect">
            <a:avLst/>
          </a:prstGeom>
          <a:solidFill>
            <a:srgbClr val="0078D4"/>
          </a:solidFill>
          <a:ln w="9525" cap="flat" cmpd="sng">
            <a:solidFill>
              <a:srgbClr val="939393">
                <a:alpha val="0"/>
              </a:srgbClr>
            </a:solidFill>
            <a:prstDash val="solid"/>
            <a:round/>
            <a:headEnd type="none" w="sm" len="sm"/>
            <a:tailEnd type="none" w="sm" len="sm"/>
          </a:ln>
        </p:spPr>
        <p:txBody>
          <a:bodyPr spcFirstLastPara="1" wrap="square" lIns="91412" tIns="91412" rIns="91412" bIns="91412" anchor="ctr" anchorCtr="0">
            <a:noAutofit/>
          </a:bodyPr>
          <a:lstStyle/>
          <a:p>
            <a:pPr algn="ctr" defTabSz="932563">
              <a:buClr>
                <a:srgbClr val="FFFFFF"/>
              </a:buClr>
            </a:pPr>
            <a:r>
              <a:rPr lang="en-US" sz="1000">
                <a:solidFill>
                  <a:srgbClr val="FFFFFF"/>
                </a:solidFill>
                <a:latin typeface="Segoe UI Semibold"/>
              </a:rPr>
              <a:t>Physical infrastructure on Azure</a:t>
            </a:r>
            <a:endParaRPr sz="1000">
              <a:solidFill>
                <a:srgbClr val="FFFFFF"/>
              </a:solidFill>
              <a:latin typeface="Segoe UI Semibold"/>
            </a:endParaRPr>
          </a:p>
        </p:txBody>
      </p:sp>
      <p:cxnSp>
        <p:nvCxnSpPr>
          <p:cNvPr id="145" name="Straight Connector 144">
            <a:extLst>
              <a:ext uri="{FF2B5EF4-FFF2-40B4-BE49-F238E27FC236}">
                <a16:creationId xmlns:a16="http://schemas.microsoft.com/office/drawing/2014/main" id="{5988C94E-0176-4C43-BDCC-A77A22DE3F4B}"/>
              </a:ext>
            </a:extLst>
          </p:cNvPr>
          <p:cNvCxnSpPr>
            <a:cxnSpLocks/>
          </p:cNvCxnSpPr>
          <p:nvPr/>
        </p:nvCxnSpPr>
        <p:spPr>
          <a:xfrm>
            <a:off x="1434149" y="3474213"/>
            <a:ext cx="9568179" cy="0"/>
          </a:xfrm>
          <a:prstGeom prst="line">
            <a:avLst/>
          </a:prstGeom>
          <a:ln w="12700">
            <a:solidFill>
              <a:srgbClr val="D9D9D9"/>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6" name="Google Shape;703;p117">
            <a:extLst>
              <a:ext uri="{FF2B5EF4-FFF2-40B4-BE49-F238E27FC236}">
                <a16:creationId xmlns:a16="http://schemas.microsoft.com/office/drawing/2014/main" id="{9A14237F-C297-41C1-9E8C-7D309018E3D3}"/>
              </a:ext>
            </a:extLst>
          </p:cNvPr>
          <p:cNvSpPr txBox="1"/>
          <p:nvPr/>
        </p:nvSpPr>
        <p:spPr>
          <a:xfrm>
            <a:off x="2366436" y="4646284"/>
            <a:ext cx="2015597" cy="338554"/>
          </a:xfrm>
          <a:prstGeom prst="rect">
            <a:avLst/>
          </a:prstGeom>
          <a:noFill/>
          <a:ln>
            <a:noFill/>
          </a:ln>
        </p:spPr>
        <p:txBody>
          <a:bodyPr spcFirstLastPara="1" wrap="square" lIns="91427" tIns="0" rIns="91427" bIns="0" anchor="ctr" anchorCtr="0">
            <a:spAutoFit/>
          </a:bodyPr>
          <a:lstStyle/>
          <a:p>
            <a:pPr algn="r" defTabSz="932563">
              <a:lnSpc>
                <a:spcPct val="110000"/>
              </a:lnSpc>
            </a:pPr>
            <a:r>
              <a:rPr lang="en-US" sz="1000">
                <a:solidFill>
                  <a:srgbClr val="3C3C41"/>
                </a:solidFill>
                <a:latin typeface="Segoe UI"/>
              </a:rPr>
              <a:t>Setup, maintenance, and monitoring provided by Red Hat</a:t>
            </a:r>
            <a:endParaRPr sz="1000">
              <a:solidFill>
                <a:srgbClr val="3C3C41"/>
              </a:solidFill>
              <a:latin typeface="Segoe UI"/>
            </a:endParaRPr>
          </a:p>
        </p:txBody>
      </p:sp>
      <p:sp>
        <p:nvSpPr>
          <p:cNvPr id="147" name="Google Shape;705;p117">
            <a:extLst>
              <a:ext uri="{FF2B5EF4-FFF2-40B4-BE49-F238E27FC236}">
                <a16:creationId xmlns:a16="http://schemas.microsoft.com/office/drawing/2014/main" id="{E5116D63-596C-4148-B387-91AB23BBE7AE}"/>
              </a:ext>
            </a:extLst>
          </p:cNvPr>
          <p:cNvSpPr txBox="1"/>
          <p:nvPr/>
        </p:nvSpPr>
        <p:spPr>
          <a:xfrm>
            <a:off x="2366436" y="2866190"/>
            <a:ext cx="2015597" cy="172647"/>
          </a:xfrm>
          <a:prstGeom prst="rect">
            <a:avLst/>
          </a:prstGeom>
          <a:noFill/>
          <a:ln>
            <a:noFill/>
          </a:ln>
        </p:spPr>
        <p:txBody>
          <a:bodyPr spcFirstLastPara="1" wrap="square" lIns="91427" tIns="0" rIns="91427" bIns="0" anchor="ctr" anchorCtr="0">
            <a:spAutoFit/>
          </a:bodyPr>
          <a:lstStyle/>
          <a:p>
            <a:pPr algn="r" defTabSz="932563">
              <a:lnSpc>
                <a:spcPct val="110000"/>
              </a:lnSpc>
            </a:pPr>
            <a:r>
              <a:rPr lang="en-US" sz="1000">
                <a:solidFill>
                  <a:srgbClr val="3C3C41"/>
                </a:solidFill>
                <a:latin typeface="Segoe UI"/>
              </a:rPr>
              <a:t>Premium support from Red Hat</a:t>
            </a:r>
            <a:endParaRPr sz="1000">
              <a:solidFill>
                <a:srgbClr val="3C3C41"/>
              </a:solidFill>
              <a:latin typeface="Segoe UI"/>
            </a:endParaRPr>
          </a:p>
        </p:txBody>
      </p:sp>
      <p:sp>
        <p:nvSpPr>
          <p:cNvPr id="148" name="Google Shape;707;p117">
            <a:extLst>
              <a:ext uri="{FF2B5EF4-FFF2-40B4-BE49-F238E27FC236}">
                <a16:creationId xmlns:a16="http://schemas.microsoft.com/office/drawing/2014/main" id="{11C21312-36D0-4EA8-9D65-AF74DA1832D8}"/>
              </a:ext>
            </a:extLst>
          </p:cNvPr>
          <p:cNvSpPr txBox="1"/>
          <p:nvPr/>
        </p:nvSpPr>
        <p:spPr>
          <a:xfrm>
            <a:off x="2366436" y="5836514"/>
            <a:ext cx="2015597" cy="345294"/>
          </a:xfrm>
          <a:prstGeom prst="rect">
            <a:avLst/>
          </a:prstGeom>
          <a:noFill/>
          <a:ln>
            <a:noFill/>
          </a:ln>
        </p:spPr>
        <p:txBody>
          <a:bodyPr spcFirstLastPara="1" wrap="square" lIns="91427" tIns="0" rIns="91427" bIns="0" anchor="ctr" anchorCtr="0">
            <a:spAutoFit/>
          </a:bodyPr>
          <a:lstStyle/>
          <a:p>
            <a:pPr algn="r" defTabSz="932563">
              <a:lnSpc>
                <a:spcPct val="110000"/>
              </a:lnSpc>
            </a:pPr>
            <a:r>
              <a:rPr lang="en-US" sz="1000">
                <a:solidFill>
                  <a:srgbClr val="3C3C41"/>
                </a:solidFill>
                <a:latin typeface="Segoe UI"/>
              </a:rPr>
              <a:t>Hosted in the Azure </a:t>
            </a:r>
            <a:br>
              <a:rPr lang="en-US" sz="1000">
                <a:solidFill>
                  <a:srgbClr val="3C3C41"/>
                </a:solidFill>
                <a:latin typeface="Segoe UI"/>
              </a:rPr>
            </a:br>
            <a:r>
              <a:rPr lang="en-US" sz="1000">
                <a:solidFill>
                  <a:srgbClr val="3C3C41"/>
                </a:solidFill>
                <a:latin typeface="Segoe UI"/>
              </a:rPr>
              <a:t>region of your choice</a:t>
            </a:r>
            <a:endParaRPr sz="1000">
              <a:solidFill>
                <a:srgbClr val="3C3C41"/>
              </a:solidFill>
              <a:latin typeface="Segoe UI"/>
            </a:endParaRPr>
          </a:p>
        </p:txBody>
      </p:sp>
      <p:sp>
        <p:nvSpPr>
          <p:cNvPr id="149" name="Google Shape;709;p117">
            <a:extLst>
              <a:ext uri="{FF2B5EF4-FFF2-40B4-BE49-F238E27FC236}">
                <a16:creationId xmlns:a16="http://schemas.microsoft.com/office/drawing/2014/main" id="{F1A63991-740E-4004-AEFF-1C56803D1424}"/>
              </a:ext>
            </a:extLst>
          </p:cNvPr>
          <p:cNvSpPr txBox="1"/>
          <p:nvPr/>
        </p:nvSpPr>
        <p:spPr>
          <a:xfrm>
            <a:off x="2366436" y="5233694"/>
            <a:ext cx="2015597" cy="345294"/>
          </a:xfrm>
          <a:prstGeom prst="rect">
            <a:avLst/>
          </a:prstGeom>
          <a:noFill/>
          <a:ln>
            <a:noFill/>
          </a:ln>
        </p:spPr>
        <p:txBody>
          <a:bodyPr spcFirstLastPara="1" wrap="square" lIns="91427" tIns="0" rIns="91427" bIns="0" anchor="ctr" anchorCtr="0">
            <a:spAutoFit/>
          </a:bodyPr>
          <a:lstStyle/>
          <a:p>
            <a:pPr algn="r" defTabSz="932563">
              <a:lnSpc>
                <a:spcPct val="110000"/>
              </a:lnSpc>
            </a:pPr>
            <a:r>
              <a:rPr lang="en-US" sz="1000">
                <a:solidFill>
                  <a:srgbClr val="3C3C41"/>
                </a:solidFill>
                <a:latin typeface="Segoe UI"/>
              </a:rPr>
              <a:t>VPN connectivity back to the customer environment</a:t>
            </a:r>
            <a:endParaRPr sz="1000">
              <a:solidFill>
                <a:srgbClr val="3C3C41"/>
              </a:solidFill>
              <a:latin typeface="Segoe UI"/>
            </a:endParaRPr>
          </a:p>
        </p:txBody>
      </p:sp>
      <p:sp>
        <p:nvSpPr>
          <p:cNvPr id="150" name="Google Shape;711;p117">
            <a:extLst>
              <a:ext uri="{FF2B5EF4-FFF2-40B4-BE49-F238E27FC236}">
                <a16:creationId xmlns:a16="http://schemas.microsoft.com/office/drawing/2014/main" id="{6B0EF3E7-3654-4DB3-8FA0-1AF5C50A9639}"/>
              </a:ext>
            </a:extLst>
          </p:cNvPr>
          <p:cNvSpPr txBox="1"/>
          <p:nvPr/>
        </p:nvSpPr>
        <p:spPr>
          <a:xfrm>
            <a:off x="2366436" y="1951012"/>
            <a:ext cx="2015597" cy="345294"/>
          </a:xfrm>
          <a:prstGeom prst="rect">
            <a:avLst/>
          </a:prstGeom>
          <a:noFill/>
          <a:ln>
            <a:noFill/>
          </a:ln>
        </p:spPr>
        <p:txBody>
          <a:bodyPr spcFirstLastPara="1" wrap="square" lIns="91427" tIns="0" rIns="91427" bIns="0" anchor="ctr" anchorCtr="0">
            <a:spAutoFit/>
          </a:bodyPr>
          <a:lstStyle/>
          <a:p>
            <a:pPr algn="r" defTabSz="932563">
              <a:lnSpc>
                <a:spcPct val="110000"/>
              </a:lnSpc>
            </a:pPr>
            <a:r>
              <a:rPr lang="en-US" sz="1000">
                <a:solidFill>
                  <a:srgbClr val="3C3C41"/>
                </a:solidFill>
                <a:latin typeface="Segoe UI"/>
              </a:rPr>
              <a:t>Rapidly deploy and scale containerized apps and services</a:t>
            </a:r>
            <a:endParaRPr sz="1000">
              <a:solidFill>
                <a:srgbClr val="3C3C41"/>
              </a:solidFill>
              <a:latin typeface="Segoe UI"/>
            </a:endParaRPr>
          </a:p>
        </p:txBody>
      </p:sp>
      <p:sp>
        <p:nvSpPr>
          <p:cNvPr id="151" name="Google Shape;743;p117">
            <a:extLst>
              <a:ext uri="{FF2B5EF4-FFF2-40B4-BE49-F238E27FC236}">
                <a16:creationId xmlns:a16="http://schemas.microsoft.com/office/drawing/2014/main" id="{F19E66A1-BD15-4249-ADAA-A24A04262B6D}"/>
              </a:ext>
            </a:extLst>
          </p:cNvPr>
          <p:cNvSpPr txBox="1"/>
          <p:nvPr/>
        </p:nvSpPr>
        <p:spPr>
          <a:xfrm>
            <a:off x="2366436" y="3822800"/>
            <a:ext cx="2015597" cy="345294"/>
          </a:xfrm>
          <a:prstGeom prst="rect">
            <a:avLst/>
          </a:prstGeom>
          <a:noFill/>
          <a:ln>
            <a:noFill/>
          </a:ln>
        </p:spPr>
        <p:txBody>
          <a:bodyPr spcFirstLastPara="1" wrap="square" lIns="91427" tIns="0" rIns="91427" bIns="0" anchor="ctr" anchorCtr="0">
            <a:spAutoFit/>
          </a:bodyPr>
          <a:lstStyle/>
          <a:p>
            <a:pPr algn="r" defTabSz="932563">
              <a:lnSpc>
                <a:spcPct val="110000"/>
              </a:lnSpc>
            </a:pPr>
            <a:r>
              <a:rPr lang="en-US" sz="1000">
                <a:solidFill>
                  <a:srgbClr val="3C3C41"/>
                </a:solidFill>
                <a:latin typeface="Segoe UI"/>
              </a:rPr>
              <a:t>An entire OpenShift cluster dedicated to your organization</a:t>
            </a:r>
            <a:endParaRPr sz="1000">
              <a:solidFill>
                <a:srgbClr val="3C3C41"/>
              </a:solidFill>
              <a:latin typeface="Segoe UI"/>
            </a:endParaRPr>
          </a:p>
        </p:txBody>
      </p:sp>
      <p:sp>
        <p:nvSpPr>
          <p:cNvPr id="152" name="Rectangle 151">
            <a:extLst>
              <a:ext uri="{FF2B5EF4-FFF2-40B4-BE49-F238E27FC236}">
                <a16:creationId xmlns:a16="http://schemas.microsoft.com/office/drawing/2014/main" id="{32131453-FDB6-40A5-8AE9-C274D5869B59}"/>
              </a:ext>
            </a:extLst>
          </p:cNvPr>
          <p:cNvSpPr/>
          <p:nvPr/>
        </p:nvSpPr>
        <p:spPr>
          <a:xfrm rot="16200000">
            <a:off x="1184373" y="2063771"/>
            <a:ext cx="1254104" cy="533375"/>
          </a:xfrm>
          <a:prstGeom prst="rect">
            <a:avLst/>
          </a:prstGeom>
        </p:spPr>
        <p:txBody>
          <a:bodyPr wrap="square" rIns="91427" anchor="ctr">
            <a:spAutoFit/>
          </a:bodyPr>
          <a:lstStyle/>
          <a:p>
            <a:pPr algn="ctr" defTabSz="932563"/>
            <a:r>
              <a:rPr lang="en-US" sz="1399">
                <a:gradFill>
                  <a:gsLst>
                    <a:gs pos="2917">
                      <a:srgbClr val="3C3C41"/>
                    </a:gs>
                    <a:gs pos="30000">
                      <a:srgbClr val="3C3C41"/>
                    </a:gs>
                  </a:gsLst>
                  <a:lin ang="5400000" scaled="0"/>
                </a:gradFill>
                <a:latin typeface="Segoe UI Semibold"/>
              </a:rPr>
              <a:t>You focus </a:t>
            </a:r>
            <a:br>
              <a:rPr lang="en-US" sz="1399">
                <a:gradFill>
                  <a:gsLst>
                    <a:gs pos="2917">
                      <a:srgbClr val="3C3C41"/>
                    </a:gs>
                    <a:gs pos="30000">
                      <a:srgbClr val="3C3C41"/>
                    </a:gs>
                  </a:gsLst>
                  <a:lin ang="5400000" scaled="0"/>
                </a:gradFill>
                <a:latin typeface="Segoe UI Semibold"/>
              </a:rPr>
            </a:br>
            <a:r>
              <a:rPr lang="en-US" sz="1399">
                <a:gradFill>
                  <a:gsLst>
                    <a:gs pos="2917">
                      <a:srgbClr val="3C3C41"/>
                    </a:gs>
                    <a:gs pos="30000">
                      <a:srgbClr val="3C3C41"/>
                    </a:gs>
                  </a:gsLst>
                  <a:lin ang="5400000" scaled="0"/>
                </a:gradFill>
                <a:latin typeface="Segoe UI Semibold"/>
              </a:rPr>
              <a:t>on apps</a:t>
            </a:r>
            <a:endParaRPr lang="en-US" sz="1399">
              <a:gradFill>
                <a:gsLst>
                  <a:gs pos="2917">
                    <a:srgbClr val="3C3C41"/>
                  </a:gs>
                  <a:gs pos="30000">
                    <a:srgbClr val="3C3C41"/>
                  </a:gs>
                </a:gsLst>
                <a:lin ang="5400000" scaled="0"/>
              </a:gradFill>
              <a:latin typeface="Segoe UI"/>
            </a:endParaRPr>
          </a:p>
        </p:txBody>
      </p:sp>
      <p:sp>
        <p:nvSpPr>
          <p:cNvPr id="153" name="Rectangle 152">
            <a:extLst>
              <a:ext uri="{FF2B5EF4-FFF2-40B4-BE49-F238E27FC236}">
                <a16:creationId xmlns:a16="http://schemas.microsoft.com/office/drawing/2014/main" id="{170EBD44-9FAA-44A0-900A-0DE6DA1FAFB7}"/>
              </a:ext>
            </a:extLst>
          </p:cNvPr>
          <p:cNvSpPr/>
          <p:nvPr/>
        </p:nvSpPr>
        <p:spPr>
          <a:xfrm rot="16200000">
            <a:off x="738122" y="4632174"/>
            <a:ext cx="2146606" cy="533375"/>
          </a:xfrm>
          <a:prstGeom prst="rect">
            <a:avLst/>
          </a:prstGeom>
        </p:spPr>
        <p:txBody>
          <a:bodyPr wrap="square" rIns="91427" anchor="ctr">
            <a:spAutoFit/>
          </a:bodyPr>
          <a:lstStyle/>
          <a:p>
            <a:pPr algn="ctr" defTabSz="932563"/>
            <a:r>
              <a:rPr lang="en-US" sz="1399">
                <a:gradFill>
                  <a:gsLst>
                    <a:gs pos="2917">
                      <a:srgbClr val="3C3C41"/>
                    </a:gs>
                    <a:gs pos="30000">
                      <a:srgbClr val="3C3C41"/>
                    </a:gs>
                  </a:gsLst>
                  <a:lin ang="5400000" scaled="0"/>
                </a:gradFill>
                <a:latin typeface="Segoe UI Semibold"/>
              </a:rPr>
              <a:t>Microsoft and Red Hat focus on infrastructure</a:t>
            </a:r>
            <a:endParaRPr lang="en-US" sz="1399">
              <a:gradFill>
                <a:gsLst>
                  <a:gs pos="2917">
                    <a:srgbClr val="3C3C41"/>
                  </a:gs>
                  <a:gs pos="30000">
                    <a:srgbClr val="3C3C41"/>
                  </a:gs>
                </a:gsLst>
                <a:lin ang="5400000" scaled="0"/>
              </a:gradFill>
              <a:latin typeface="Segoe UI"/>
            </a:endParaRPr>
          </a:p>
        </p:txBody>
      </p:sp>
      <p:cxnSp>
        <p:nvCxnSpPr>
          <p:cNvPr id="38" name="Straight Connector 37">
            <a:extLst>
              <a:ext uri="{FF2B5EF4-FFF2-40B4-BE49-F238E27FC236}">
                <a16:creationId xmlns:a16="http://schemas.microsoft.com/office/drawing/2014/main" id="{FC22E5E5-C324-450A-B3F5-9A7086C4C97D}"/>
              </a:ext>
            </a:extLst>
          </p:cNvPr>
          <p:cNvCxnSpPr/>
          <p:nvPr/>
        </p:nvCxnSpPr>
        <p:spPr>
          <a:xfrm>
            <a:off x="4417307" y="1792338"/>
            <a:ext cx="182854"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0F5A21F-488E-49B2-8A0E-FCC70BC5DB1B}"/>
              </a:ext>
            </a:extLst>
          </p:cNvPr>
          <p:cNvCxnSpPr/>
          <p:nvPr/>
        </p:nvCxnSpPr>
        <p:spPr>
          <a:xfrm>
            <a:off x="4417307" y="6133132"/>
            <a:ext cx="182854"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C4FACBD-7032-41E9-A5B7-B21CDC78568D}"/>
              </a:ext>
            </a:extLst>
          </p:cNvPr>
          <p:cNvCxnSpPr/>
          <p:nvPr/>
        </p:nvCxnSpPr>
        <p:spPr>
          <a:xfrm>
            <a:off x="4417307" y="2454983"/>
            <a:ext cx="182854"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B5D1CAC-31A9-42FB-B726-877D8BC84A4A}"/>
              </a:ext>
            </a:extLst>
          </p:cNvPr>
          <p:cNvCxnSpPr/>
          <p:nvPr/>
        </p:nvCxnSpPr>
        <p:spPr>
          <a:xfrm>
            <a:off x="4417307" y="3283836"/>
            <a:ext cx="182854"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B57FC88-000A-4838-B4D0-81E54AC2757B}"/>
              </a:ext>
            </a:extLst>
          </p:cNvPr>
          <p:cNvCxnSpPr/>
          <p:nvPr/>
        </p:nvCxnSpPr>
        <p:spPr>
          <a:xfrm>
            <a:off x="4417307" y="3664591"/>
            <a:ext cx="182854"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5F0ABA0-0F28-4BA3-BA2C-906E37B9E99A}"/>
              </a:ext>
            </a:extLst>
          </p:cNvPr>
          <p:cNvCxnSpPr/>
          <p:nvPr/>
        </p:nvCxnSpPr>
        <p:spPr>
          <a:xfrm>
            <a:off x="4417307" y="4326304"/>
            <a:ext cx="182854"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B05778D-04F5-4BA4-9470-0DB820FAD016}"/>
              </a:ext>
            </a:extLst>
          </p:cNvPr>
          <p:cNvCxnSpPr/>
          <p:nvPr/>
        </p:nvCxnSpPr>
        <p:spPr>
          <a:xfrm>
            <a:off x="4417307" y="4497764"/>
            <a:ext cx="182854"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FE56B61-988E-476A-8F81-29BCED2BABDC}"/>
              </a:ext>
            </a:extLst>
          </p:cNvPr>
          <p:cNvCxnSpPr/>
          <p:nvPr/>
        </p:nvCxnSpPr>
        <p:spPr>
          <a:xfrm>
            <a:off x="4417307" y="2621191"/>
            <a:ext cx="182854"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D92CD75-9D6F-4E22-9E88-6E70788DA5B2}"/>
              </a:ext>
            </a:extLst>
          </p:cNvPr>
          <p:cNvCxnSpPr/>
          <p:nvPr/>
        </p:nvCxnSpPr>
        <p:spPr>
          <a:xfrm>
            <a:off x="4417307" y="5724139"/>
            <a:ext cx="182854"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9067BB2-86E9-464C-A086-BD4C33632283}"/>
              </a:ext>
            </a:extLst>
          </p:cNvPr>
          <p:cNvCxnSpPr/>
          <p:nvPr/>
        </p:nvCxnSpPr>
        <p:spPr>
          <a:xfrm>
            <a:off x="4417307" y="5885192"/>
            <a:ext cx="182854"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F725EF6-67D2-4182-ADDE-F6B486FE8623}"/>
              </a:ext>
            </a:extLst>
          </p:cNvPr>
          <p:cNvSpPr/>
          <p:nvPr/>
        </p:nvSpPr>
        <p:spPr bwMode="auto">
          <a:xfrm>
            <a:off x="4389379" y="3426834"/>
            <a:ext cx="195915" cy="126256"/>
          </a:xfrm>
          <a:prstGeom prst="rect">
            <a:avLst/>
          </a:prstGeom>
          <a:pattFill prst="pct5">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6551B678-1E29-495D-B7B5-6390B0680D0E}"/>
              </a:ext>
            </a:extLst>
          </p:cNvPr>
          <p:cNvCxnSpPr>
            <a:cxnSpLocks/>
          </p:cNvCxnSpPr>
          <p:nvPr/>
        </p:nvCxnSpPr>
        <p:spPr>
          <a:xfrm>
            <a:off x="4483219" y="1756310"/>
            <a:ext cx="0" cy="4412848"/>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7BB321D2-F7DC-4854-B530-3A5E0532D918}"/>
              </a:ext>
            </a:extLst>
          </p:cNvPr>
          <p:cNvGrpSpPr/>
          <p:nvPr/>
        </p:nvGrpSpPr>
        <p:grpSpPr>
          <a:xfrm>
            <a:off x="883" y="6536894"/>
            <a:ext cx="12434711" cy="457135"/>
            <a:chOff x="0" y="6537325"/>
            <a:chExt cx="12436475" cy="457200"/>
          </a:xfrm>
        </p:grpSpPr>
        <p:sp>
          <p:nvSpPr>
            <p:cNvPr id="78" name="Rectangle 77">
              <a:extLst>
                <a:ext uri="{FF2B5EF4-FFF2-40B4-BE49-F238E27FC236}">
                  <a16:creationId xmlns:a16="http://schemas.microsoft.com/office/drawing/2014/main" id="{55E25253-D1D6-43C5-8B28-EBB2E43C0FB6}"/>
                </a:ext>
              </a:extLst>
            </p:cNvPr>
            <p:cNvSpPr/>
            <p:nvPr/>
          </p:nvSpPr>
          <p:spPr bwMode="auto">
            <a:xfrm>
              <a:off x="0" y="6537325"/>
              <a:ext cx="12436475" cy="457200"/>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7DE420C6-F2FB-41E4-8907-5D2C8A444CFB}"/>
                </a:ext>
              </a:extLst>
            </p:cNvPr>
            <p:cNvPicPr>
              <a:picLocks noChangeAspect="1"/>
            </p:cNvPicPr>
            <p:nvPr/>
          </p:nvPicPr>
          <p:blipFill>
            <a:blip r:embed="rId3"/>
            <a:stretch>
              <a:fillRect/>
            </a:stretch>
          </p:blipFill>
          <p:spPr>
            <a:xfrm>
              <a:off x="10684494" y="6560128"/>
              <a:ext cx="916400" cy="410737"/>
            </a:xfrm>
            <a:prstGeom prst="rect">
              <a:avLst/>
            </a:prstGeom>
          </p:spPr>
        </p:pic>
        <p:cxnSp>
          <p:nvCxnSpPr>
            <p:cNvPr id="80" name="Straight Connector 79">
              <a:extLst>
                <a:ext uri="{FF2B5EF4-FFF2-40B4-BE49-F238E27FC236}">
                  <a16:creationId xmlns:a16="http://schemas.microsoft.com/office/drawing/2014/main" id="{30188C53-55FD-456F-BD3F-2DF2801C5B2A}"/>
                </a:ext>
              </a:extLst>
            </p:cNvPr>
            <p:cNvCxnSpPr>
              <a:cxnSpLocks/>
            </p:cNvCxnSpPr>
            <p:nvPr/>
          </p:nvCxnSpPr>
          <p:spPr>
            <a:xfrm>
              <a:off x="11569127" y="6684933"/>
              <a:ext cx="0" cy="161984"/>
            </a:xfrm>
            <a:prstGeom prst="line">
              <a:avLst/>
            </a:prstGeom>
            <a:noFill/>
            <a:ln w="12700" cap="flat" cmpd="sng" algn="ctr">
              <a:solidFill>
                <a:srgbClr val="FFFFFF"/>
              </a:solidFill>
              <a:prstDash val="solid"/>
              <a:headEnd type="none"/>
              <a:tailEnd type="none"/>
            </a:ln>
            <a:effectLst/>
          </p:spPr>
        </p:cxnSp>
        <p:grpSp>
          <p:nvGrpSpPr>
            <p:cNvPr id="81" name="Group 80">
              <a:extLst>
                <a:ext uri="{FF2B5EF4-FFF2-40B4-BE49-F238E27FC236}">
                  <a16:creationId xmlns:a16="http://schemas.microsoft.com/office/drawing/2014/main" id="{8B3C27C7-AF77-45CE-A3AA-65563AF87945}"/>
                </a:ext>
              </a:extLst>
            </p:cNvPr>
            <p:cNvGrpSpPr/>
            <p:nvPr/>
          </p:nvGrpSpPr>
          <p:grpSpPr>
            <a:xfrm>
              <a:off x="9838013" y="6696351"/>
              <a:ext cx="982830" cy="139149"/>
              <a:chOff x="9838013" y="6696351"/>
              <a:chExt cx="982830" cy="139149"/>
            </a:xfrm>
          </p:grpSpPr>
          <p:sp>
            <p:nvSpPr>
              <p:cNvPr id="84" name="Freeform: Shape 58">
                <a:extLst>
                  <a:ext uri="{FF2B5EF4-FFF2-40B4-BE49-F238E27FC236}">
                    <a16:creationId xmlns:a16="http://schemas.microsoft.com/office/drawing/2014/main" id="{05AB78FD-1F29-4ECE-BE92-4A0404EED84A}"/>
                  </a:ext>
                </a:extLst>
              </p:cNvPr>
              <p:cNvSpPr/>
              <p:nvPr/>
            </p:nvSpPr>
            <p:spPr bwMode="auto">
              <a:xfrm rot="2700000">
                <a:off x="10161304" y="6373060"/>
                <a:ext cx="139148" cy="785729"/>
              </a:xfrm>
              <a:custGeom>
                <a:avLst/>
                <a:gdLst>
                  <a:gd name="connsiteX0" fmla="*/ 0 w 139148"/>
                  <a:gd name="connsiteY0" fmla="*/ 139148 h 785729"/>
                  <a:gd name="connsiteX1" fmla="*/ 139148 w 139148"/>
                  <a:gd name="connsiteY1" fmla="*/ 0 h 785729"/>
                  <a:gd name="connsiteX2" fmla="*/ 139148 w 139148"/>
                  <a:gd name="connsiteY2" fmla="*/ 646581 h 785729"/>
                  <a:gd name="connsiteX3" fmla="*/ 0 w 139148"/>
                  <a:gd name="connsiteY3" fmla="*/ 785729 h 785729"/>
                </a:gdLst>
                <a:ahLst/>
                <a:cxnLst>
                  <a:cxn ang="0">
                    <a:pos x="connsiteX0" y="connsiteY0"/>
                  </a:cxn>
                  <a:cxn ang="0">
                    <a:pos x="connsiteX1" y="connsiteY1"/>
                  </a:cxn>
                  <a:cxn ang="0">
                    <a:pos x="connsiteX2" y="connsiteY2"/>
                  </a:cxn>
                  <a:cxn ang="0">
                    <a:pos x="connsiteX3" y="connsiteY3"/>
                  </a:cxn>
                </a:cxnLst>
                <a:rect l="l" t="t" r="r" b="b"/>
                <a:pathLst>
                  <a:path w="139148" h="785729">
                    <a:moveTo>
                      <a:pt x="0" y="139148"/>
                    </a:moveTo>
                    <a:lnTo>
                      <a:pt x="139148" y="0"/>
                    </a:lnTo>
                    <a:lnTo>
                      <a:pt x="139148" y="646581"/>
                    </a:lnTo>
                    <a:lnTo>
                      <a:pt x="0" y="785729"/>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59">
                <a:extLst>
                  <a:ext uri="{FF2B5EF4-FFF2-40B4-BE49-F238E27FC236}">
                    <a16:creationId xmlns:a16="http://schemas.microsoft.com/office/drawing/2014/main" id="{1520342B-0B89-43BA-A7B9-06EA1130E676}"/>
                  </a:ext>
                </a:extLst>
              </p:cNvPr>
              <p:cNvSpPr/>
              <p:nvPr/>
            </p:nvSpPr>
            <p:spPr bwMode="auto">
              <a:xfrm rot="2700000">
                <a:off x="10358406" y="6373062"/>
                <a:ext cx="139148" cy="785727"/>
              </a:xfrm>
              <a:custGeom>
                <a:avLst/>
                <a:gdLst>
                  <a:gd name="connsiteX0" fmla="*/ 0 w 139148"/>
                  <a:gd name="connsiteY0" fmla="*/ 139148 h 785727"/>
                  <a:gd name="connsiteX1" fmla="*/ 139148 w 139148"/>
                  <a:gd name="connsiteY1" fmla="*/ 0 h 785727"/>
                  <a:gd name="connsiteX2" fmla="*/ 139148 w 139148"/>
                  <a:gd name="connsiteY2" fmla="*/ 646579 h 785727"/>
                  <a:gd name="connsiteX3" fmla="*/ 0 w 139148"/>
                  <a:gd name="connsiteY3" fmla="*/ 785727 h 785727"/>
                </a:gdLst>
                <a:ahLst/>
                <a:cxnLst>
                  <a:cxn ang="0">
                    <a:pos x="connsiteX0" y="connsiteY0"/>
                  </a:cxn>
                  <a:cxn ang="0">
                    <a:pos x="connsiteX1" y="connsiteY1"/>
                  </a:cxn>
                  <a:cxn ang="0">
                    <a:pos x="connsiteX2" y="connsiteY2"/>
                  </a:cxn>
                  <a:cxn ang="0">
                    <a:pos x="connsiteX3" y="connsiteY3"/>
                  </a:cxn>
                </a:cxnLst>
                <a:rect l="l" t="t" r="r" b="b"/>
                <a:pathLst>
                  <a:path w="139148" h="785727">
                    <a:moveTo>
                      <a:pt x="0" y="139148"/>
                    </a:moveTo>
                    <a:lnTo>
                      <a:pt x="139148" y="0"/>
                    </a:lnTo>
                    <a:lnTo>
                      <a:pt x="139148" y="646579"/>
                    </a:lnTo>
                    <a:lnTo>
                      <a:pt x="0" y="785727"/>
                    </a:lnTo>
                    <a:close/>
                  </a:path>
                </a:pathLst>
              </a:custGeom>
              <a:solidFill>
                <a:srgbClr val="F000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2" name="TextBox 81">
              <a:extLst>
                <a:ext uri="{FF2B5EF4-FFF2-40B4-BE49-F238E27FC236}">
                  <a16:creationId xmlns:a16="http://schemas.microsoft.com/office/drawing/2014/main" id="{D9E30E09-4351-4D31-AF00-0FE907635396}"/>
                </a:ext>
              </a:extLst>
            </p:cNvPr>
            <p:cNvSpPr txBox="1"/>
            <p:nvPr/>
          </p:nvSpPr>
          <p:spPr>
            <a:xfrm>
              <a:off x="465138" y="6706574"/>
              <a:ext cx="1597232" cy="127150"/>
            </a:xfrm>
            <a:prstGeom prst="rect">
              <a:avLst/>
            </a:prstGeom>
            <a:noFill/>
          </p:spPr>
          <p:txBody>
            <a:bodyPr wrap="square" lIns="0" tIns="0" rIns="0" bIns="0" rtlCol="0">
              <a:spAutoFit/>
            </a:bodyPr>
            <a:lstStyle/>
            <a:p>
              <a:pPr defTabSz="914224">
                <a:lnSpc>
                  <a:spcPct val="90000"/>
                </a:lnSpc>
                <a:spcAft>
                  <a:spcPts val="600"/>
                </a:spcAft>
                <a:defRPr/>
              </a:pPr>
              <a:r>
                <a:rPr lang="en-US" sz="900">
                  <a:solidFill>
                    <a:srgbClr val="FFFFFF"/>
                  </a:solidFill>
                  <a:latin typeface="Segoe UI Semibold"/>
                </a:rPr>
                <a:t>Azure Red Hat OpenShift</a:t>
              </a:r>
            </a:p>
          </p:txBody>
        </p:sp>
        <p:pic>
          <p:nvPicPr>
            <p:cNvPr id="83" name="Picture 82">
              <a:extLst>
                <a:ext uri="{FF2B5EF4-FFF2-40B4-BE49-F238E27FC236}">
                  <a16:creationId xmlns:a16="http://schemas.microsoft.com/office/drawing/2014/main" id="{57012104-5D4B-43F6-BC72-1818474897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67196" y="6684212"/>
              <a:ext cx="687862" cy="162708"/>
            </a:xfrm>
            <a:prstGeom prst="rect">
              <a:avLst/>
            </a:prstGeom>
          </p:spPr>
        </p:pic>
      </p:grpSp>
    </p:spTree>
    <p:extLst>
      <p:ext uri="{BB962C8B-B14F-4D97-AF65-F5344CB8AC3E}">
        <p14:creationId xmlns:p14="http://schemas.microsoft.com/office/powerpoint/2010/main" val="49663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92"/>
          <p:cNvSpPr txBox="1">
            <a:spLocks noGrp="1"/>
          </p:cNvSpPr>
          <p:nvPr>
            <p:ph type="title"/>
          </p:nvPr>
        </p:nvSpPr>
        <p:spPr>
          <a:xfrm>
            <a:off x="596951" y="2700725"/>
            <a:ext cx="9327357" cy="90404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A2DCEA"/>
              </a:buClr>
              <a:buSzPts val="3700"/>
              <a:buFont typeface="Quattrocento Sans"/>
              <a:buNone/>
            </a:pPr>
            <a:r>
              <a:rPr lang="en-US" sz="2800" dirty="0"/>
              <a:t>Azure Red Hat OpenShift 4</a:t>
            </a:r>
            <a:br>
              <a:rPr lang="en-US" sz="1400" dirty="0"/>
            </a:br>
            <a:r>
              <a:rPr lang="en-US" sz="4400" dirty="0">
                <a:solidFill>
                  <a:srgbClr val="008575"/>
                </a:solidFill>
              </a:rPr>
              <a:t>Design Considerations</a:t>
            </a:r>
            <a:endParaRPr sz="4400" dirty="0">
              <a:solidFill>
                <a:srgbClr val="008575"/>
              </a:solidFill>
            </a:endParaRPr>
          </a:p>
        </p:txBody>
      </p:sp>
    </p:spTree>
    <p:extLst>
      <p:ext uri="{BB962C8B-B14F-4D97-AF65-F5344CB8AC3E}">
        <p14:creationId xmlns:p14="http://schemas.microsoft.com/office/powerpoint/2010/main" val="2387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grpSp>
        <p:nvGrpSpPr>
          <p:cNvPr id="1384" name="Google Shape;1384;p173"/>
          <p:cNvGrpSpPr/>
          <p:nvPr/>
        </p:nvGrpSpPr>
        <p:grpSpPr>
          <a:xfrm>
            <a:off x="882" y="6438514"/>
            <a:ext cx="12434737" cy="654258"/>
            <a:chOff x="0" y="6438931"/>
            <a:chExt cx="12436500" cy="654351"/>
          </a:xfrm>
        </p:grpSpPr>
        <p:sp>
          <p:nvSpPr>
            <p:cNvPr id="1385" name="Google Shape;1385;p173"/>
            <p:cNvSpPr/>
            <p:nvPr/>
          </p:nvSpPr>
          <p:spPr>
            <a:xfrm>
              <a:off x="0" y="6537325"/>
              <a:ext cx="12436500" cy="457200"/>
            </a:xfrm>
            <a:prstGeom prst="rect">
              <a:avLst/>
            </a:prstGeom>
            <a:solidFill>
              <a:srgbClr val="75757A"/>
            </a:solidFill>
            <a:ln>
              <a:noFill/>
            </a:ln>
          </p:spPr>
          <p:txBody>
            <a:bodyPr spcFirstLastPara="1" wrap="square" lIns="182849" tIns="146279" rIns="182849" bIns="146279" anchor="t" anchorCtr="0">
              <a:noAutofit/>
            </a:bodyPr>
            <a:lstStyle/>
            <a:p>
              <a:pPr algn="ctr" defTabSz="914224">
                <a:lnSpc>
                  <a:spcPct val="90000"/>
                </a:lnSpc>
                <a:buClr>
                  <a:srgbClr val="3C3C41"/>
                </a:buClr>
                <a:buSzPts val="2400"/>
              </a:pPr>
              <a:endParaRPr sz="2400">
                <a:solidFill>
                  <a:srgbClr val="FFFFFF"/>
                </a:solidFill>
                <a:latin typeface="Quattrocento Sans"/>
                <a:ea typeface="Quattrocento Sans"/>
                <a:cs typeface="Quattrocento Sans"/>
                <a:sym typeface="Quattrocento Sans"/>
              </a:endParaRPr>
            </a:p>
          </p:txBody>
        </p:sp>
        <p:pic>
          <p:nvPicPr>
            <p:cNvPr id="1386" name="Google Shape;1386;p173"/>
            <p:cNvPicPr preferRelativeResize="0"/>
            <p:nvPr/>
          </p:nvPicPr>
          <p:blipFill rotWithShape="1">
            <a:blip r:embed="rId3">
              <a:alphaModFix/>
            </a:blip>
            <a:srcRect/>
            <a:stretch/>
          </p:blipFill>
          <p:spPr>
            <a:xfrm>
              <a:off x="10684494" y="6560128"/>
              <a:ext cx="916401" cy="410738"/>
            </a:xfrm>
            <a:prstGeom prst="rect">
              <a:avLst/>
            </a:prstGeom>
            <a:noFill/>
            <a:ln>
              <a:noFill/>
            </a:ln>
          </p:spPr>
        </p:pic>
        <p:cxnSp>
          <p:nvCxnSpPr>
            <p:cNvPr id="1387" name="Google Shape;1387;p173"/>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1388" name="Google Shape;1388;p173"/>
            <p:cNvGrpSpPr/>
            <p:nvPr/>
          </p:nvGrpSpPr>
          <p:grpSpPr>
            <a:xfrm>
              <a:off x="9903576" y="6438931"/>
              <a:ext cx="851452" cy="654351"/>
              <a:chOff x="9903576" y="6438931"/>
              <a:chExt cx="851452" cy="654351"/>
            </a:xfrm>
          </p:grpSpPr>
          <p:sp>
            <p:nvSpPr>
              <p:cNvPr id="1389" name="Google Shape;1389;p173"/>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49" tIns="146279" rIns="182849" bIns="146279" anchor="t" anchorCtr="0">
                <a:noAutofit/>
              </a:bodyPr>
              <a:lstStyle/>
              <a:p>
                <a:pPr algn="ctr" defTabSz="914224">
                  <a:lnSpc>
                    <a:spcPct val="90000"/>
                  </a:lnSpc>
                  <a:buClr>
                    <a:srgbClr val="3C3C41"/>
                  </a:buClr>
                  <a:buSzPts val="2400"/>
                </a:pPr>
                <a:endParaRPr sz="2400">
                  <a:solidFill>
                    <a:srgbClr val="FFFFFF"/>
                  </a:solidFill>
                  <a:latin typeface="Quattrocento Sans"/>
                  <a:ea typeface="Quattrocento Sans"/>
                  <a:cs typeface="Quattrocento Sans"/>
                  <a:sym typeface="Quattrocento Sans"/>
                </a:endParaRPr>
              </a:p>
            </p:txBody>
          </p:sp>
          <p:sp>
            <p:nvSpPr>
              <p:cNvPr id="1390" name="Google Shape;1390;p173"/>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49" tIns="146279" rIns="182849" bIns="146279" anchor="t" anchorCtr="0">
                <a:noAutofit/>
              </a:bodyPr>
              <a:lstStyle/>
              <a:p>
                <a:pPr algn="ctr" defTabSz="914224">
                  <a:lnSpc>
                    <a:spcPct val="90000"/>
                  </a:lnSpc>
                  <a:buClr>
                    <a:srgbClr val="3C3C41"/>
                  </a:buClr>
                  <a:buSzPts val="2400"/>
                </a:pPr>
                <a:endParaRPr sz="2400">
                  <a:solidFill>
                    <a:srgbClr val="FFFFFF"/>
                  </a:solidFill>
                  <a:latin typeface="Quattrocento Sans"/>
                  <a:ea typeface="Quattrocento Sans"/>
                  <a:cs typeface="Quattrocento Sans"/>
                  <a:sym typeface="Quattrocento Sans"/>
                </a:endParaRPr>
              </a:p>
            </p:txBody>
          </p:sp>
        </p:grpSp>
        <p:sp>
          <p:nvSpPr>
            <p:cNvPr id="1391" name="Google Shape;1391;p173"/>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defTabSz="914224">
                <a:lnSpc>
                  <a:spcPct val="90000"/>
                </a:lnSpc>
                <a:buClr>
                  <a:srgbClr val="FFFFFF"/>
                </a:buClr>
                <a:buSzPts val="900"/>
              </a:pPr>
              <a:r>
                <a:rPr lang="en-US" sz="900">
                  <a:solidFill>
                    <a:srgbClr val="FFFFFF"/>
                  </a:solidFill>
                  <a:latin typeface="Quattrocento Sans"/>
                  <a:ea typeface="Quattrocento Sans"/>
                  <a:cs typeface="Quattrocento Sans"/>
                  <a:sym typeface="Quattrocento Sans"/>
                </a:rPr>
                <a:t>Azure Red Hat OpenShift</a:t>
              </a:r>
              <a:endParaRPr sz="1399"/>
            </a:p>
          </p:txBody>
        </p:sp>
        <p:pic>
          <p:nvPicPr>
            <p:cNvPr id="1392" name="Google Shape;1392;p173"/>
            <p:cNvPicPr preferRelativeResize="0"/>
            <p:nvPr/>
          </p:nvPicPr>
          <p:blipFill rotWithShape="1">
            <a:blip r:embed="rId4">
              <a:alphaModFix/>
            </a:blip>
            <a:srcRect/>
            <a:stretch/>
          </p:blipFill>
          <p:spPr>
            <a:xfrm>
              <a:off x="11667196" y="6684212"/>
              <a:ext cx="687860" cy="162708"/>
            </a:xfrm>
            <a:prstGeom prst="rect">
              <a:avLst/>
            </a:prstGeom>
            <a:noFill/>
            <a:ln>
              <a:noFill/>
            </a:ln>
          </p:spPr>
        </p:pic>
      </p:grpSp>
      <p:sp>
        <p:nvSpPr>
          <p:cNvPr id="1394" name="Google Shape;1394;p173"/>
          <p:cNvSpPr txBox="1"/>
          <p:nvPr/>
        </p:nvSpPr>
        <p:spPr>
          <a:xfrm>
            <a:off x="587201" y="1282291"/>
            <a:ext cx="11274022" cy="4666564"/>
          </a:xfrm>
          <a:prstGeom prst="rect">
            <a:avLst/>
          </a:prstGeom>
          <a:noFill/>
          <a:ln>
            <a:noFill/>
          </a:ln>
        </p:spPr>
        <p:txBody>
          <a:bodyPr spcFirstLastPara="1" wrap="square" lIns="0" tIns="0" rIns="0" bIns="0" numCol="2" anchor="t" anchorCtr="0">
            <a:noAutofit/>
          </a:bodyPr>
          <a:lstStyle/>
          <a:p>
            <a:pPr marL="285695" indent="-285695" defTabSz="914224">
              <a:spcBef>
                <a:spcPts val="360"/>
              </a:spcBef>
              <a:buSzPts val="1620"/>
              <a:buFont typeface="Arial"/>
              <a:buChar char="•"/>
            </a:pPr>
            <a:r>
              <a:rPr lang="en-US" sz="3200" u="sng" dirty="0">
                <a:solidFill>
                  <a:srgbClr val="0078D4"/>
                </a:solidFill>
                <a:latin typeface="Quattrocento Sans"/>
                <a:ea typeface="Quattrocento Sans"/>
                <a:cs typeface="Quattrocento Sans"/>
                <a:sym typeface="Quattrocento Sans"/>
                <a:hlinkClick r:id="rId5"/>
              </a:rPr>
              <a:t>Identity provider</a:t>
            </a:r>
            <a:endParaRPr lang="en-US" sz="3200" u="sng" dirty="0">
              <a:solidFill>
                <a:srgbClr val="0078D4"/>
              </a:solidFill>
              <a:latin typeface="Quattrocento Sans"/>
              <a:ea typeface="Quattrocento Sans"/>
              <a:cs typeface="Quattrocento Sans"/>
              <a:sym typeface="Quattrocento Sans"/>
            </a:endParaRPr>
          </a:p>
          <a:p>
            <a:pPr marL="285695" indent="-285695" defTabSz="914224">
              <a:spcBef>
                <a:spcPts val="360"/>
              </a:spcBef>
              <a:buSzPts val="1620"/>
              <a:buFont typeface="Arial"/>
              <a:buChar char="•"/>
            </a:pPr>
            <a:r>
              <a:rPr lang="en-US" sz="3200" u="sng" dirty="0">
                <a:solidFill>
                  <a:srgbClr val="0078D4"/>
                </a:solidFill>
                <a:latin typeface="Quattrocento Sans"/>
                <a:ea typeface="Quattrocento Sans"/>
                <a:cs typeface="Quattrocento Sans"/>
                <a:sym typeface="Quattrocento Sans"/>
              </a:rPr>
              <a:t>User </a:t>
            </a:r>
            <a:r>
              <a:rPr lang="en-US" sz="3200" u="sng" dirty="0">
                <a:solidFill>
                  <a:srgbClr val="0078D4"/>
                </a:solidFill>
                <a:latin typeface="Quattrocento Sans"/>
                <a:ea typeface="Quattrocento Sans"/>
                <a:cs typeface="Quattrocento Sans"/>
                <a:sym typeface="Quattrocento Sans"/>
                <a:hlinkClick r:id="rId6"/>
              </a:rPr>
              <a:t>Roles</a:t>
            </a:r>
            <a:r>
              <a:rPr lang="en-US" sz="3200" u="sng" dirty="0">
                <a:solidFill>
                  <a:srgbClr val="0078D4"/>
                </a:solidFill>
                <a:latin typeface="Quattrocento Sans"/>
                <a:ea typeface="Quattrocento Sans"/>
                <a:cs typeface="Quattrocento Sans"/>
                <a:sym typeface="Quattrocento Sans"/>
              </a:rPr>
              <a:t> (RBAC)</a:t>
            </a:r>
            <a:endParaRPr sz="3200" dirty="0">
              <a:latin typeface="Quattrocento Sans"/>
              <a:ea typeface="Quattrocento Sans"/>
              <a:cs typeface="Quattrocento Sans"/>
              <a:sym typeface="Quattrocento Sans"/>
            </a:endParaRPr>
          </a:p>
          <a:p>
            <a:pPr marL="285695" indent="-285695" defTabSz="914224">
              <a:spcBef>
                <a:spcPts val="360"/>
              </a:spcBef>
              <a:buSzPts val="1620"/>
              <a:buFont typeface="Arial"/>
              <a:buChar char="•"/>
            </a:pPr>
            <a:r>
              <a:rPr lang="en-US" sz="3200" u="sng" dirty="0">
                <a:solidFill>
                  <a:srgbClr val="0078D4"/>
                </a:solidFill>
                <a:latin typeface="Quattrocento Sans"/>
                <a:ea typeface="Quattrocento Sans"/>
                <a:cs typeface="Quattrocento Sans"/>
                <a:sym typeface="Quattrocento Sans"/>
                <a:hlinkClick r:id="rId7"/>
              </a:rPr>
              <a:t>Node sizing</a:t>
            </a:r>
            <a:r>
              <a:rPr lang="en-US" sz="3200" dirty="0">
                <a:latin typeface="Quattrocento Sans"/>
                <a:ea typeface="Quattrocento Sans"/>
                <a:cs typeface="Quattrocento Sans"/>
                <a:sym typeface="Quattrocento Sans"/>
              </a:rPr>
              <a:t> (type and quantity)</a:t>
            </a:r>
            <a:endParaRPr sz="3200" dirty="0">
              <a:latin typeface="Quattrocento Sans"/>
              <a:ea typeface="Quattrocento Sans"/>
              <a:cs typeface="Quattrocento Sans"/>
              <a:sym typeface="Quattrocento Sans"/>
            </a:endParaRPr>
          </a:p>
          <a:p>
            <a:pPr marL="285695" indent="-285695" defTabSz="914224">
              <a:spcBef>
                <a:spcPts val="360"/>
              </a:spcBef>
              <a:buSzPts val="1620"/>
              <a:buFont typeface="Arial"/>
              <a:buChar char="•"/>
            </a:pPr>
            <a:r>
              <a:rPr lang="en-US" sz="3200" dirty="0">
                <a:latin typeface="Quattrocento Sans"/>
                <a:ea typeface="Quattrocento Sans"/>
                <a:cs typeface="Quattrocento Sans"/>
                <a:sym typeface="Quattrocento Sans"/>
              </a:rPr>
              <a:t>Red Hat </a:t>
            </a:r>
            <a:r>
              <a:rPr lang="en-US" sz="3200" u="sng" dirty="0">
                <a:solidFill>
                  <a:srgbClr val="0078D4"/>
                </a:solidFill>
                <a:latin typeface="Quattrocento Sans"/>
                <a:ea typeface="Quattrocento Sans"/>
                <a:cs typeface="Quattrocento Sans"/>
                <a:sym typeface="Quattrocento Sans"/>
                <a:hlinkClick r:id="rId8"/>
              </a:rPr>
              <a:t>Pull Secret</a:t>
            </a:r>
            <a:endParaRPr sz="1600" dirty="0"/>
          </a:p>
          <a:p>
            <a:pPr marL="285695" indent="-285695" defTabSz="914224">
              <a:spcBef>
                <a:spcPts val="360"/>
              </a:spcBef>
              <a:buSzPts val="1620"/>
              <a:buFont typeface="Arial"/>
              <a:buChar char="•"/>
            </a:pPr>
            <a:r>
              <a:rPr lang="en-US" sz="3200" dirty="0">
                <a:latin typeface="Quattrocento Sans"/>
                <a:ea typeface="Quattrocento Sans"/>
                <a:cs typeface="Quattrocento Sans"/>
                <a:sym typeface="Quattrocento Sans"/>
              </a:rPr>
              <a:t>Public or </a:t>
            </a:r>
            <a:r>
              <a:rPr lang="en-US" sz="3200" u="sng" dirty="0">
                <a:solidFill>
                  <a:srgbClr val="0078D4"/>
                </a:solidFill>
                <a:latin typeface="Quattrocento Sans"/>
                <a:ea typeface="Quattrocento Sans"/>
                <a:cs typeface="Quattrocento Sans"/>
                <a:sym typeface="Quattrocento Sans"/>
                <a:hlinkClick r:id="rId9"/>
              </a:rPr>
              <a:t>private cluster</a:t>
            </a:r>
            <a:r>
              <a:rPr lang="en-US" sz="3200" dirty="0">
                <a:latin typeface="Quattrocento Sans"/>
                <a:ea typeface="Quattrocento Sans"/>
                <a:cs typeface="Quattrocento Sans"/>
                <a:sym typeface="Quattrocento Sans"/>
              </a:rPr>
              <a:t> (API Server and Ingress)</a:t>
            </a:r>
            <a:endParaRPr sz="3200" dirty="0">
              <a:latin typeface="Quattrocento Sans"/>
              <a:ea typeface="Quattrocento Sans"/>
              <a:cs typeface="Quattrocento Sans"/>
              <a:sym typeface="Quattrocento Sans"/>
            </a:endParaRPr>
          </a:p>
          <a:p>
            <a:pPr marL="285695" indent="-285695" defTabSz="914224">
              <a:spcBef>
                <a:spcPts val="360"/>
              </a:spcBef>
              <a:buSzPts val="1620"/>
              <a:buFont typeface="Arial"/>
              <a:buChar char="•"/>
            </a:pPr>
            <a:r>
              <a:rPr lang="en-US" sz="3200" u="sng" dirty="0">
                <a:solidFill>
                  <a:srgbClr val="0078D4"/>
                </a:solidFill>
                <a:latin typeface="Quattrocento Sans"/>
                <a:ea typeface="Quattrocento Sans"/>
                <a:cs typeface="Quattrocento Sans"/>
                <a:sym typeface="Quattrocento Sans"/>
                <a:hlinkClick r:id="rId10"/>
              </a:rPr>
              <a:t>Virtual Network</a:t>
            </a:r>
            <a:r>
              <a:rPr lang="en-US" sz="3200" dirty="0">
                <a:latin typeface="Quattrocento Sans"/>
                <a:ea typeface="Quattrocento Sans"/>
                <a:cs typeface="Quattrocento Sans"/>
                <a:sym typeface="Quattrocento Sans"/>
              </a:rPr>
              <a:t> and subnet address ranges</a:t>
            </a:r>
            <a:endParaRPr sz="3200" dirty="0">
              <a:latin typeface="Quattrocento Sans"/>
              <a:ea typeface="Quattrocento Sans"/>
              <a:cs typeface="Quattrocento Sans"/>
              <a:sym typeface="Quattrocento Sans"/>
            </a:endParaRPr>
          </a:p>
          <a:p>
            <a:pPr marL="285695" indent="-335216" defTabSz="914224">
              <a:spcBef>
                <a:spcPts val="360"/>
              </a:spcBef>
              <a:buSzPts val="2400"/>
              <a:buFont typeface="Quattrocento Sans"/>
              <a:buChar char="•"/>
            </a:pPr>
            <a:r>
              <a:rPr lang="en-US" sz="3200" u="sng" dirty="0">
                <a:solidFill>
                  <a:srgbClr val="0078D4"/>
                </a:solidFill>
                <a:latin typeface="Quattrocento Sans"/>
                <a:ea typeface="Quattrocento Sans"/>
                <a:cs typeface="Quattrocento Sans"/>
                <a:sym typeface="Quattrocento Sans"/>
                <a:hlinkClick r:id="rId11"/>
              </a:rPr>
              <a:t>Custom domain and certificates</a:t>
            </a:r>
            <a:endParaRPr sz="3200" dirty="0">
              <a:latin typeface="Quattrocento Sans"/>
              <a:ea typeface="Quattrocento Sans"/>
              <a:cs typeface="Quattrocento Sans"/>
              <a:sym typeface="Quattrocento Sans"/>
            </a:endParaRPr>
          </a:p>
          <a:p>
            <a:pPr marL="285695" indent="-335216" defTabSz="914224">
              <a:spcBef>
                <a:spcPts val="360"/>
              </a:spcBef>
              <a:buSzPts val="2400"/>
              <a:buFont typeface="Quattrocento Sans"/>
              <a:buChar char="•"/>
            </a:pPr>
            <a:r>
              <a:rPr lang="en-US" sz="3200" u="sng" dirty="0">
                <a:solidFill>
                  <a:srgbClr val="0078D4"/>
                </a:solidFill>
                <a:latin typeface="Quattrocento Sans"/>
                <a:ea typeface="Quattrocento Sans"/>
                <a:cs typeface="Quattrocento Sans"/>
                <a:sym typeface="Quattrocento Sans"/>
                <a:hlinkClick r:id="rId12"/>
              </a:rPr>
              <a:t>Custom DNS</a:t>
            </a:r>
            <a:endParaRPr sz="3200" dirty="0">
              <a:latin typeface="Quattrocento Sans"/>
              <a:ea typeface="Quattrocento Sans"/>
              <a:cs typeface="Quattrocento Sans"/>
              <a:sym typeface="Quattrocento Sans"/>
            </a:endParaRPr>
          </a:p>
          <a:p>
            <a:pPr marL="285695" indent="-335216" defTabSz="914224">
              <a:spcBef>
                <a:spcPts val="360"/>
              </a:spcBef>
              <a:buSzPts val="2400"/>
              <a:buFont typeface="Quattrocento Sans"/>
              <a:buChar char="•"/>
            </a:pPr>
            <a:r>
              <a:rPr lang="en-US" sz="3200" dirty="0">
                <a:latin typeface="Quattrocento Sans"/>
                <a:ea typeface="Quattrocento Sans"/>
                <a:cs typeface="Quattrocento Sans"/>
                <a:sym typeface="Quattrocento Sans"/>
              </a:rPr>
              <a:t>Container registry</a:t>
            </a:r>
            <a:endParaRPr sz="3200" dirty="0">
              <a:latin typeface="Quattrocento Sans"/>
              <a:ea typeface="Quattrocento Sans"/>
              <a:cs typeface="Quattrocento Sans"/>
              <a:sym typeface="Quattrocento Sans"/>
            </a:endParaRPr>
          </a:p>
          <a:p>
            <a:pPr marL="285695" indent="-335216" defTabSz="914224">
              <a:spcBef>
                <a:spcPts val="360"/>
              </a:spcBef>
              <a:buSzPts val="2400"/>
              <a:buFont typeface="Quattrocento Sans"/>
              <a:buChar char="•"/>
            </a:pPr>
            <a:r>
              <a:rPr lang="en-US" sz="3200" dirty="0">
                <a:latin typeface="Quattrocento Sans"/>
                <a:ea typeface="Quattrocento Sans"/>
                <a:cs typeface="Quattrocento Sans"/>
                <a:sym typeface="Quattrocento Sans"/>
              </a:rPr>
              <a:t>Secrets management</a:t>
            </a:r>
            <a:endParaRPr sz="3200" dirty="0">
              <a:latin typeface="Quattrocento Sans"/>
              <a:ea typeface="Quattrocento Sans"/>
              <a:cs typeface="Quattrocento Sans"/>
              <a:sym typeface="Quattrocento Sans"/>
            </a:endParaRPr>
          </a:p>
          <a:p>
            <a:pPr marL="285695" indent="-335216" defTabSz="914224">
              <a:spcBef>
                <a:spcPts val="360"/>
              </a:spcBef>
              <a:buSzPts val="2400"/>
              <a:buFont typeface="Quattrocento Sans"/>
              <a:buChar char="•"/>
            </a:pPr>
            <a:r>
              <a:rPr lang="en-US" sz="3200" dirty="0">
                <a:latin typeface="Quattrocento Sans"/>
                <a:ea typeface="Quattrocento Sans"/>
                <a:cs typeface="Quattrocento Sans"/>
                <a:sym typeface="Quattrocento Sans"/>
              </a:rPr>
              <a:t>Storage</a:t>
            </a:r>
            <a:endParaRPr sz="3200" dirty="0">
              <a:latin typeface="Quattrocento Sans"/>
              <a:ea typeface="Quattrocento Sans"/>
              <a:cs typeface="Quattrocento Sans"/>
              <a:sym typeface="Quattrocento Sans"/>
            </a:endParaRPr>
          </a:p>
          <a:p>
            <a:pPr marL="285695" indent="-335216" defTabSz="914224">
              <a:spcBef>
                <a:spcPts val="360"/>
              </a:spcBef>
              <a:buSzPts val="2400"/>
              <a:buFont typeface="Quattrocento Sans"/>
              <a:buChar char="•"/>
            </a:pPr>
            <a:r>
              <a:rPr lang="en-US" sz="3200" u="sng" dirty="0">
                <a:solidFill>
                  <a:srgbClr val="0078D4"/>
                </a:solidFill>
                <a:latin typeface="Quattrocento Sans"/>
                <a:ea typeface="Quattrocento Sans"/>
                <a:cs typeface="Quattrocento Sans"/>
                <a:sym typeface="Quattrocento Sans"/>
                <a:hlinkClick r:id="rId13"/>
              </a:rPr>
              <a:t>Monitoring</a:t>
            </a:r>
            <a:r>
              <a:rPr lang="en-US" sz="3200" dirty="0">
                <a:latin typeface="Quattrocento Sans"/>
                <a:ea typeface="Quattrocento Sans"/>
                <a:cs typeface="Quattrocento Sans"/>
                <a:sym typeface="Quattrocento Sans"/>
              </a:rPr>
              <a:t> and logging</a:t>
            </a:r>
          </a:p>
          <a:p>
            <a:pPr marL="285695" indent="-335216" defTabSz="914224">
              <a:spcBef>
                <a:spcPts val="360"/>
              </a:spcBef>
              <a:buSzPts val="2400"/>
              <a:buFont typeface="Quattrocento Sans"/>
              <a:buChar char="•"/>
            </a:pPr>
            <a:r>
              <a:rPr lang="en-US" sz="3200" dirty="0">
                <a:latin typeface="Quattrocento Sans"/>
                <a:ea typeface="Quattrocento Sans"/>
                <a:cs typeface="Quattrocento Sans"/>
                <a:sym typeface="Quattrocento Sans"/>
              </a:rPr>
              <a:t>DevOps</a:t>
            </a:r>
            <a:endParaRPr sz="3200" dirty="0">
              <a:latin typeface="Quattrocento Sans"/>
              <a:ea typeface="Quattrocento Sans"/>
              <a:cs typeface="Quattrocento Sans"/>
              <a:sym typeface="Quattrocento Sans"/>
            </a:endParaRPr>
          </a:p>
        </p:txBody>
      </p:sp>
      <p:sp>
        <p:nvSpPr>
          <p:cNvPr id="2" name="Title 1">
            <a:extLst>
              <a:ext uri="{FF2B5EF4-FFF2-40B4-BE49-F238E27FC236}">
                <a16:creationId xmlns:a16="http://schemas.microsoft.com/office/drawing/2014/main" id="{E25F43D7-1FBD-714F-A0E4-FFDE6E06321A}"/>
              </a:ext>
            </a:extLst>
          </p:cNvPr>
          <p:cNvSpPr>
            <a:spLocks noGrp="1"/>
          </p:cNvSpPr>
          <p:nvPr>
            <p:ph type="title"/>
          </p:nvPr>
        </p:nvSpPr>
        <p:spPr/>
        <p:txBody>
          <a:bodyPr/>
          <a:lstStyle/>
          <a:p>
            <a:r>
              <a:rPr lang="en-US" b="1" dirty="0">
                <a:solidFill>
                  <a:srgbClr val="3C3C41"/>
                </a:solidFill>
              </a:rPr>
              <a:t>Architecture Decisions for ARO Deployment</a:t>
            </a:r>
            <a:endParaRPr lang="en-US"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grpSp>
        <p:nvGrpSpPr>
          <p:cNvPr id="1384" name="Google Shape;1384;p173"/>
          <p:cNvGrpSpPr/>
          <p:nvPr/>
        </p:nvGrpSpPr>
        <p:grpSpPr>
          <a:xfrm>
            <a:off x="882" y="6438514"/>
            <a:ext cx="12434737" cy="654258"/>
            <a:chOff x="0" y="6438931"/>
            <a:chExt cx="12436500" cy="654351"/>
          </a:xfrm>
        </p:grpSpPr>
        <p:sp>
          <p:nvSpPr>
            <p:cNvPr id="1385" name="Google Shape;1385;p173"/>
            <p:cNvSpPr/>
            <p:nvPr/>
          </p:nvSpPr>
          <p:spPr>
            <a:xfrm>
              <a:off x="0" y="6537325"/>
              <a:ext cx="12436500" cy="457200"/>
            </a:xfrm>
            <a:prstGeom prst="rect">
              <a:avLst/>
            </a:prstGeom>
            <a:solidFill>
              <a:srgbClr val="75757A"/>
            </a:solidFill>
            <a:ln>
              <a:noFill/>
            </a:ln>
          </p:spPr>
          <p:txBody>
            <a:bodyPr spcFirstLastPara="1" wrap="square" lIns="182849" tIns="146279" rIns="182849" bIns="146279" anchor="t" anchorCtr="0">
              <a:noAutofit/>
            </a:bodyPr>
            <a:lstStyle/>
            <a:p>
              <a:pPr algn="ctr" defTabSz="914224">
                <a:lnSpc>
                  <a:spcPct val="90000"/>
                </a:lnSpc>
                <a:buClr>
                  <a:srgbClr val="3C3C41"/>
                </a:buClr>
                <a:buSzPts val="2400"/>
              </a:pPr>
              <a:endParaRPr sz="2400">
                <a:solidFill>
                  <a:srgbClr val="FFFFFF"/>
                </a:solidFill>
                <a:latin typeface="Quattrocento Sans"/>
                <a:ea typeface="Quattrocento Sans"/>
                <a:cs typeface="Quattrocento Sans"/>
                <a:sym typeface="Quattrocento Sans"/>
              </a:endParaRPr>
            </a:p>
          </p:txBody>
        </p:sp>
        <p:pic>
          <p:nvPicPr>
            <p:cNvPr id="1386" name="Google Shape;1386;p173"/>
            <p:cNvPicPr preferRelativeResize="0"/>
            <p:nvPr/>
          </p:nvPicPr>
          <p:blipFill rotWithShape="1">
            <a:blip r:embed="rId3">
              <a:alphaModFix/>
            </a:blip>
            <a:srcRect/>
            <a:stretch/>
          </p:blipFill>
          <p:spPr>
            <a:xfrm>
              <a:off x="10684494" y="6560128"/>
              <a:ext cx="916401" cy="410738"/>
            </a:xfrm>
            <a:prstGeom prst="rect">
              <a:avLst/>
            </a:prstGeom>
            <a:noFill/>
            <a:ln>
              <a:noFill/>
            </a:ln>
          </p:spPr>
        </p:pic>
        <p:cxnSp>
          <p:nvCxnSpPr>
            <p:cNvPr id="1387" name="Google Shape;1387;p173"/>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1388" name="Google Shape;1388;p173"/>
            <p:cNvGrpSpPr/>
            <p:nvPr/>
          </p:nvGrpSpPr>
          <p:grpSpPr>
            <a:xfrm>
              <a:off x="9903576" y="6438931"/>
              <a:ext cx="851452" cy="654351"/>
              <a:chOff x="9903576" y="6438931"/>
              <a:chExt cx="851452" cy="654351"/>
            </a:xfrm>
          </p:grpSpPr>
          <p:sp>
            <p:nvSpPr>
              <p:cNvPr id="1389" name="Google Shape;1389;p173"/>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49" tIns="146279" rIns="182849" bIns="146279" anchor="t" anchorCtr="0">
                <a:noAutofit/>
              </a:bodyPr>
              <a:lstStyle/>
              <a:p>
                <a:pPr algn="ctr" defTabSz="914224">
                  <a:lnSpc>
                    <a:spcPct val="90000"/>
                  </a:lnSpc>
                  <a:buClr>
                    <a:srgbClr val="3C3C41"/>
                  </a:buClr>
                  <a:buSzPts val="2400"/>
                </a:pPr>
                <a:endParaRPr sz="2400">
                  <a:solidFill>
                    <a:srgbClr val="FFFFFF"/>
                  </a:solidFill>
                  <a:latin typeface="Quattrocento Sans"/>
                  <a:ea typeface="Quattrocento Sans"/>
                  <a:cs typeface="Quattrocento Sans"/>
                  <a:sym typeface="Quattrocento Sans"/>
                </a:endParaRPr>
              </a:p>
            </p:txBody>
          </p:sp>
          <p:sp>
            <p:nvSpPr>
              <p:cNvPr id="1390" name="Google Shape;1390;p173"/>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49" tIns="146279" rIns="182849" bIns="146279" anchor="t" anchorCtr="0">
                <a:noAutofit/>
              </a:bodyPr>
              <a:lstStyle/>
              <a:p>
                <a:pPr algn="ctr" defTabSz="914224">
                  <a:lnSpc>
                    <a:spcPct val="90000"/>
                  </a:lnSpc>
                  <a:buClr>
                    <a:srgbClr val="3C3C41"/>
                  </a:buClr>
                  <a:buSzPts val="2400"/>
                </a:pPr>
                <a:endParaRPr sz="2400">
                  <a:solidFill>
                    <a:srgbClr val="FFFFFF"/>
                  </a:solidFill>
                  <a:latin typeface="Quattrocento Sans"/>
                  <a:ea typeface="Quattrocento Sans"/>
                  <a:cs typeface="Quattrocento Sans"/>
                  <a:sym typeface="Quattrocento Sans"/>
                </a:endParaRPr>
              </a:p>
            </p:txBody>
          </p:sp>
        </p:grpSp>
        <p:sp>
          <p:nvSpPr>
            <p:cNvPr id="1391" name="Google Shape;1391;p173"/>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defTabSz="914224">
                <a:lnSpc>
                  <a:spcPct val="90000"/>
                </a:lnSpc>
                <a:buClr>
                  <a:srgbClr val="FFFFFF"/>
                </a:buClr>
                <a:buSzPts val="900"/>
              </a:pPr>
              <a:r>
                <a:rPr lang="en-US" sz="900">
                  <a:solidFill>
                    <a:srgbClr val="FFFFFF"/>
                  </a:solidFill>
                  <a:latin typeface="Quattrocento Sans"/>
                  <a:ea typeface="Quattrocento Sans"/>
                  <a:cs typeface="Quattrocento Sans"/>
                  <a:sym typeface="Quattrocento Sans"/>
                </a:rPr>
                <a:t>Azure Red Hat OpenShift</a:t>
              </a:r>
              <a:endParaRPr sz="1399"/>
            </a:p>
          </p:txBody>
        </p:sp>
        <p:pic>
          <p:nvPicPr>
            <p:cNvPr id="1392" name="Google Shape;1392;p173"/>
            <p:cNvPicPr preferRelativeResize="0"/>
            <p:nvPr/>
          </p:nvPicPr>
          <p:blipFill rotWithShape="1">
            <a:blip r:embed="rId4">
              <a:alphaModFix/>
            </a:blip>
            <a:srcRect/>
            <a:stretch/>
          </p:blipFill>
          <p:spPr>
            <a:xfrm>
              <a:off x="11667196" y="6684212"/>
              <a:ext cx="687860" cy="162708"/>
            </a:xfrm>
            <a:prstGeom prst="rect">
              <a:avLst/>
            </a:prstGeom>
            <a:noFill/>
            <a:ln>
              <a:noFill/>
            </a:ln>
          </p:spPr>
        </p:pic>
      </p:grpSp>
      <p:sp>
        <p:nvSpPr>
          <p:cNvPr id="2" name="Title 1">
            <a:extLst>
              <a:ext uri="{FF2B5EF4-FFF2-40B4-BE49-F238E27FC236}">
                <a16:creationId xmlns:a16="http://schemas.microsoft.com/office/drawing/2014/main" id="{712284C3-9EAC-9241-9589-9AD21D2EBCF8}"/>
              </a:ext>
            </a:extLst>
          </p:cNvPr>
          <p:cNvSpPr>
            <a:spLocks noGrp="1"/>
          </p:cNvSpPr>
          <p:nvPr>
            <p:ph type="title"/>
          </p:nvPr>
        </p:nvSpPr>
        <p:spPr/>
        <p:txBody>
          <a:bodyPr/>
          <a:lstStyle/>
          <a:p>
            <a:r>
              <a:rPr lang="en-US" b="1" dirty="0">
                <a:solidFill>
                  <a:srgbClr val="3C3C41"/>
                </a:solidFill>
              </a:rPr>
              <a:t>Post-Deployment Configuration Options when implementing ARO</a:t>
            </a:r>
            <a:endParaRPr lang="en-US" dirty="0"/>
          </a:p>
        </p:txBody>
      </p:sp>
      <p:sp>
        <p:nvSpPr>
          <p:cNvPr id="5" name="Rectangle 4">
            <a:extLst>
              <a:ext uri="{FF2B5EF4-FFF2-40B4-BE49-F238E27FC236}">
                <a16:creationId xmlns:a16="http://schemas.microsoft.com/office/drawing/2014/main" id="{717CA344-4FB6-AA4E-8837-4AA4221725A5}"/>
              </a:ext>
            </a:extLst>
          </p:cNvPr>
          <p:cNvSpPr/>
          <p:nvPr/>
        </p:nvSpPr>
        <p:spPr>
          <a:xfrm>
            <a:off x="465138" y="1152830"/>
            <a:ext cx="11533187" cy="3416320"/>
          </a:xfrm>
          <a:prstGeom prst="rect">
            <a:avLst/>
          </a:prstGeom>
        </p:spPr>
        <p:txBody>
          <a:bodyPr wrap="square">
            <a:spAutoFit/>
          </a:bodyPr>
          <a:lstStyle/>
          <a:p>
            <a:pPr marL="457200" indent="-457200" defTabSz="914224">
              <a:spcBef>
                <a:spcPts val="360"/>
              </a:spcBef>
              <a:buSzPts val="1620"/>
              <a:buFont typeface="Arial" panose="020B0604020202020204" pitchFamily="34" charset="0"/>
              <a:buChar char="•"/>
            </a:pPr>
            <a:r>
              <a:rPr lang="en-US" sz="2800" dirty="0">
                <a:sym typeface="Quattrocento Sans"/>
              </a:rPr>
              <a:t>API Management – Azure or 3scale</a:t>
            </a:r>
          </a:p>
          <a:p>
            <a:pPr marL="457200" indent="-457200" defTabSz="914224">
              <a:spcBef>
                <a:spcPts val="360"/>
              </a:spcBef>
              <a:buSzPts val="1620"/>
              <a:buFont typeface="Arial" panose="020B0604020202020204" pitchFamily="34" charset="0"/>
              <a:buChar char="•"/>
            </a:pPr>
            <a:endParaRPr lang="en-US" sz="2800" dirty="0">
              <a:sym typeface="Quattrocento Sans"/>
            </a:endParaRPr>
          </a:p>
          <a:p>
            <a:pPr marL="457200" indent="-457200" defTabSz="914224">
              <a:spcBef>
                <a:spcPts val="360"/>
              </a:spcBef>
              <a:buSzPts val="1620"/>
              <a:buFont typeface="Arial" panose="020B0604020202020204" pitchFamily="34" charset="0"/>
              <a:buChar char="•"/>
            </a:pPr>
            <a:r>
              <a:rPr lang="en-US" sz="2800" dirty="0">
                <a:sym typeface="Quattrocento Sans"/>
              </a:rPr>
              <a:t>Identity Provider – Azure AD, SAML, OpenID, etc.</a:t>
            </a:r>
          </a:p>
          <a:p>
            <a:pPr defTabSz="914224">
              <a:spcBef>
                <a:spcPts val="360"/>
              </a:spcBef>
              <a:buSzPts val="1620"/>
            </a:pPr>
            <a:endParaRPr lang="en-US" sz="2800" dirty="0">
              <a:sym typeface="Quattrocento Sans"/>
            </a:endParaRPr>
          </a:p>
          <a:p>
            <a:pPr marL="457200" indent="-457200" defTabSz="914224">
              <a:spcBef>
                <a:spcPts val="360"/>
              </a:spcBef>
              <a:buSzPts val="2400"/>
              <a:buFont typeface="Arial" panose="020B0604020202020204" pitchFamily="34" charset="0"/>
              <a:buChar char="•"/>
            </a:pPr>
            <a:r>
              <a:rPr lang="en-US" sz="2800" dirty="0">
                <a:sym typeface="Quattrocento Sans"/>
              </a:rPr>
              <a:t>External container registry – ACR or Quay</a:t>
            </a:r>
          </a:p>
          <a:p>
            <a:pPr marL="457200" indent="-457200" defTabSz="914224">
              <a:spcBef>
                <a:spcPts val="360"/>
              </a:spcBef>
              <a:buSzPts val="2400"/>
              <a:buFont typeface="Arial" panose="020B0604020202020204" pitchFamily="34" charset="0"/>
              <a:buChar char="•"/>
            </a:pPr>
            <a:endParaRPr lang="en-US" sz="2800" dirty="0">
              <a:sym typeface="Quattrocento Sans"/>
            </a:endParaRPr>
          </a:p>
          <a:p>
            <a:pPr marL="457200" indent="-457200" defTabSz="914224">
              <a:spcBef>
                <a:spcPts val="360"/>
              </a:spcBef>
              <a:buSzPts val="2400"/>
              <a:buFont typeface="Arial" panose="020B0604020202020204" pitchFamily="34" charset="0"/>
              <a:buChar char="•"/>
            </a:pPr>
            <a:r>
              <a:rPr lang="en-US" sz="2800" dirty="0">
                <a:sym typeface="Quattrocento Sans"/>
              </a:rPr>
              <a:t>CI/CD – Azure DevOps or OpenShift Pipelines</a:t>
            </a:r>
          </a:p>
        </p:txBody>
      </p:sp>
    </p:spTree>
    <p:extLst>
      <p:ext uri="{BB962C8B-B14F-4D97-AF65-F5344CB8AC3E}">
        <p14:creationId xmlns:p14="http://schemas.microsoft.com/office/powerpoint/2010/main" val="18869263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92"/>
          <p:cNvSpPr txBox="1">
            <a:spLocks noGrp="1"/>
          </p:cNvSpPr>
          <p:nvPr>
            <p:ph type="title"/>
          </p:nvPr>
        </p:nvSpPr>
        <p:spPr>
          <a:xfrm>
            <a:off x="596951" y="2700725"/>
            <a:ext cx="9327357" cy="90404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A2DCEA"/>
              </a:buClr>
              <a:buSzPts val="3700"/>
              <a:buFont typeface="Quattrocento Sans"/>
              <a:buNone/>
            </a:pPr>
            <a:r>
              <a:rPr lang="en-US" sz="2800" dirty="0"/>
              <a:t>Azure Red Hat OpenShift 4</a:t>
            </a:r>
            <a:br>
              <a:rPr lang="en-US" sz="1400" dirty="0"/>
            </a:br>
            <a:r>
              <a:rPr lang="en-US" sz="4400" dirty="0">
                <a:solidFill>
                  <a:srgbClr val="008575"/>
                </a:solidFill>
              </a:rPr>
              <a:t>Identity</a:t>
            </a:r>
            <a:endParaRPr sz="4400" dirty="0">
              <a:solidFill>
                <a:srgbClr val="008575"/>
              </a:solidFill>
            </a:endParaRPr>
          </a:p>
        </p:txBody>
      </p:sp>
    </p:spTree>
    <p:extLst>
      <p:ext uri="{BB962C8B-B14F-4D97-AF65-F5344CB8AC3E}">
        <p14:creationId xmlns:p14="http://schemas.microsoft.com/office/powerpoint/2010/main" val="248272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96"/>
        <p:cNvGrpSpPr/>
        <p:nvPr/>
      </p:nvGrpSpPr>
      <p:grpSpPr>
        <a:xfrm>
          <a:off x="0" y="0"/>
          <a:ext cx="0" cy="0"/>
          <a:chOff x="0" y="0"/>
          <a:chExt cx="0" cy="0"/>
        </a:xfrm>
      </p:grpSpPr>
      <p:sp>
        <p:nvSpPr>
          <p:cNvPr id="2497" name="Google Shape;2497;p231"/>
          <p:cNvSpPr txBox="1">
            <a:spLocks noGrp="1"/>
          </p:cNvSpPr>
          <p:nvPr>
            <p:ph type="title"/>
          </p:nvPr>
        </p:nvSpPr>
        <p:spPr>
          <a:xfrm>
            <a:off x="600059" y="466302"/>
            <a:ext cx="11239465" cy="56502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3700"/>
              <a:buFont typeface="Quattrocento Sans"/>
              <a:buNone/>
            </a:pPr>
            <a:r>
              <a:rPr lang="en-US" sz="2800" b="1">
                <a:solidFill>
                  <a:srgbClr val="000000"/>
                </a:solidFill>
              </a:rPr>
              <a:t>Single sign-on with Azure Active Directory</a:t>
            </a:r>
            <a:endParaRPr sz="2800" b="1"/>
          </a:p>
        </p:txBody>
      </p:sp>
      <p:sp>
        <p:nvSpPr>
          <p:cNvPr id="2498" name="Google Shape;2498;p231"/>
          <p:cNvSpPr txBox="1">
            <a:spLocks noGrp="1"/>
          </p:cNvSpPr>
          <p:nvPr>
            <p:ph type="body" idx="1"/>
          </p:nvPr>
        </p:nvSpPr>
        <p:spPr>
          <a:xfrm>
            <a:off x="598148" y="3135076"/>
            <a:ext cx="5336382" cy="113005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None/>
            </a:pPr>
            <a:r>
              <a:rPr lang="en-US" sz="2400"/>
              <a:t>Azure Active Directory for single sign-on and access control by using OpenID Connect identity provider</a:t>
            </a:r>
            <a:endParaRPr sz="1800" b="1">
              <a:latin typeface="Consolas"/>
              <a:ea typeface="Consolas"/>
              <a:cs typeface="Consolas"/>
              <a:sym typeface="Consolas"/>
            </a:endParaRPr>
          </a:p>
        </p:txBody>
      </p:sp>
      <p:pic>
        <p:nvPicPr>
          <p:cNvPr id="2499" name="Google Shape;2499;p231" descr="5-ARO 4.3 - Admin.mp4"/>
          <p:cNvPicPr preferRelativeResize="0"/>
          <p:nvPr/>
        </p:nvPicPr>
        <p:blipFill rotWithShape="1">
          <a:blip r:embed="rId3">
            <a:alphaModFix/>
          </a:blip>
          <a:srcRect l="4799" t="2500" r="4825"/>
          <a:stretch/>
        </p:blipFill>
        <p:spPr>
          <a:xfrm>
            <a:off x="6601438" y="1573768"/>
            <a:ext cx="7460114" cy="4526501"/>
          </a:xfrm>
          <a:prstGeom prst="rect">
            <a:avLst/>
          </a:prstGeom>
          <a:noFill/>
          <a:ln>
            <a:noFill/>
          </a:ln>
        </p:spPr>
      </p:pic>
      <p:grpSp>
        <p:nvGrpSpPr>
          <p:cNvPr id="2500" name="Google Shape;2500;p231"/>
          <p:cNvGrpSpPr/>
          <p:nvPr/>
        </p:nvGrpSpPr>
        <p:grpSpPr>
          <a:xfrm>
            <a:off x="25" y="6546706"/>
            <a:ext cx="12436500" cy="654351"/>
            <a:chOff x="0" y="6438931"/>
            <a:chExt cx="12436500" cy="654351"/>
          </a:xfrm>
        </p:grpSpPr>
        <p:sp>
          <p:nvSpPr>
            <p:cNvPr id="2501" name="Google Shape;2501;p231"/>
            <p:cNvSpPr/>
            <p:nvPr/>
          </p:nvSpPr>
          <p:spPr>
            <a:xfrm>
              <a:off x="0" y="6537325"/>
              <a:ext cx="12436500" cy="457200"/>
            </a:xfrm>
            <a:prstGeom prst="rect">
              <a:avLst/>
            </a:prstGeom>
            <a:solidFill>
              <a:srgbClr val="75757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2502" name="Google Shape;2502;p231"/>
            <p:cNvPicPr preferRelativeResize="0"/>
            <p:nvPr/>
          </p:nvPicPr>
          <p:blipFill rotWithShape="1">
            <a:blip r:embed="rId4">
              <a:alphaModFix/>
            </a:blip>
            <a:srcRect/>
            <a:stretch/>
          </p:blipFill>
          <p:spPr>
            <a:xfrm>
              <a:off x="10684494" y="6560128"/>
              <a:ext cx="916401" cy="410738"/>
            </a:xfrm>
            <a:prstGeom prst="rect">
              <a:avLst/>
            </a:prstGeom>
            <a:noFill/>
            <a:ln>
              <a:noFill/>
            </a:ln>
          </p:spPr>
        </p:pic>
        <p:cxnSp>
          <p:nvCxnSpPr>
            <p:cNvPr id="2503" name="Google Shape;2503;p231"/>
            <p:cNvCxnSpPr/>
            <p:nvPr/>
          </p:nvCxnSpPr>
          <p:spPr>
            <a:xfrm>
              <a:off x="11569127" y="6684933"/>
              <a:ext cx="0" cy="162000"/>
            </a:xfrm>
            <a:prstGeom prst="straightConnector1">
              <a:avLst/>
            </a:prstGeom>
            <a:noFill/>
            <a:ln w="12700" cap="flat" cmpd="sng">
              <a:solidFill>
                <a:srgbClr val="FFFFFF"/>
              </a:solidFill>
              <a:prstDash val="solid"/>
              <a:round/>
              <a:headEnd type="none" w="sm" len="sm"/>
              <a:tailEnd type="none" w="sm" len="sm"/>
            </a:ln>
          </p:spPr>
        </p:cxnSp>
        <p:grpSp>
          <p:nvGrpSpPr>
            <p:cNvPr id="2504" name="Google Shape;2504;p231"/>
            <p:cNvGrpSpPr/>
            <p:nvPr/>
          </p:nvGrpSpPr>
          <p:grpSpPr>
            <a:xfrm>
              <a:off x="9903576" y="6438931"/>
              <a:ext cx="851452" cy="654351"/>
              <a:chOff x="9903576" y="6438931"/>
              <a:chExt cx="851452" cy="654351"/>
            </a:xfrm>
          </p:grpSpPr>
          <p:sp>
            <p:nvSpPr>
              <p:cNvPr id="2505" name="Google Shape;2505;p231"/>
              <p:cNvSpPr/>
              <p:nvPr/>
            </p:nvSpPr>
            <p:spPr>
              <a:xfrm rot="2700000">
                <a:off x="10161138" y="6373024"/>
                <a:ext cx="139225" cy="786166"/>
              </a:xfrm>
              <a:custGeom>
                <a:avLst/>
                <a:gdLst/>
                <a:ahLst/>
                <a:cxnLst/>
                <a:rect l="l" t="t" r="r" b="b"/>
                <a:pathLst>
                  <a:path w="139148" h="785729" extrusionOk="0">
                    <a:moveTo>
                      <a:pt x="0" y="139148"/>
                    </a:moveTo>
                    <a:lnTo>
                      <a:pt x="139148" y="0"/>
                    </a:lnTo>
                    <a:lnTo>
                      <a:pt x="139148" y="646581"/>
                    </a:lnTo>
                    <a:lnTo>
                      <a:pt x="0" y="785729"/>
                    </a:lnTo>
                    <a:close/>
                  </a:path>
                </a:pathLst>
              </a:cu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506" name="Google Shape;2506;p231"/>
              <p:cNvSpPr/>
              <p:nvPr/>
            </p:nvSpPr>
            <p:spPr>
              <a:xfrm rot="2700000">
                <a:off x="10358240" y="6373025"/>
                <a:ext cx="139225" cy="786164"/>
              </a:xfrm>
              <a:custGeom>
                <a:avLst/>
                <a:gdLst/>
                <a:ahLst/>
                <a:cxnLst/>
                <a:rect l="l" t="t" r="r" b="b"/>
                <a:pathLst>
                  <a:path w="139148" h="785727" extrusionOk="0">
                    <a:moveTo>
                      <a:pt x="0" y="139148"/>
                    </a:moveTo>
                    <a:lnTo>
                      <a:pt x="139148" y="0"/>
                    </a:lnTo>
                    <a:lnTo>
                      <a:pt x="139148" y="646579"/>
                    </a:lnTo>
                    <a:lnTo>
                      <a:pt x="0" y="785727"/>
                    </a:lnTo>
                    <a:close/>
                  </a:path>
                </a:pathLst>
              </a:custGeom>
              <a:solidFill>
                <a:srgbClr val="F0000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2507" name="Google Shape;2507;p231"/>
            <p:cNvSpPr txBox="1"/>
            <p:nvPr/>
          </p:nvSpPr>
          <p:spPr>
            <a:xfrm>
              <a:off x="465138" y="6706574"/>
              <a:ext cx="1597200" cy="124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900"/>
                <a:buFont typeface="Quattrocento Sans"/>
                <a:buNone/>
              </a:pPr>
              <a:r>
                <a:rPr lang="en-US" sz="900" b="0" i="0" u="none" strike="noStrike" cap="none">
                  <a:solidFill>
                    <a:srgbClr val="FFFFFF"/>
                  </a:solidFill>
                  <a:latin typeface="Quattrocento Sans"/>
                  <a:ea typeface="Quattrocento Sans"/>
                  <a:cs typeface="Quattrocento Sans"/>
                  <a:sym typeface="Quattrocento Sans"/>
                </a:rPr>
                <a:t>Azure Red Hat OpenShift</a:t>
              </a:r>
              <a:endParaRPr/>
            </a:p>
          </p:txBody>
        </p:sp>
        <p:pic>
          <p:nvPicPr>
            <p:cNvPr id="2508" name="Google Shape;2508;p231"/>
            <p:cNvPicPr preferRelativeResize="0"/>
            <p:nvPr/>
          </p:nvPicPr>
          <p:blipFill rotWithShape="1">
            <a:blip r:embed="rId5">
              <a:alphaModFix/>
            </a:blip>
            <a:srcRect/>
            <a:stretch/>
          </p:blipFill>
          <p:spPr>
            <a:xfrm>
              <a:off x="11667196" y="6684212"/>
              <a:ext cx="687860" cy="162708"/>
            </a:xfrm>
            <a:prstGeom prst="rect">
              <a:avLst/>
            </a:prstGeom>
            <a:noFill/>
            <a:ln>
              <a:noFill/>
            </a:ln>
          </p:spPr>
        </p:pic>
      </p:grpSp>
      <p:sp>
        <p:nvSpPr>
          <p:cNvPr id="2509" name="Google Shape;2509;p231"/>
          <p:cNvSpPr txBox="1"/>
          <p:nvPr/>
        </p:nvSpPr>
        <p:spPr>
          <a:xfrm>
            <a:off x="501225" y="4526825"/>
            <a:ext cx="5581800" cy="90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340"/>
              </a:spcAft>
              <a:buNone/>
            </a:pPr>
            <a:r>
              <a:rPr lang="en-US" sz="2400">
                <a:latin typeface="Quattrocento Sans"/>
                <a:ea typeface="Quattrocento Sans"/>
                <a:cs typeface="Quattrocento Sans"/>
                <a:sym typeface="Quattrocento Sans"/>
              </a:rPr>
              <a:t>Check the docs:</a:t>
            </a:r>
            <a:r>
              <a:rPr lang="en-US" sz="2400"/>
              <a:t> </a:t>
            </a:r>
            <a:r>
              <a:rPr lang="en-US" sz="1900" u="sng">
                <a:solidFill>
                  <a:schemeClr val="hlink"/>
                </a:solidFill>
                <a:latin typeface="Quattrocento Sans"/>
                <a:ea typeface="Quattrocento Sans"/>
                <a:cs typeface="Quattrocento Sans"/>
                <a:sym typeface="Quattrocento Sans"/>
                <a:hlinkClick r:id="rId6"/>
              </a:rPr>
              <a:t>https://docs.microsoft.com/en-us/azure/openshift/configure-azure-ad-ui</a:t>
            </a:r>
            <a:endParaRPr sz="2400"/>
          </a:p>
        </p:txBody>
      </p:sp>
    </p:spTree>
  </p:cSld>
  <p:clrMapOvr>
    <a:masterClrMapping/>
  </p:clrMapOvr>
  <p:transition>
    <p:fade/>
  </p:transition>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ght Gray Template">
  <a:themeElements>
    <a:clrScheme name="Custom 3">
      <a:dk1>
        <a:srgbClr val="000000"/>
      </a:dk1>
      <a:lt1>
        <a:srgbClr val="FFFFFF"/>
      </a:lt1>
      <a:dk2>
        <a:srgbClr val="003A4D"/>
      </a:dk2>
      <a:lt2>
        <a:srgbClr val="E6E6E6"/>
      </a:lt2>
      <a:accent1>
        <a:srgbClr val="0089D1"/>
      </a:accent1>
      <a:accent2>
        <a:srgbClr val="003A4D"/>
      </a:accent2>
      <a:accent3>
        <a:srgbClr val="A1DCEB"/>
      </a:accent3>
      <a:accent4>
        <a:srgbClr val="D81801"/>
      </a:accent4>
      <a:accent5>
        <a:srgbClr val="274B47"/>
      </a:accent5>
      <a:accent6>
        <a:srgbClr val="737373"/>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ight Gray Template">
  <a:themeElements>
    <a:clrScheme name="Custom 3">
      <a:dk1>
        <a:srgbClr val="000000"/>
      </a:dk1>
      <a:lt1>
        <a:srgbClr val="FFFFFF"/>
      </a:lt1>
      <a:dk2>
        <a:srgbClr val="003A4D"/>
      </a:dk2>
      <a:lt2>
        <a:srgbClr val="E6E6E6"/>
      </a:lt2>
      <a:accent1>
        <a:srgbClr val="0089D1"/>
      </a:accent1>
      <a:accent2>
        <a:srgbClr val="003A4D"/>
      </a:accent2>
      <a:accent3>
        <a:srgbClr val="A1DCEB"/>
      </a:accent3>
      <a:accent4>
        <a:srgbClr val="D81801"/>
      </a:accent4>
      <a:accent5>
        <a:srgbClr val="274B47"/>
      </a:accent5>
      <a:accent6>
        <a:srgbClr val="737373"/>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
    <a:dk1>
      <a:srgbClr val="000000"/>
    </a:dk1>
    <a:lt1>
      <a:srgbClr val="FFFFFF"/>
    </a:lt1>
    <a:dk2>
      <a:srgbClr val="003A4D"/>
    </a:dk2>
    <a:lt2>
      <a:srgbClr val="E6E6E6"/>
    </a:lt2>
    <a:accent1>
      <a:srgbClr val="0089D1"/>
    </a:accent1>
    <a:accent2>
      <a:srgbClr val="003A4D"/>
    </a:accent2>
    <a:accent3>
      <a:srgbClr val="A1DCEB"/>
    </a:accent3>
    <a:accent4>
      <a:srgbClr val="D81801"/>
    </a:accent4>
    <a:accent5>
      <a:srgbClr val="274B47"/>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Custom 3">
    <a:dk1>
      <a:srgbClr val="000000"/>
    </a:dk1>
    <a:lt1>
      <a:srgbClr val="FFFFFF"/>
    </a:lt1>
    <a:dk2>
      <a:srgbClr val="003A4D"/>
    </a:dk2>
    <a:lt2>
      <a:srgbClr val="E6E6E6"/>
    </a:lt2>
    <a:accent1>
      <a:srgbClr val="0089D1"/>
    </a:accent1>
    <a:accent2>
      <a:srgbClr val="003A4D"/>
    </a:accent2>
    <a:accent3>
      <a:srgbClr val="A1DCEB"/>
    </a:accent3>
    <a:accent4>
      <a:srgbClr val="D81801"/>
    </a:accent4>
    <a:accent5>
      <a:srgbClr val="274B47"/>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Custom 3">
    <a:dk1>
      <a:srgbClr val="000000"/>
    </a:dk1>
    <a:lt1>
      <a:srgbClr val="FFFFFF"/>
    </a:lt1>
    <a:dk2>
      <a:srgbClr val="003A4D"/>
    </a:dk2>
    <a:lt2>
      <a:srgbClr val="E6E6E6"/>
    </a:lt2>
    <a:accent1>
      <a:srgbClr val="0089D1"/>
    </a:accent1>
    <a:accent2>
      <a:srgbClr val="003A4D"/>
    </a:accent2>
    <a:accent3>
      <a:srgbClr val="A1DCEB"/>
    </a:accent3>
    <a:accent4>
      <a:srgbClr val="D81801"/>
    </a:accent4>
    <a:accent5>
      <a:srgbClr val="274B47"/>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Custom 3">
    <a:dk1>
      <a:srgbClr val="000000"/>
    </a:dk1>
    <a:lt1>
      <a:srgbClr val="FFFFFF"/>
    </a:lt1>
    <a:dk2>
      <a:srgbClr val="003A4D"/>
    </a:dk2>
    <a:lt2>
      <a:srgbClr val="E6E6E6"/>
    </a:lt2>
    <a:accent1>
      <a:srgbClr val="0089D1"/>
    </a:accent1>
    <a:accent2>
      <a:srgbClr val="003A4D"/>
    </a:accent2>
    <a:accent3>
      <a:srgbClr val="A1DCEB"/>
    </a:accent3>
    <a:accent4>
      <a:srgbClr val="D81801"/>
    </a:accent4>
    <a:accent5>
      <a:srgbClr val="274B47"/>
    </a:accent5>
    <a:accent6>
      <a:srgbClr val="737373"/>
    </a:accent6>
    <a:hlink>
      <a:srgbClr val="0078D4"/>
    </a:hlink>
    <a:folHlink>
      <a:srgbClr val="0078D4"/>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3488</TotalTime>
  <Words>3055</Words>
  <Application>Microsoft Office PowerPoint</Application>
  <PresentationFormat>Custom</PresentationFormat>
  <Paragraphs>521</Paragraphs>
  <Slides>32</Slides>
  <Notes>31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32</vt:i4>
      </vt:variant>
    </vt:vector>
  </HeadingPairs>
  <TitlesOfParts>
    <vt:vector size="46" baseType="lpstr">
      <vt:lpstr>Quattrocento Sans</vt:lpstr>
      <vt:lpstr>Liberation Serif</vt:lpstr>
      <vt:lpstr>Segoe UI Semibold</vt:lpstr>
      <vt:lpstr>Overpass</vt:lpstr>
      <vt:lpstr>Courier New</vt:lpstr>
      <vt:lpstr>Consolas</vt:lpstr>
      <vt:lpstr>Proxima Nova</vt:lpstr>
      <vt:lpstr>Noto Sans Symbols</vt:lpstr>
      <vt:lpstr>Segoe UI</vt:lpstr>
      <vt:lpstr>Arial</vt:lpstr>
      <vt:lpstr>Calibri</vt:lpstr>
      <vt:lpstr>Dynamics 365</vt:lpstr>
      <vt:lpstr>Light Gray Template</vt:lpstr>
      <vt:lpstr>Light Gray Template</vt:lpstr>
      <vt:lpstr>Azure Red Hat OpenShift – Azure Integrations</vt:lpstr>
      <vt:lpstr>Azure Red Hat OpenShift 4 Architecture</vt:lpstr>
      <vt:lpstr>PowerPoint Presentation</vt:lpstr>
      <vt:lpstr>PowerPoint Presentation</vt:lpstr>
      <vt:lpstr>Azure Red Hat OpenShift 4 Design Considerations</vt:lpstr>
      <vt:lpstr>Architecture Decisions for ARO Deployment</vt:lpstr>
      <vt:lpstr>Post-Deployment Configuration Options when implementing ARO</vt:lpstr>
      <vt:lpstr>Azure Red Hat OpenShift 4 Identity</vt:lpstr>
      <vt:lpstr>Single sign-on with Azure Active Directory</vt:lpstr>
      <vt:lpstr>Single sign-on with your own identity provider</vt:lpstr>
      <vt:lpstr>Azure Red Hat OpenShift 4 Registry</vt:lpstr>
      <vt:lpstr>PowerPoint Presentation</vt:lpstr>
      <vt:lpstr>Image Security using Azure Container Registry</vt:lpstr>
      <vt:lpstr>Image Security using Quay Container Registry</vt:lpstr>
      <vt:lpstr>Azure Red Hat OpenShift 4 Secrets</vt:lpstr>
      <vt:lpstr>Secrets Management</vt:lpstr>
      <vt:lpstr>Securing workloads – Azure Key Vault</vt:lpstr>
      <vt:lpstr>Azure Red Hat OpenShift 4 Monitoring</vt:lpstr>
      <vt:lpstr>Cluster logging and monitoring</vt:lpstr>
      <vt:lpstr>PowerPoint Presentation</vt:lpstr>
      <vt:lpstr>Azure Red Hat OpenShift 4 API Management</vt:lpstr>
      <vt:lpstr>PowerPoint Presentation</vt:lpstr>
      <vt:lpstr>Azure API Management</vt:lpstr>
      <vt:lpstr>Red Hat 3scale API Management</vt:lpstr>
      <vt:lpstr>Azure Red Hat OpenShift 4 Azure DevOps</vt:lpstr>
      <vt:lpstr>Use OpenShift Pipeline</vt:lpstr>
      <vt:lpstr>Or Use Existing Delivery Process</vt:lpstr>
      <vt:lpstr>PowerPoint Presentation</vt:lpstr>
      <vt:lpstr>Azure DevSecOps with ARO </vt:lpstr>
      <vt:lpstr>Azure Service Operator on OpenShift</vt:lpstr>
      <vt:lpstr>Microsoft Opensource Projects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Red Hat OpenShift 4</dc:title>
  <cp:lastModifiedBy>Jaideep F John</cp:lastModifiedBy>
  <cp:revision>105</cp:revision>
  <dcterms:modified xsi:type="dcterms:W3CDTF">2022-03-22T06:22:39Z</dcterms:modified>
</cp:coreProperties>
</file>